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3" r:id="rId3"/>
    <p:sldMasterId id="2147483682" r:id="rId4"/>
    <p:sldMasterId id="2147483691" r:id="rId5"/>
    <p:sldMasterId id="2147483705" r:id="rId6"/>
    <p:sldMasterId id="2147483718" r:id="rId7"/>
    <p:sldMasterId id="2147483731" r:id="rId8"/>
    <p:sldMasterId id="2147483743" r:id="rId9"/>
  </p:sldMasterIdLst>
  <p:notesMasterIdLst>
    <p:notesMasterId r:id="rId51"/>
  </p:notesMasterIdLst>
  <p:sldIdLst>
    <p:sldId id="258" r:id="rId10"/>
    <p:sldId id="259" r:id="rId11"/>
    <p:sldId id="265" r:id="rId12"/>
    <p:sldId id="262" r:id="rId13"/>
    <p:sldId id="263" r:id="rId14"/>
    <p:sldId id="264" r:id="rId15"/>
    <p:sldId id="267" r:id="rId16"/>
    <p:sldId id="266" r:id="rId17"/>
    <p:sldId id="304"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7" r:id="rId34"/>
    <p:sldId id="308" r:id="rId35"/>
    <p:sldId id="309"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306" r:id="rId49"/>
    <p:sldId id="261" r:id="rId50"/>
  </p:sldIdLst>
  <p:sldSz cx="12192000" cy="6858000"/>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Vaalea tyyli 1 - Korostu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5" d="100"/>
          <a:sy n="115" d="100"/>
        </p:scale>
        <p:origin x="6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41D72-99C6-4F40-833D-7276887AD1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6CCF2D5-B359-4014-8268-BD4A4DEB8F16}">
      <dgm:prSet phldrT="[Text]" custT="1"/>
      <dgm:spPr/>
      <dgm:t>
        <a:bodyPr/>
        <a:lstStyle/>
        <a:p>
          <a:pPr>
            <a:spcAft>
              <a:spcPts val="600"/>
            </a:spcAft>
          </a:pPr>
          <a:r>
            <a:rPr lang="en-US" sz="1500" dirty="0" smtClean="0">
              <a:latin typeface="Helvetica" panose="020B0604020202020204" pitchFamily="34" charset="0"/>
              <a:cs typeface="Helvetica" panose="020B0604020202020204" pitchFamily="34" charset="0"/>
            </a:rPr>
            <a:t>The Framework For Teaching</a:t>
          </a:r>
        </a:p>
      </dgm:t>
    </dgm:pt>
    <dgm:pt modelId="{7D3F3698-6F5B-43F1-B847-9B778F29A647}" type="parTrans" cxnId="{819D1532-150C-4648-86D2-4A66F645526F}">
      <dgm:prSet/>
      <dgm:spPr/>
      <dgm:t>
        <a:bodyPr/>
        <a:lstStyle/>
        <a:p>
          <a:endParaRPr lang="en-US"/>
        </a:p>
      </dgm:t>
    </dgm:pt>
    <dgm:pt modelId="{019FE350-D012-4515-9A5A-7D3C4684690B}" type="sibTrans" cxnId="{819D1532-150C-4648-86D2-4A66F645526F}">
      <dgm:prSet/>
      <dgm:spPr/>
      <dgm:t>
        <a:bodyPr/>
        <a:lstStyle/>
        <a:p>
          <a:endParaRPr lang="en-US"/>
        </a:p>
      </dgm:t>
    </dgm:pt>
    <dgm:pt modelId="{DE19CF60-2BAE-44A3-86EF-C699AAD1AAA0}">
      <dgm:prSet phldrT="[Text]"/>
      <dgm:spPr/>
      <dgm:t>
        <a:bodyPr/>
        <a:lstStyle/>
        <a:p>
          <a:r>
            <a:rPr lang="en-US" dirty="0" smtClean="0">
              <a:latin typeface="Helvetica" panose="020B0604020202020204" pitchFamily="34" charset="0"/>
              <a:cs typeface="Helvetica" panose="020B0604020202020204" pitchFamily="34" charset="0"/>
            </a:rPr>
            <a:t>Professional responsibilities</a:t>
          </a:r>
          <a:endParaRPr lang="en-US" dirty="0">
            <a:latin typeface="Helvetica" panose="020B0604020202020204" pitchFamily="34" charset="0"/>
            <a:cs typeface="Helvetica" panose="020B0604020202020204" pitchFamily="34" charset="0"/>
          </a:endParaRPr>
        </a:p>
      </dgm:t>
    </dgm:pt>
    <dgm:pt modelId="{39634E6A-CC52-43AB-804C-6AB61D281A01}" type="parTrans" cxnId="{F39E90BA-3F30-405D-8F48-86B1386E94CF}">
      <dgm:prSet/>
      <dgm:spPr/>
      <dgm:t>
        <a:bodyPr/>
        <a:lstStyle/>
        <a:p>
          <a:endParaRPr lang="en-US"/>
        </a:p>
      </dgm:t>
    </dgm:pt>
    <dgm:pt modelId="{99AF64B0-D307-4DDB-9353-E33F04C8623F}" type="sibTrans" cxnId="{F39E90BA-3F30-405D-8F48-86B1386E94CF}">
      <dgm:prSet/>
      <dgm:spPr/>
      <dgm:t>
        <a:bodyPr/>
        <a:lstStyle/>
        <a:p>
          <a:endParaRPr lang="en-US"/>
        </a:p>
      </dgm:t>
    </dgm:pt>
    <dgm:pt modelId="{4C753D83-93FD-4B79-A247-41941D173150}">
      <dgm:prSet phldrT="[Text]"/>
      <dgm:spPr/>
      <dgm:t>
        <a:bodyPr/>
        <a:lstStyle/>
        <a:p>
          <a:r>
            <a:rPr lang="en-US" dirty="0" smtClean="0">
              <a:latin typeface="Helvetica" panose="020B0604020202020204" pitchFamily="34" charset="0"/>
              <a:cs typeface="Helvetica" panose="020B0604020202020204" pitchFamily="34" charset="0"/>
            </a:rPr>
            <a:t>Classroom Environment</a:t>
          </a:r>
          <a:endParaRPr lang="en-US" dirty="0">
            <a:latin typeface="Helvetica" panose="020B0604020202020204" pitchFamily="34" charset="0"/>
            <a:cs typeface="Helvetica" panose="020B0604020202020204" pitchFamily="34" charset="0"/>
          </a:endParaRPr>
        </a:p>
      </dgm:t>
    </dgm:pt>
    <dgm:pt modelId="{99799569-8085-4F78-92EC-302E03DA0CBA}" type="parTrans" cxnId="{ED676722-6D53-4148-A533-68304E8F3609}">
      <dgm:prSet/>
      <dgm:spPr/>
      <dgm:t>
        <a:bodyPr/>
        <a:lstStyle/>
        <a:p>
          <a:endParaRPr lang="en-US"/>
        </a:p>
      </dgm:t>
    </dgm:pt>
    <dgm:pt modelId="{91063996-376D-40B9-BA92-EF7488A7810F}" type="sibTrans" cxnId="{ED676722-6D53-4148-A533-68304E8F3609}">
      <dgm:prSet/>
      <dgm:spPr/>
      <dgm:t>
        <a:bodyPr/>
        <a:lstStyle/>
        <a:p>
          <a:endParaRPr lang="en-US"/>
        </a:p>
      </dgm:t>
    </dgm:pt>
    <dgm:pt modelId="{1FC1689F-E1DF-4FBF-A202-BD237B321E01}">
      <dgm:prSet phldrT="[Text]"/>
      <dgm:spPr/>
      <dgm:t>
        <a:bodyPr/>
        <a:lstStyle/>
        <a:p>
          <a:r>
            <a:rPr lang="en-US" dirty="0" smtClean="0">
              <a:latin typeface="Helvetica" panose="020B0604020202020204" pitchFamily="34" charset="0"/>
              <a:cs typeface="Helvetica" panose="020B0604020202020204" pitchFamily="34" charset="0"/>
            </a:rPr>
            <a:t>Planning and Preparation</a:t>
          </a:r>
          <a:endParaRPr lang="en-US" dirty="0">
            <a:latin typeface="Helvetica" panose="020B0604020202020204" pitchFamily="34" charset="0"/>
            <a:cs typeface="Helvetica" panose="020B0604020202020204" pitchFamily="34" charset="0"/>
          </a:endParaRPr>
        </a:p>
      </dgm:t>
    </dgm:pt>
    <dgm:pt modelId="{FBCC5635-7072-47BE-8120-7F398CE07C74}" type="parTrans" cxnId="{1BA107C8-B4AB-4F56-8D32-31A111F8AEB5}">
      <dgm:prSet/>
      <dgm:spPr/>
      <dgm:t>
        <a:bodyPr/>
        <a:lstStyle/>
        <a:p>
          <a:endParaRPr lang="en-US"/>
        </a:p>
      </dgm:t>
    </dgm:pt>
    <dgm:pt modelId="{A4443597-2AA1-484E-9EC1-549DB0600C44}" type="sibTrans" cxnId="{1BA107C8-B4AB-4F56-8D32-31A111F8AEB5}">
      <dgm:prSet/>
      <dgm:spPr/>
      <dgm:t>
        <a:bodyPr/>
        <a:lstStyle/>
        <a:p>
          <a:endParaRPr lang="en-US"/>
        </a:p>
      </dgm:t>
    </dgm:pt>
    <dgm:pt modelId="{D8555082-7B44-4319-A25D-C2E507660BB9}">
      <dgm:prSet phldrT="[Text]"/>
      <dgm:spPr/>
      <dgm:t>
        <a:bodyPr/>
        <a:lstStyle/>
        <a:p>
          <a:r>
            <a:rPr lang="en-US" dirty="0" smtClean="0">
              <a:latin typeface="Helvetica" panose="020B0604020202020204" pitchFamily="34" charset="0"/>
              <a:cs typeface="Helvetica" panose="020B0604020202020204" pitchFamily="34" charset="0"/>
            </a:rPr>
            <a:t>Instruction</a:t>
          </a:r>
          <a:endParaRPr lang="en-US" dirty="0">
            <a:latin typeface="Helvetica" panose="020B0604020202020204" pitchFamily="34" charset="0"/>
            <a:cs typeface="Helvetica" panose="020B0604020202020204" pitchFamily="34" charset="0"/>
          </a:endParaRPr>
        </a:p>
      </dgm:t>
    </dgm:pt>
    <dgm:pt modelId="{2E5F370D-602A-491F-9783-F635E191C67F}" type="parTrans" cxnId="{5576834B-7157-4FB0-B774-2CF2D6E5EE13}">
      <dgm:prSet/>
      <dgm:spPr/>
      <dgm:t>
        <a:bodyPr/>
        <a:lstStyle/>
        <a:p>
          <a:endParaRPr lang="en-US"/>
        </a:p>
      </dgm:t>
    </dgm:pt>
    <dgm:pt modelId="{A4AA9FDE-D223-41CB-A5AC-6BD74AC370A6}" type="sibTrans" cxnId="{5576834B-7157-4FB0-B774-2CF2D6E5EE13}">
      <dgm:prSet/>
      <dgm:spPr/>
      <dgm:t>
        <a:bodyPr/>
        <a:lstStyle/>
        <a:p>
          <a:endParaRPr lang="en-US"/>
        </a:p>
      </dgm:t>
    </dgm:pt>
    <dgm:pt modelId="{BD0C7650-64E1-43A5-B567-A8DFFC1E9B94}" type="pres">
      <dgm:prSet presAssocID="{D8641D72-99C6-4F40-833D-7276887AD155}" presName="diagram" presStyleCnt="0">
        <dgm:presLayoutVars>
          <dgm:chMax val="1"/>
          <dgm:dir/>
          <dgm:animLvl val="ctr"/>
          <dgm:resizeHandles val="exact"/>
        </dgm:presLayoutVars>
      </dgm:prSet>
      <dgm:spPr/>
      <dgm:t>
        <a:bodyPr/>
        <a:lstStyle/>
        <a:p>
          <a:endParaRPr lang="fi-FI"/>
        </a:p>
      </dgm:t>
    </dgm:pt>
    <dgm:pt modelId="{32DA3912-C3EE-4716-A7A2-293E6D40EC17}" type="pres">
      <dgm:prSet presAssocID="{D8641D72-99C6-4F40-833D-7276887AD155}" presName="matrix" presStyleCnt="0"/>
      <dgm:spPr/>
    </dgm:pt>
    <dgm:pt modelId="{858A0FAD-F07B-4FB1-9AE8-4497CD902995}" type="pres">
      <dgm:prSet presAssocID="{D8641D72-99C6-4F40-833D-7276887AD155}" presName="tile1" presStyleLbl="node1" presStyleIdx="0" presStyleCnt="4" custLinFactNeighborX="-1121" custLinFactNeighborY="-4206"/>
      <dgm:spPr/>
      <dgm:t>
        <a:bodyPr/>
        <a:lstStyle/>
        <a:p>
          <a:endParaRPr lang="en-US"/>
        </a:p>
      </dgm:t>
    </dgm:pt>
    <dgm:pt modelId="{A0B983A4-F14F-4587-8296-91E9C6076880}" type="pres">
      <dgm:prSet presAssocID="{D8641D72-99C6-4F40-833D-7276887AD155}" presName="tile1text" presStyleLbl="node1" presStyleIdx="0" presStyleCnt="4">
        <dgm:presLayoutVars>
          <dgm:chMax val="0"/>
          <dgm:chPref val="0"/>
          <dgm:bulletEnabled val="1"/>
        </dgm:presLayoutVars>
      </dgm:prSet>
      <dgm:spPr/>
      <dgm:t>
        <a:bodyPr/>
        <a:lstStyle/>
        <a:p>
          <a:endParaRPr lang="en-US"/>
        </a:p>
      </dgm:t>
    </dgm:pt>
    <dgm:pt modelId="{434EC5F2-66E1-4DC7-B374-1A2BBE1ABDEE}" type="pres">
      <dgm:prSet presAssocID="{D8641D72-99C6-4F40-833D-7276887AD155}" presName="tile2" presStyleLbl="node1" presStyleIdx="1" presStyleCnt="4"/>
      <dgm:spPr/>
      <dgm:t>
        <a:bodyPr/>
        <a:lstStyle/>
        <a:p>
          <a:endParaRPr lang="en-US"/>
        </a:p>
      </dgm:t>
    </dgm:pt>
    <dgm:pt modelId="{5333866B-C8BF-4BB3-BC39-16BFD8B35876}" type="pres">
      <dgm:prSet presAssocID="{D8641D72-99C6-4F40-833D-7276887AD155}" presName="tile2text" presStyleLbl="node1" presStyleIdx="1" presStyleCnt="4">
        <dgm:presLayoutVars>
          <dgm:chMax val="0"/>
          <dgm:chPref val="0"/>
          <dgm:bulletEnabled val="1"/>
        </dgm:presLayoutVars>
      </dgm:prSet>
      <dgm:spPr/>
      <dgm:t>
        <a:bodyPr/>
        <a:lstStyle/>
        <a:p>
          <a:endParaRPr lang="en-US"/>
        </a:p>
      </dgm:t>
    </dgm:pt>
    <dgm:pt modelId="{5C096E88-04EF-4DC0-85CB-75D371643BFA}" type="pres">
      <dgm:prSet presAssocID="{D8641D72-99C6-4F40-833D-7276887AD155}" presName="tile3" presStyleLbl="node1" presStyleIdx="2" presStyleCnt="4"/>
      <dgm:spPr/>
      <dgm:t>
        <a:bodyPr/>
        <a:lstStyle/>
        <a:p>
          <a:endParaRPr lang="en-US"/>
        </a:p>
      </dgm:t>
    </dgm:pt>
    <dgm:pt modelId="{D6A2452D-DEBE-4E53-B59C-2BD6D9C87EDB}" type="pres">
      <dgm:prSet presAssocID="{D8641D72-99C6-4F40-833D-7276887AD155}" presName="tile3text" presStyleLbl="node1" presStyleIdx="2" presStyleCnt="4">
        <dgm:presLayoutVars>
          <dgm:chMax val="0"/>
          <dgm:chPref val="0"/>
          <dgm:bulletEnabled val="1"/>
        </dgm:presLayoutVars>
      </dgm:prSet>
      <dgm:spPr/>
      <dgm:t>
        <a:bodyPr/>
        <a:lstStyle/>
        <a:p>
          <a:endParaRPr lang="en-US"/>
        </a:p>
      </dgm:t>
    </dgm:pt>
    <dgm:pt modelId="{87FB97C5-627B-44F2-A3CB-8296349E6877}" type="pres">
      <dgm:prSet presAssocID="{D8641D72-99C6-4F40-833D-7276887AD155}" presName="tile4" presStyleLbl="node1" presStyleIdx="3" presStyleCnt="4"/>
      <dgm:spPr/>
      <dgm:t>
        <a:bodyPr/>
        <a:lstStyle/>
        <a:p>
          <a:endParaRPr lang="fi-FI"/>
        </a:p>
      </dgm:t>
    </dgm:pt>
    <dgm:pt modelId="{6E041E73-B7EF-4AAC-A6E3-BD25C9170EA0}" type="pres">
      <dgm:prSet presAssocID="{D8641D72-99C6-4F40-833D-7276887AD155}" presName="tile4text" presStyleLbl="node1" presStyleIdx="3" presStyleCnt="4">
        <dgm:presLayoutVars>
          <dgm:chMax val="0"/>
          <dgm:chPref val="0"/>
          <dgm:bulletEnabled val="1"/>
        </dgm:presLayoutVars>
      </dgm:prSet>
      <dgm:spPr/>
      <dgm:t>
        <a:bodyPr/>
        <a:lstStyle/>
        <a:p>
          <a:endParaRPr lang="fi-FI"/>
        </a:p>
      </dgm:t>
    </dgm:pt>
    <dgm:pt modelId="{F611D728-3E01-4717-83DD-76375E4E77A2}" type="pres">
      <dgm:prSet presAssocID="{D8641D72-99C6-4F40-833D-7276887AD155}" presName="centerTile" presStyleLbl="fgShp" presStyleIdx="0" presStyleCnt="1" custScaleX="147664">
        <dgm:presLayoutVars>
          <dgm:chMax val="0"/>
          <dgm:chPref val="0"/>
        </dgm:presLayoutVars>
      </dgm:prSet>
      <dgm:spPr/>
      <dgm:t>
        <a:bodyPr/>
        <a:lstStyle/>
        <a:p>
          <a:endParaRPr lang="en-US"/>
        </a:p>
      </dgm:t>
    </dgm:pt>
  </dgm:ptLst>
  <dgm:cxnLst>
    <dgm:cxn modelId="{61F2B351-FFEC-4278-A357-8EF6DF80C568}" type="presOf" srcId="{DE19CF60-2BAE-44A3-86EF-C699AAD1AAA0}" destId="{858A0FAD-F07B-4FB1-9AE8-4497CD902995}" srcOrd="0" destOrd="0" presId="urn:microsoft.com/office/officeart/2005/8/layout/matrix1"/>
    <dgm:cxn modelId="{F39E90BA-3F30-405D-8F48-86B1386E94CF}" srcId="{46CCF2D5-B359-4014-8268-BD4A4DEB8F16}" destId="{DE19CF60-2BAE-44A3-86EF-C699AAD1AAA0}" srcOrd="0" destOrd="0" parTransId="{39634E6A-CC52-43AB-804C-6AB61D281A01}" sibTransId="{99AF64B0-D307-4DDB-9353-E33F04C8623F}"/>
    <dgm:cxn modelId="{AC539FA9-F1A7-4A3A-8EA9-9E0D9C98B9B9}" type="presOf" srcId="{1FC1689F-E1DF-4FBF-A202-BD237B321E01}" destId="{5C096E88-04EF-4DC0-85CB-75D371643BFA}" srcOrd="0" destOrd="0" presId="urn:microsoft.com/office/officeart/2005/8/layout/matrix1"/>
    <dgm:cxn modelId="{1BA107C8-B4AB-4F56-8D32-31A111F8AEB5}" srcId="{46CCF2D5-B359-4014-8268-BD4A4DEB8F16}" destId="{1FC1689F-E1DF-4FBF-A202-BD237B321E01}" srcOrd="2" destOrd="0" parTransId="{FBCC5635-7072-47BE-8120-7F398CE07C74}" sibTransId="{A4443597-2AA1-484E-9EC1-549DB0600C44}"/>
    <dgm:cxn modelId="{E3848FAE-D765-4669-972F-D7ADDFDD6845}" type="presOf" srcId="{D8555082-7B44-4319-A25D-C2E507660BB9}" destId="{6E041E73-B7EF-4AAC-A6E3-BD25C9170EA0}" srcOrd="1" destOrd="0" presId="urn:microsoft.com/office/officeart/2005/8/layout/matrix1"/>
    <dgm:cxn modelId="{ED676722-6D53-4148-A533-68304E8F3609}" srcId="{46CCF2D5-B359-4014-8268-BD4A4DEB8F16}" destId="{4C753D83-93FD-4B79-A247-41941D173150}" srcOrd="1" destOrd="0" parTransId="{99799569-8085-4F78-92EC-302E03DA0CBA}" sibTransId="{91063996-376D-40B9-BA92-EF7488A7810F}"/>
    <dgm:cxn modelId="{09D78A45-C368-4F32-B80F-4EF734D51DAE}" type="presOf" srcId="{DE19CF60-2BAE-44A3-86EF-C699AAD1AAA0}" destId="{A0B983A4-F14F-4587-8296-91E9C6076880}" srcOrd="1" destOrd="0" presId="urn:microsoft.com/office/officeart/2005/8/layout/matrix1"/>
    <dgm:cxn modelId="{061A9DC8-EB1D-4596-B8B8-94E32D501C80}" type="presOf" srcId="{46CCF2D5-B359-4014-8268-BD4A4DEB8F16}" destId="{F611D728-3E01-4717-83DD-76375E4E77A2}" srcOrd="0" destOrd="0" presId="urn:microsoft.com/office/officeart/2005/8/layout/matrix1"/>
    <dgm:cxn modelId="{819D1532-150C-4648-86D2-4A66F645526F}" srcId="{D8641D72-99C6-4F40-833D-7276887AD155}" destId="{46CCF2D5-B359-4014-8268-BD4A4DEB8F16}" srcOrd="0" destOrd="0" parTransId="{7D3F3698-6F5B-43F1-B847-9B778F29A647}" sibTransId="{019FE350-D012-4515-9A5A-7D3C4684690B}"/>
    <dgm:cxn modelId="{8D4CFA9A-C347-4DF9-B940-05DAF9647784}" type="presOf" srcId="{1FC1689F-E1DF-4FBF-A202-BD237B321E01}" destId="{D6A2452D-DEBE-4E53-B59C-2BD6D9C87EDB}" srcOrd="1" destOrd="0" presId="urn:microsoft.com/office/officeart/2005/8/layout/matrix1"/>
    <dgm:cxn modelId="{98A383AC-9D94-4B43-AEA6-22EB76DDA88C}" type="presOf" srcId="{4C753D83-93FD-4B79-A247-41941D173150}" destId="{434EC5F2-66E1-4DC7-B374-1A2BBE1ABDEE}" srcOrd="0" destOrd="0" presId="urn:microsoft.com/office/officeart/2005/8/layout/matrix1"/>
    <dgm:cxn modelId="{B22989EB-55B0-4DC4-8509-F9649BB3C856}" type="presOf" srcId="{D8555082-7B44-4319-A25D-C2E507660BB9}" destId="{87FB97C5-627B-44F2-A3CB-8296349E6877}" srcOrd="0" destOrd="0" presId="urn:microsoft.com/office/officeart/2005/8/layout/matrix1"/>
    <dgm:cxn modelId="{5576834B-7157-4FB0-B774-2CF2D6E5EE13}" srcId="{46CCF2D5-B359-4014-8268-BD4A4DEB8F16}" destId="{D8555082-7B44-4319-A25D-C2E507660BB9}" srcOrd="3" destOrd="0" parTransId="{2E5F370D-602A-491F-9783-F635E191C67F}" sibTransId="{A4AA9FDE-D223-41CB-A5AC-6BD74AC370A6}"/>
    <dgm:cxn modelId="{45AE4928-B48B-465F-B8DB-B609A051BE68}" type="presOf" srcId="{D8641D72-99C6-4F40-833D-7276887AD155}" destId="{BD0C7650-64E1-43A5-B567-A8DFFC1E9B94}" srcOrd="0" destOrd="0" presId="urn:microsoft.com/office/officeart/2005/8/layout/matrix1"/>
    <dgm:cxn modelId="{EFFB9EE7-7CF9-4F26-A5D5-033FEE515532}" type="presOf" srcId="{4C753D83-93FD-4B79-A247-41941D173150}" destId="{5333866B-C8BF-4BB3-BC39-16BFD8B35876}" srcOrd="1" destOrd="0" presId="urn:microsoft.com/office/officeart/2005/8/layout/matrix1"/>
    <dgm:cxn modelId="{0D7F656A-668F-41E5-B496-0261CC87552B}" type="presParOf" srcId="{BD0C7650-64E1-43A5-B567-A8DFFC1E9B94}" destId="{32DA3912-C3EE-4716-A7A2-293E6D40EC17}" srcOrd="0" destOrd="0" presId="urn:microsoft.com/office/officeart/2005/8/layout/matrix1"/>
    <dgm:cxn modelId="{AE520AD8-8CFA-4099-B9AA-1B7480600FB2}" type="presParOf" srcId="{32DA3912-C3EE-4716-A7A2-293E6D40EC17}" destId="{858A0FAD-F07B-4FB1-9AE8-4497CD902995}" srcOrd="0" destOrd="0" presId="urn:microsoft.com/office/officeart/2005/8/layout/matrix1"/>
    <dgm:cxn modelId="{C88D81D1-0ED2-4DF1-88C2-1BFACEA51FB7}" type="presParOf" srcId="{32DA3912-C3EE-4716-A7A2-293E6D40EC17}" destId="{A0B983A4-F14F-4587-8296-91E9C6076880}" srcOrd="1" destOrd="0" presId="urn:microsoft.com/office/officeart/2005/8/layout/matrix1"/>
    <dgm:cxn modelId="{B6E69A19-B529-4E66-A0AA-3AE734A1334B}" type="presParOf" srcId="{32DA3912-C3EE-4716-A7A2-293E6D40EC17}" destId="{434EC5F2-66E1-4DC7-B374-1A2BBE1ABDEE}" srcOrd="2" destOrd="0" presId="urn:microsoft.com/office/officeart/2005/8/layout/matrix1"/>
    <dgm:cxn modelId="{5FFF4088-5E8F-4F3E-9F98-B3F94124439C}" type="presParOf" srcId="{32DA3912-C3EE-4716-A7A2-293E6D40EC17}" destId="{5333866B-C8BF-4BB3-BC39-16BFD8B35876}" srcOrd="3" destOrd="0" presId="urn:microsoft.com/office/officeart/2005/8/layout/matrix1"/>
    <dgm:cxn modelId="{80EE182E-024C-48D4-836A-7100547A841E}" type="presParOf" srcId="{32DA3912-C3EE-4716-A7A2-293E6D40EC17}" destId="{5C096E88-04EF-4DC0-85CB-75D371643BFA}" srcOrd="4" destOrd="0" presId="urn:microsoft.com/office/officeart/2005/8/layout/matrix1"/>
    <dgm:cxn modelId="{70D4D9A2-4963-4994-B4CF-C633B626A9F5}" type="presParOf" srcId="{32DA3912-C3EE-4716-A7A2-293E6D40EC17}" destId="{D6A2452D-DEBE-4E53-B59C-2BD6D9C87EDB}" srcOrd="5" destOrd="0" presId="urn:microsoft.com/office/officeart/2005/8/layout/matrix1"/>
    <dgm:cxn modelId="{9A945904-4614-4E12-9CDD-AA064572B794}" type="presParOf" srcId="{32DA3912-C3EE-4716-A7A2-293E6D40EC17}" destId="{87FB97C5-627B-44F2-A3CB-8296349E6877}" srcOrd="6" destOrd="0" presId="urn:microsoft.com/office/officeart/2005/8/layout/matrix1"/>
    <dgm:cxn modelId="{EDD11ECF-692C-4EBC-A79D-28823523F0D5}" type="presParOf" srcId="{32DA3912-C3EE-4716-A7A2-293E6D40EC17}" destId="{6E041E73-B7EF-4AAC-A6E3-BD25C9170EA0}" srcOrd="7" destOrd="0" presId="urn:microsoft.com/office/officeart/2005/8/layout/matrix1"/>
    <dgm:cxn modelId="{201B189D-5476-4EDC-9394-626DE3A91668}" type="presParOf" srcId="{BD0C7650-64E1-43A5-B567-A8DFFC1E9B94}" destId="{F611D728-3E01-4717-83DD-76375E4E77A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A0FAD-F07B-4FB1-9AE8-4497CD902995}">
      <dsp:nvSpPr>
        <dsp:cNvPr id="0" name=""/>
        <dsp:cNvSpPr/>
      </dsp:nvSpPr>
      <dsp:spPr>
        <a:xfrm rot="16200000">
          <a:off x="428128" y="-428128"/>
          <a:ext cx="1577672" cy="243392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Professional responsibilities</a:t>
          </a:r>
          <a:endParaRPr lang="en-US" sz="2400" kern="1200" dirty="0">
            <a:latin typeface="Helvetica" panose="020B0604020202020204" pitchFamily="34" charset="0"/>
            <a:cs typeface="Helvetica" panose="020B0604020202020204" pitchFamily="34" charset="0"/>
          </a:endParaRPr>
        </a:p>
      </dsp:txBody>
      <dsp:txXfrm rot="5400000">
        <a:off x="0" y="0"/>
        <a:ext cx="2433929" cy="1183254"/>
      </dsp:txXfrm>
    </dsp:sp>
    <dsp:sp modelId="{434EC5F2-66E1-4DC7-B374-1A2BBE1ABDEE}">
      <dsp:nvSpPr>
        <dsp:cNvPr id="0" name=""/>
        <dsp:cNvSpPr/>
      </dsp:nvSpPr>
      <dsp:spPr>
        <a:xfrm>
          <a:off x="2433929" y="0"/>
          <a:ext cx="2433929" cy="157767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Classroom Environment</a:t>
          </a:r>
          <a:endParaRPr lang="en-US" sz="2400" kern="1200" dirty="0">
            <a:latin typeface="Helvetica" panose="020B0604020202020204" pitchFamily="34" charset="0"/>
            <a:cs typeface="Helvetica" panose="020B0604020202020204" pitchFamily="34" charset="0"/>
          </a:endParaRPr>
        </a:p>
      </dsp:txBody>
      <dsp:txXfrm>
        <a:off x="2433929" y="0"/>
        <a:ext cx="2433929" cy="1183254"/>
      </dsp:txXfrm>
    </dsp:sp>
    <dsp:sp modelId="{5C096E88-04EF-4DC0-85CB-75D371643BFA}">
      <dsp:nvSpPr>
        <dsp:cNvPr id="0" name=""/>
        <dsp:cNvSpPr/>
      </dsp:nvSpPr>
      <dsp:spPr>
        <a:xfrm rot="10800000">
          <a:off x="0" y="1577672"/>
          <a:ext cx="2433929" cy="157767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Planning and Preparation</a:t>
          </a:r>
          <a:endParaRPr lang="en-US" sz="2400" kern="1200" dirty="0">
            <a:latin typeface="Helvetica" panose="020B0604020202020204" pitchFamily="34" charset="0"/>
            <a:cs typeface="Helvetica" panose="020B0604020202020204" pitchFamily="34" charset="0"/>
          </a:endParaRPr>
        </a:p>
      </dsp:txBody>
      <dsp:txXfrm rot="10800000">
        <a:off x="0" y="1972090"/>
        <a:ext cx="2433929" cy="1183254"/>
      </dsp:txXfrm>
    </dsp:sp>
    <dsp:sp modelId="{87FB97C5-627B-44F2-A3CB-8296349E6877}">
      <dsp:nvSpPr>
        <dsp:cNvPr id="0" name=""/>
        <dsp:cNvSpPr/>
      </dsp:nvSpPr>
      <dsp:spPr>
        <a:xfrm rot="5400000">
          <a:off x="2862058" y="1149543"/>
          <a:ext cx="1577672" cy="243392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Instruction</a:t>
          </a:r>
          <a:endParaRPr lang="en-US" sz="2400" kern="1200" dirty="0">
            <a:latin typeface="Helvetica" panose="020B0604020202020204" pitchFamily="34" charset="0"/>
            <a:cs typeface="Helvetica" panose="020B0604020202020204" pitchFamily="34" charset="0"/>
          </a:endParaRPr>
        </a:p>
      </dsp:txBody>
      <dsp:txXfrm rot="-5400000">
        <a:off x="2433930" y="1972089"/>
        <a:ext cx="2433929" cy="1183254"/>
      </dsp:txXfrm>
    </dsp:sp>
    <dsp:sp modelId="{F611D728-3E01-4717-83DD-76375E4E77A2}">
      <dsp:nvSpPr>
        <dsp:cNvPr id="0" name=""/>
        <dsp:cNvSpPr/>
      </dsp:nvSpPr>
      <dsp:spPr>
        <a:xfrm>
          <a:off x="1355718" y="1183254"/>
          <a:ext cx="2156422" cy="78883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600"/>
            </a:spcAft>
          </a:pPr>
          <a:r>
            <a:rPr lang="en-US" sz="1500" kern="1200" dirty="0" smtClean="0">
              <a:latin typeface="Helvetica" panose="020B0604020202020204" pitchFamily="34" charset="0"/>
              <a:cs typeface="Helvetica" panose="020B0604020202020204" pitchFamily="34" charset="0"/>
            </a:rPr>
            <a:t>The Framework For Teaching</a:t>
          </a:r>
        </a:p>
      </dsp:txBody>
      <dsp:txXfrm>
        <a:off x="1394226" y="1221762"/>
        <a:ext cx="2079406" cy="7118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fi-FI"/>
          </a:p>
        </p:txBody>
      </p:sp>
      <p:sp>
        <p:nvSpPr>
          <p:cNvPr id="3" name="Päivämäärän paikkamerkki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C93098BA-81D0-441E-B722-DA4659885498}" type="datetimeFigureOut">
              <a:rPr lang="fi-FI" smtClean="0"/>
              <a:t>10.12.2018</a:t>
            </a:fld>
            <a:endParaRPr lang="fi-FI"/>
          </a:p>
        </p:txBody>
      </p:sp>
      <p:sp>
        <p:nvSpPr>
          <p:cNvPr id="4" name="Dian kuvan paikkamerkki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fi-FI"/>
          </a:p>
        </p:txBody>
      </p:sp>
      <p:sp>
        <p:nvSpPr>
          <p:cNvPr id="5" name="Huomautusten paikkamerkki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fi-FI"/>
          </a:p>
        </p:txBody>
      </p:sp>
      <p:sp>
        <p:nvSpPr>
          <p:cNvPr id="7" name="Dian numeron paikkamerkki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A9C32486-965D-4B7C-9B7F-3F44FC140A52}" type="slidenum">
              <a:rPr lang="fi-FI" smtClean="0"/>
              <a:t>‹#›</a:t>
            </a:fld>
            <a:endParaRPr lang="fi-FI"/>
          </a:p>
        </p:txBody>
      </p:sp>
    </p:spTree>
    <p:extLst>
      <p:ext uri="{BB962C8B-B14F-4D97-AF65-F5344CB8AC3E}">
        <p14:creationId xmlns:p14="http://schemas.microsoft.com/office/powerpoint/2010/main" val="335746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defTabSz="990661"/>
            <a:fld id="{B1E8A9FB-9A50-4F94-87CF-C65ECC611AF0}" type="slidenum">
              <a:rPr lang="fi-FI">
                <a:solidFill>
                  <a:prstClr val="black"/>
                </a:solidFill>
                <a:latin typeface="Calibri"/>
              </a:rPr>
              <a:pPr defTabSz="990661"/>
              <a:t>11</a:t>
            </a:fld>
            <a:endParaRPr lang="fi-FI">
              <a:solidFill>
                <a:prstClr val="black"/>
              </a:solidFill>
              <a:latin typeface="Calibri"/>
            </a:endParaRPr>
          </a:p>
        </p:txBody>
      </p:sp>
    </p:spTree>
    <p:extLst>
      <p:ext uri="{BB962C8B-B14F-4D97-AF65-F5344CB8AC3E}">
        <p14:creationId xmlns:p14="http://schemas.microsoft.com/office/powerpoint/2010/main" val="136779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defTabSz="990661"/>
            <a:fld id="{B1E8A9FB-9A50-4F94-87CF-C65ECC611AF0}" type="slidenum">
              <a:rPr lang="fi-FI">
                <a:solidFill>
                  <a:prstClr val="black"/>
                </a:solidFill>
                <a:latin typeface="Calibri"/>
              </a:rPr>
              <a:pPr defTabSz="990661"/>
              <a:t>12</a:t>
            </a:fld>
            <a:endParaRPr lang="fi-FI">
              <a:solidFill>
                <a:prstClr val="black"/>
              </a:solidFill>
              <a:latin typeface="Calibri"/>
            </a:endParaRPr>
          </a:p>
        </p:txBody>
      </p:sp>
    </p:spTree>
    <p:extLst>
      <p:ext uri="{BB962C8B-B14F-4D97-AF65-F5344CB8AC3E}">
        <p14:creationId xmlns:p14="http://schemas.microsoft.com/office/powerpoint/2010/main" val="150373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defTabSz="990661"/>
            <a:fld id="{B1E8A9FB-9A50-4F94-87CF-C65ECC611AF0}" type="slidenum">
              <a:rPr lang="fi-FI">
                <a:solidFill>
                  <a:prstClr val="black"/>
                </a:solidFill>
                <a:latin typeface="Calibri"/>
              </a:rPr>
              <a:pPr defTabSz="990661"/>
              <a:t>13</a:t>
            </a:fld>
            <a:endParaRPr lang="fi-FI">
              <a:solidFill>
                <a:prstClr val="black"/>
              </a:solidFill>
              <a:latin typeface="Calibri"/>
            </a:endParaRPr>
          </a:p>
        </p:txBody>
      </p:sp>
    </p:spTree>
    <p:extLst>
      <p:ext uri="{BB962C8B-B14F-4D97-AF65-F5344CB8AC3E}">
        <p14:creationId xmlns:p14="http://schemas.microsoft.com/office/powerpoint/2010/main" val="153752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defTabSz="990661"/>
            <a:fld id="{BAA871FD-B9DA-474B-A7F1-7AF27E140A6D}" type="slidenum">
              <a:rPr lang="fi-FI">
                <a:solidFill>
                  <a:prstClr val="black"/>
                </a:solidFill>
                <a:latin typeface="Calibri"/>
              </a:rPr>
              <a:pPr defTabSz="990661"/>
              <a:t>15</a:t>
            </a:fld>
            <a:endParaRPr lang="fi-FI">
              <a:solidFill>
                <a:prstClr val="black"/>
              </a:solidFill>
              <a:latin typeface="Calibri"/>
            </a:endParaRPr>
          </a:p>
        </p:txBody>
      </p:sp>
    </p:spTree>
    <p:extLst>
      <p:ext uri="{BB962C8B-B14F-4D97-AF65-F5344CB8AC3E}">
        <p14:creationId xmlns:p14="http://schemas.microsoft.com/office/powerpoint/2010/main" val="378863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9bf821cbb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9bf821cb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p>
        </p:txBody>
      </p:sp>
    </p:spTree>
    <p:extLst>
      <p:ext uri="{BB962C8B-B14F-4D97-AF65-F5344CB8AC3E}">
        <p14:creationId xmlns:p14="http://schemas.microsoft.com/office/powerpoint/2010/main" val="373728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02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9c27ed7d4_0_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9c27ed7d4_0_0:notes"/>
          <p:cNvSpPr txBox="1">
            <a:spLocks noGrp="1"/>
          </p:cNvSpPr>
          <p:nvPr>
            <p:ph type="body" idx="1"/>
          </p:nvPr>
        </p:nvSpPr>
        <p:spPr>
          <a:xfrm>
            <a:off x="710248" y="4861441"/>
            <a:ext cx="5681980" cy="4605576"/>
          </a:xfrm>
          <a:prstGeom prst="rect">
            <a:avLst/>
          </a:prstGeom>
        </p:spPr>
        <p:txBody>
          <a:bodyPr spcFirstLastPara="1" wrap="square" lIns="99050" tIns="99050" rIns="99050" bIns="99050" anchor="t" anchorCtr="0">
            <a:noAutofit/>
          </a:bodyPr>
          <a:lstStyle/>
          <a:p>
            <a:endParaRPr/>
          </a:p>
        </p:txBody>
      </p:sp>
    </p:spTree>
    <p:extLst>
      <p:ext uri="{BB962C8B-B14F-4D97-AF65-F5344CB8AC3E}">
        <p14:creationId xmlns:p14="http://schemas.microsoft.com/office/powerpoint/2010/main" val="105263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i-FI" smtClean="0">
                <a:latin typeface="Arial" panose="020B0604020202020204" pitchFamily="34" charset="0"/>
                <a:cs typeface="Arial" panose="020B0604020202020204" pitchFamily="34" charset="0"/>
              </a:rPr>
              <a:t>These initiatives highlight the way in which intelligent thinking and the process of verification of thought requires a wider community. In our experience the development of student teachers as multicultural educators cannot take place within the “aquarium” of the university context alone. </a:t>
            </a:r>
          </a:p>
          <a:p>
            <a:r>
              <a:rPr lang="en-GB" altLang="fi-FI" smtClean="0">
                <a:latin typeface="Arial" panose="020B0604020202020204" pitchFamily="34" charset="0"/>
                <a:cs typeface="Arial" panose="020B0604020202020204" pitchFamily="34" charset="0"/>
              </a:rPr>
              <a:t>The student teachers had the possibility to act as responsible actors instead of being only accountable to their educators. We see this voluntary engagement as a precondition for all deeply meaningful learning processes. In which kind of communities student teachers can both intelligently think about their previously held beliefs and at the same time experientially test these models in practice?</a:t>
            </a:r>
          </a:p>
          <a:p>
            <a:r>
              <a:rPr lang="en-GB" altLang="fi-FI" smtClean="0">
                <a:latin typeface="Arial" panose="020B0604020202020204" pitchFamily="34" charset="0"/>
                <a:cs typeface="Arial" panose="020B0604020202020204" pitchFamily="34" charset="0"/>
              </a:rPr>
              <a:t>How does this developmental process alter our relationship as teacher educators with our students, changing us as well as the world around us?</a:t>
            </a:r>
            <a:endParaRPr lang="fi-FI" altLang="fi-FI" smtClean="0">
              <a:latin typeface="Arial" panose="020B0604020202020204" pitchFamily="34" charset="0"/>
              <a:cs typeface="Arial" panose="020B0604020202020204" pitchFamily="34" charset="0"/>
            </a:endParaRPr>
          </a:p>
          <a:p>
            <a:r>
              <a:rPr lang="en-GB" altLang="fi-FI" smtClean="0">
                <a:latin typeface="Arial" panose="020B0604020202020204" pitchFamily="34" charset="0"/>
                <a:cs typeface="Arial" panose="020B0604020202020204" pitchFamily="34" charset="0"/>
              </a:rPr>
              <a:t>How can we continue to critically reflect on and “intelligently”, responsibly develop our understanding and participation?</a:t>
            </a:r>
            <a:endParaRPr lang="fi-FI" altLang="fi-FI" smtClean="0">
              <a:latin typeface="Arial" panose="020B0604020202020204" pitchFamily="34" charset="0"/>
              <a:cs typeface="Arial" panose="020B0604020202020204" pitchFamily="34" charset="0"/>
            </a:endParaRPr>
          </a:p>
          <a:p>
            <a:endParaRPr lang="fi-FI" altLang="fi-FI" smtClean="0">
              <a:latin typeface="Arial" panose="020B0604020202020204" pitchFamily="34" charset="0"/>
              <a:cs typeface="Arial" panose="020B0604020202020204" pitchFamily="34" charset="0"/>
            </a:endParaRPr>
          </a:p>
          <a:p>
            <a:endParaRPr lang="fi-FI" altLang="fi-FI" smtClean="0">
              <a:latin typeface="Arial" panose="020B0604020202020204" pitchFamily="34" charset="0"/>
              <a:cs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4912" indent="-309582">
              <a:defRPr>
                <a:solidFill>
                  <a:schemeClr val="tx1"/>
                </a:solidFill>
                <a:latin typeface="Arial" panose="020B0604020202020204" pitchFamily="34" charset="0"/>
                <a:cs typeface="Arial" panose="020B0604020202020204" pitchFamily="34" charset="0"/>
              </a:defRPr>
            </a:lvl2pPr>
            <a:lvl3pPr marL="1238326" indent="-247665">
              <a:defRPr>
                <a:solidFill>
                  <a:schemeClr val="tx1"/>
                </a:solidFill>
                <a:latin typeface="Arial" panose="020B0604020202020204" pitchFamily="34" charset="0"/>
                <a:cs typeface="Arial" panose="020B0604020202020204" pitchFamily="34" charset="0"/>
              </a:defRPr>
            </a:lvl3pPr>
            <a:lvl4pPr marL="1733657" indent="-247665">
              <a:defRPr>
                <a:solidFill>
                  <a:schemeClr val="tx1"/>
                </a:solidFill>
                <a:latin typeface="Arial" panose="020B0604020202020204" pitchFamily="34" charset="0"/>
                <a:cs typeface="Arial" panose="020B0604020202020204" pitchFamily="34" charset="0"/>
              </a:defRPr>
            </a:lvl4pPr>
            <a:lvl5pPr marL="2228987" indent="-247665">
              <a:defRPr>
                <a:solidFill>
                  <a:schemeClr val="tx1"/>
                </a:solidFill>
                <a:latin typeface="Arial" panose="020B0604020202020204" pitchFamily="34" charset="0"/>
                <a:cs typeface="Arial" panose="020B0604020202020204" pitchFamily="34" charset="0"/>
              </a:defRPr>
            </a:lvl5pPr>
            <a:lvl6pPr marL="2724318"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648"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979"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309"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0D3AEB-AB34-4AE2-8150-EB77734B87B6}" type="slidenum">
              <a:rPr lang="en-US" altLang="fi-FI"/>
              <a:pPr/>
              <a:t>32</a:t>
            </a:fld>
            <a:endParaRPr lang="en-US" altLang="fi-FI"/>
          </a:p>
        </p:txBody>
      </p:sp>
    </p:spTree>
    <p:extLst>
      <p:ext uri="{BB962C8B-B14F-4D97-AF65-F5344CB8AC3E}">
        <p14:creationId xmlns:p14="http://schemas.microsoft.com/office/powerpoint/2010/main" val="1736083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i-FI" smtClean="0">
                <a:latin typeface="Arial" panose="020B0604020202020204" pitchFamily="34" charset="0"/>
                <a:cs typeface="Arial" panose="020B0604020202020204" pitchFamily="34" charset="0"/>
              </a:rPr>
              <a:t>Superficial level – easy to plan, but reaching action level if based on abstract reasoning – might not ‘feed’ into practice. Important to ‘feel’ or to feed into the feltness of experience in order for it to be transformative – responsibilities of teacher educators to support transformation in a positive direction</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98032" indent="-306142">
              <a:spcBef>
                <a:spcPct val="30000"/>
              </a:spcBef>
              <a:defRPr sz="1300">
                <a:solidFill>
                  <a:schemeClr val="tx1"/>
                </a:solidFill>
                <a:latin typeface="Arial" panose="020B0604020202020204" pitchFamily="34" charset="0"/>
                <a:cs typeface="Arial" panose="020B0604020202020204" pitchFamily="34" charset="0"/>
              </a:defRPr>
            </a:lvl2pPr>
            <a:lvl3pPr marL="1228007" indent="-244225">
              <a:spcBef>
                <a:spcPct val="30000"/>
              </a:spcBef>
              <a:defRPr sz="1300">
                <a:solidFill>
                  <a:schemeClr val="tx1"/>
                </a:solidFill>
                <a:latin typeface="Arial" panose="020B0604020202020204" pitchFamily="34" charset="0"/>
                <a:cs typeface="Arial" panose="020B0604020202020204" pitchFamily="34" charset="0"/>
              </a:defRPr>
            </a:lvl3pPr>
            <a:lvl4pPr marL="1718178" indent="-244225">
              <a:spcBef>
                <a:spcPct val="30000"/>
              </a:spcBef>
              <a:defRPr sz="1300">
                <a:solidFill>
                  <a:schemeClr val="tx1"/>
                </a:solidFill>
                <a:latin typeface="Arial" panose="020B0604020202020204" pitchFamily="34" charset="0"/>
                <a:cs typeface="Arial" panose="020B0604020202020204" pitchFamily="34" charset="0"/>
              </a:defRPr>
            </a:lvl4pPr>
            <a:lvl5pPr marL="2210069" indent="-244225">
              <a:spcBef>
                <a:spcPct val="30000"/>
              </a:spcBef>
              <a:defRPr sz="1300">
                <a:solidFill>
                  <a:schemeClr val="tx1"/>
                </a:solidFill>
                <a:latin typeface="Arial" panose="020B0604020202020204" pitchFamily="34" charset="0"/>
                <a:cs typeface="Arial" panose="020B0604020202020204" pitchFamily="34" charset="0"/>
              </a:defRPr>
            </a:lvl5pPr>
            <a:lvl6pPr marL="2705399" indent="-24422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200730" indent="-24422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96060" indent="-24422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91391" indent="-24422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48E5302F-A451-4741-86DE-3DEA3794E7EB}" type="slidenum">
              <a:rPr lang="en-GB" altLang="fi-FI"/>
              <a:pPr>
                <a:spcBef>
                  <a:spcPct val="0"/>
                </a:spcBef>
              </a:pPr>
              <a:t>33</a:t>
            </a:fld>
            <a:endParaRPr lang="en-GB" altLang="fi-FI"/>
          </a:p>
        </p:txBody>
      </p:sp>
    </p:spTree>
    <p:extLst>
      <p:ext uri="{BB962C8B-B14F-4D97-AF65-F5344CB8AC3E}">
        <p14:creationId xmlns:p14="http://schemas.microsoft.com/office/powerpoint/2010/main" val="2848207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92" name="Rectangle 20"/>
          <p:cNvSpPr>
            <a:spLocks noGrp="1" noChangeArrowheads="1"/>
          </p:cNvSpPr>
          <p:nvPr>
            <p:ph type="ctrTitle"/>
          </p:nvPr>
        </p:nvSpPr>
        <p:spPr>
          <a:xfrm>
            <a:off x="1199457" y="620689"/>
            <a:ext cx="9793088" cy="1470025"/>
          </a:xfrm>
        </p:spPr>
        <p:txBody>
          <a:bodyPr anchor="b"/>
          <a:lstStyle>
            <a:lvl1pPr algn="ctr">
              <a:defRPr sz="3200" b="1" i="0"/>
            </a:lvl1pPr>
          </a:lstStyle>
          <a:p>
            <a:r>
              <a:rPr lang="en-US" dirty="0" smtClean="0"/>
              <a:t>Click to edit Master title style</a:t>
            </a:r>
            <a:endParaRPr lang="en-US" dirty="0"/>
          </a:p>
        </p:txBody>
      </p:sp>
      <p:sp>
        <p:nvSpPr>
          <p:cNvPr id="3093" name="Rectangle 21"/>
          <p:cNvSpPr>
            <a:spLocks noGrp="1" noChangeArrowheads="1"/>
          </p:cNvSpPr>
          <p:nvPr>
            <p:ph type="subTitle" idx="1"/>
          </p:nvPr>
        </p:nvSpPr>
        <p:spPr>
          <a:xfrm>
            <a:off x="1199457" y="2348880"/>
            <a:ext cx="9793088" cy="936104"/>
          </a:xfrm>
        </p:spPr>
        <p:txBody>
          <a:bodyPr/>
          <a:lstStyle>
            <a:lvl1pPr marL="0" indent="0" algn="ctr">
              <a:buFont typeface="Wingdings" pitchFamily="2" charset="2"/>
              <a:buNone/>
              <a:defRPr i="0"/>
            </a:lvl1pPr>
          </a:lstStyle>
          <a:p>
            <a:r>
              <a:rPr lang="en-US" dirty="0" smtClean="0"/>
              <a:t>Click to edit Master subtitle style</a:t>
            </a:r>
            <a:endParaRPr lang="en-US" dirty="0"/>
          </a:p>
        </p:txBody>
      </p:sp>
      <p:pic>
        <p:nvPicPr>
          <p:cNvPr id="2" name="Picture 1" descr="OKL-fin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890" y="3429001"/>
            <a:ext cx="2602225" cy="1518373"/>
          </a:xfrm>
          <a:prstGeom prst="rect">
            <a:avLst/>
          </a:prstGeom>
        </p:spPr>
      </p:pic>
    </p:spTree>
    <p:extLst>
      <p:ext uri="{BB962C8B-B14F-4D97-AF65-F5344CB8AC3E}">
        <p14:creationId xmlns:p14="http://schemas.microsoft.com/office/powerpoint/2010/main" val="31578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74" y="1703923"/>
            <a:ext cx="9923673"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22512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5"/>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437A5"/>
              </a:solidFill>
              <a:effectLst/>
              <a:uLnTx/>
              <a:uFillTx/>
              <a:latin typeface="Helvetica" pitchFamily="34" charset="0"/>
              <a:ea typeface="+mn-ea"/>
              <a:cs typeface="+mn-cs"/>
            </a:endParaRPr>
          </a:p>
        </p:txBody>
      </p:sp>
      <p:sp>
        <p:nvSpPr>
          <p:cNvPr id="18" name="Alatunnisteen paikkamerkki 4"/>
          <p:cNvSpPr>
            <a:spLocks noGrp="1"/>
          </p:cNvSpPr>
          <p:nvPr>
            <p:ph type="ftr" sz="quarter" idx="11"/>
          </p:nvPr>
        </p:nvSpPr>
        <p:spPr>
          <a:xfrm>
            <a:off x="7125209" y="6592626"/>
            <a:ext cx="2863545" cy="180989"/>
          </a:xfrm>
          <a:prstGeom prst="rect">
            <a:avLst/>
          </a:prstGeom>
        </p:spPr>
        <p:txBody>
          <a:bodyPr/>
          <a:lstStyle>
            <a:lvl1pPr algn="r">
              <a:defRPr sz="900">
                <a:solidFill>
                  <a:schemeClr val="bg1"/>
                </a:solidFill>
                <a:latin typeface="Helvetica" pitchFamily="34" charset="0"/>
                <a:cs typeface="Helvetica" pitchFamily="34" charset="0"/>
              </a:defRPr>
            </a:lvl1pPr>
          </a:lstStyle>
          <a:p>
            <a:pPr defTabSz="1219170"/>
            <a:r>
              <a:rPr lang="fi-FI" smtClean="0">
                <a:solidFill>
                  <a:srgbClr val="1437A5"/>
                </a:solidFill>
              </a:rPr>
              <a:t>JYU. </a:t>
            </a:r>
            <a:r>
              <a:rPr lang="fi-FI" smtClean="0">
                <a:solidFill>
                  <a:prstClr val="white"/>
                </a:solidFill>
              </a:rPr>
              <a:t>Since 1863.</a:t>
            </a:r>
            <a:endParaRPr lang="fi-FI" dirty="0" smtClean="0">
              <a:solidFill>
                <a:prstClr val="white"/>
              </a:solidFill>
            </a:endParaRP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609601" y="1844699"/>
            <a:ext cx="5386917" cy="852391"/>
          </a:xfrm>
        </p:spPr>
        <p:txBody>
          <a:bodyPr anchor="b">
            <a:normAutofit/>
          </a:bodyPr>
          <a:lstStyle>
            <a:lvl1pPr marL="0" indent="0">
              <a:buNone/>
              <a:defRPr sz="2000" b="1">
                <a:latin typeface="Helvetica"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609601" y="2697090"/>
            <a:ext cx="5386917"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6193368" y="1844699"/>
            <a:ext cx="5389033" cy="852391"/>
          </a:xfrm>
        </p:spPr>
        <p:txBody>
          <a:bodyPr anchor="b">
            <a:normAutofit/>
          </a:bodyPr>
          <a:lstStyle>
            <a:lvl1pPr marL="0" indent="0">
              <a:buNone/>
              <a:defRPr sz="2000" b="1">
                <a:latin typeface="Helvetica"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6193368" y="2697090"/>
            <a:ext cx="5389033"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Dian numeron paikkamerkki 5"/>
          <p:cNvSpPr>
            <a:spLocks noGrp="1"/>
          </p:cNvSpPr>
          <p:nvPr>
            <p:ph type="sldNum" sz="quarter" idx="12"/>
          </p:nvPr>
        </p:nvSpPr>
        <p:spPr>
          <a:xfrm>
            <a:off x="11419966" y="6592626"/>
            <a:ext cx="605355" cy="180989"/>
          </a:xfrm>
          <a:prstGeom prst="rect">
            <a:avLst/>
          </a:prstGeom>
        </p:spPr>
        <p:txBody>
          <a:bodyPr/>
          <a:lstStyle>
            <a:lvl1pPr algn="l">
              <a:defRPr sz="900">
                <a:solidFill>
                  <a:schemeClr val="bg1"/>
                </a:solidFill>
                <a:latin typeface="Helvetica" pitchFamily="34" charset="0"/>
              </a:defRPr>
            </a:lvl1pPr>
          </a:lstStyle>
          <a:p>
            <a:pPr defTabSz="1219170"/>
            <a:fld id="{0FE3988A-0109-0B40-965D-9E0ED41EFEE4}" type="slidenum">
              <a:rPr lang="fi-FI" smtClean="0">
                <a:solidFill>
                  <a:prstClr val="white"/>
                </a:solidFill>
              </a:rPr>
              <a:pPr defTabSz="1219170"/>
              <a:t>‹#›</a:t>
            </a:fld>
            <a:endParaRPr lang="fi-FI" dirty="0">
              <a:solidFill>
                <a:prstClr val="white"/>
              </a:solidFill>
            </a:endParaRPr>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10156605" y="6592626"/>
            <a:ext cx="1108302" cy="180989"/>
          </a:xfrm>
          <a:prstGeom prst="rect">
            <a:avLst/>
          </a:prstGeom>
        </p:spPr>
        <p:txBody>
          <a:bodyPr/>
          <a:lstStyle>
            <a:lvl1pPr algn="ctr">
              <a:defRPr sz="900">
                <a:solidFill>
                  <a:schemeClr val="bg1"/>
                </a:solidFill>
                <a:latin typeface="Helvetica" pitchFamily="34" charset="0"/>
              </a:defRPr>
            </a:lvl1pPr>
          </a:lstStyle>
          <a:p>
            <a:pPr defTabSz="1219170"/>
            <a:fld id="{D124041A-D7AC-0740-969A-8B5B84F7A4B9}" type="datetime1">
              <a:rPr lang="fi-FI" smtClean="0">
                <a:solidFill>
                  <a:prstClr val="white"/>
                </a:solidFill>
              </a:rPr>
              <a:pPr defTabSz="1219170"/>
              <a:t>10.12.2018</a:t>
            </a:fld>
            <a:endParaRPr lang="fi-FI" dirty="0">
              <a:solidFill>
                <a:prstClr val="white"/>
              </a:solidFill>
            </a:endParaRPr>
          </a:p>
        </p:txBody>
      </p:sp>
    </p:spTree>
    <p:extLst>
      <p:ext uri="{BB962C8B-B14F-4D97-AF65-F5344CB8AC3E}">
        <p14:creationId xmlns:p14="http://schemas.microsoft.com/office/powerpoint/2010/main" val="16791140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1220755"/>
            <a:ext cx="10972800" cy="1143000"/>
          </a:xfrm>
        </p:spPr>
        <p:txBody>
          <a:bodyPr/>
          <a:lstStyle>
            <a:lvl1pPr algn="ctr">
              <a:defRPr>
                <a:solidFill>
                  <a:schemeClr val="tx1">
                    <a:lumMod val="65000"/>
                    <a:lumOff val="35000"/>
                  </a:schemeClr>
                </a:solidFill>
                <a:latin typeface="Arial Narrow" pitchFamily="34" charset="0"/>
              </a:defRPr>
            </a:lvl1pPr>
          </a:lstStyle>
          <a:p>
            <a:r>
              <a:rPr lang="en-US"/>
              <a:t>Click to edit Master title style</a:t>
            </a:r>
            <a:endParaRPr lang="fi-FI" dirty="0"/>
          </a:p>
        </p:txBody>
      </p:sp>
      <p:sp>
        <p:nvSpPr>
          <p:cNvPr id="9" name="Text Placeholder 8"/>
          <p:cNvSpPr>
            <a:spLocks noGrp="1"/>
          </p:cNvSpPr>
          <p:nvPr>
            <p:ph type="body" sz="quarter" idx="10"/>
          </p:nvPr>
        </p:nvSpPr>
        <p:spPr>
          <a:xfrm>
            <a:off x="624421" y="2468038"/>
            <a:ext cx="10943166"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10.12.2018</a:t>
            </a:fld>
            <a:endParaRPr lang="fi-FI"/>
          </a:p>
        </p:txBody>
      </p:sp>
      <p:sp>
        <p:nvSpPr>
          <p:cNvPr id="5" name="Footer Placeholder 4"/>
          <p:cNvSpPr>
            <a:spLocks noGrp="1"/>
          </p:cNvSpPr>
          <p:nvPr>
            <p:ph type="ftr" sz="quarter" idx="12"/>
          </p:nvPr>
        </p:nvSpPr>
        <p:spPr/>
        <p:txBody>
          <a:bodyPr/>
          <a:lstStyle/>
          <a:p>
            <a:r>
              <a:rPr lang="fi-FI"/>
              <a:t>OVET </a:t>
            </a:r>
            <a:br>
              <a:rPr lang="fi-FI"/>
            </a:br>
            <a:r>
              <a:rPr lang="fi-FI"/>
              <a:t> Opettajankoulutuksen valinnat - ennakoivaa tulevaisuustyötä</a:t>
            </a:r>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253807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80786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5" name="Text Placeholder 3"/>
          <p:cNvSpPr>
            <a:spLocks noGrp="1"/>
          </p:cNvSpPr>
          <p:nvPr>
            <p:ph type="body" sz="quarter" idx="10"/>
          </p:nvPr>
        </p:nvSpPr>
        <p:spPr>
          <a:xfrm>
            <a:off x="623394" y="1796820"/>
            <a:ext cx="10944192"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10.12.2018</a:t>
            </a:fld>
            <a:endParaRPr lang="fi-FI"/>
          </a:p>
        </p:txBody>
      </p:sp>
      <p:sp>
        <p:nvSpPr>
          <p:cNvPr id="9" name="Footer Placeholder 8"/>
          <p:cNvSpPr>
            <a:spLocks noGrp="1"/>
          </p:cNvSpPr>
          <p:nvPr>
            <p:ph type="ftr" sz="quarter" idx="12"/>
          </p:nvPr>
        </p:nvSpPr>
        <p:spPr>
          <a:xfrm>
            <a:off x="3882151" y="6405335"/>
            <a:ext cx="4426677" cy="366183"/>
          </a:xfrm>
        </p:spPr>
        <p:txBody>
          <a:bodyPr/>
          <a:lstStyle/>
          <a:p>
            <a:r>
              <a:rPr lang="fi-FI"/>
              <a:t>OVET –  Opettajankoulutuksen valinnat - ennakoivaa tulevaisuustyötä</a:t>
            </a:r>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0235403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13163" y="5733256"/>
            <a:ext cx="12205163"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609600" y="365787"/>
            <a:ext cx="10957984"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7" name="Text Placeholder 3"/>
          <p:cNvSpPr>
            <a:spLocks noGrp="1"/>
          </p:cNvSpPr>
          <p:nvPr>
            <p:ph type="body" sz="quarter" idx="13"/>
          </p:nvPr>
        </p:nvSpPr>
        <p:spPr>
          <a:xfrm>
            <a:off x="623394" y="1796819"/>
            <a:ext cx="10944192"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6438" y="5836638"/>
            <a:ext cx="2784309" cy="917988"/>
          </a:xfrm>
          <a:prstGeom prst="rect">
            <a:avLst/>
          </a:prstGeom>
        </p:spPr>
      </p:pic>
    </p:spTree>
    <p:extLst>
      <p:ext uri="{BB962C8B-B14F-4D97-AF65-F5344CB8AC3E}">
        <p14:creationId xmlns:p14="http://schemas.microsoft.com/office/powerpoint/2010/main" val="745994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7310603"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6" name="Date Placeholder 5"/>
          <p:cNvSpPr>
            <a:spLocks noGrp="1"/>
          </p:cNvSpPr>
          <p:nvPr>
            <p:ph type="dt" sz="half" idx="10"/>
          </p:nvPr>
        </p:nvSpPr>
        <p:spPr/>
        <p:txBody>
          <a:bodyPr/>
          <a:lstStyle/>
          <a:p>
            <a:fld id="{53F8DFCE-8BD7-A34D-BC7B-EC90CCB3B946}" type="datetime1">
              <a:rPr lang="fi-FI" smtClean="0"/>
              <a:t>10.12.2018</a:t>
            </a:fld>
            <a:endParaRPr lang="fi-FI"/>
          </a:p>
        </p:txBody>
      </p:sp>
      <p:sp>
        <p:nvSpPr>
          <p:cNvPr id="7" name="Footer Placeholder 6"/>
          <p:cNvSpPr>
            <a:spLocks noGrp="1"/>
          </p:cNvSpPr>
          <p:nvPr>
            <p:ph type="ftr" sz="quarter" idx="11"/>
          </p:nvPr>
        </p:nvSpPr>
        <p:spPr/>
        <p:txBody>
          <a:bodyPr/>
          <a:lstStyle/>
          <a:p>
            <a:r>
              <a:rPr lang="fi-FI"/>
              <a:t>OVET –  Opettajankoulutuksen valinnat - ennakoivaa tulevaisuustyötä</a:t>
            </a:r>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60822575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10957984"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623396" y="1797052"/>
            <a:ext cx="5280585"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3"/>
          <p:cNvSpPr>
            <a:spLocks noGrp="1"/>
          </p:cNvSpPr>
          <p:nvPr>
            <p:ph type="body" sz="quarter" idx="11"/>
          </p:nvPr>
        </p:nvSpPr>
        <p:spPr>
          <a:xfrm>
            <a:off x="6281347" y="1797055"/>
            <a:ext cx="5280585"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10.12.2018</a:t>
            </a:fld>
            <a:endParaRPr lang="fi-FI"/>
          </a:p>
        </p:txBody>
      </p:sp>
      <p:sp>
        <p:nvSpPr>
          <p:cNvPr id="6" name="Footer Placeholder 5"/>
          <p:cNvSpPr>
            <a:spLocks noGrp="1"/>
          </p:cNvSpPr>
          <p:nvPr>
            <p:ph type="ftr" sz="quarter" idx="13"/>
          </p:nvPr>
        </p:nvSpPr>
        <p:spPr/>
        <p:txBody>
          <a:bodyPr/>
          <a:lstStyle/>
          <a:p>
            <a:r>
              <a:rPr lang="fi-FI"/>
              <a:t>OVET </a:t>
            </a:r>
            <a:br>
              <a:rPr lang="fi-FI"/>
            </a:br>
            <a:r>
              <a:rPr lang="fi-FI"/>
              <a:t>Opettajankoulutuksen valinnat - ennakoivaa tulevaisuustyötä</a:t>
            </a:r>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3769979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10957984"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623397" y="1797052"/>
            <a:ext cx="7776862"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Picture Placeholder 4"/>
          <p:cNvSpPr>
            <a:spLocks noGrp="1"/>
          </p:cNvSpPr>
          <p:nvPr>
            <p:ph type="pic" sz="quarter" idx="11" hasCustomPrompt="1"/>
          </p:nvPr>
        </p:nvSpPr>
        <p:spPr>
          <a:xfrm>
            <a:off x="8592282" y="1797049"/>
            <a:ext cx="3264361" cy="2208000"/>
          </a:xfrm>
          <a:prstGeom prst="rect">
            <a:avLst/>
          </a:prstGeom>
        </p:spPr>
        <p:txBody>
          <a:bodyPr/>
          <a:lstStyle>
            <a:lvl1pPr marL="0" indent="0">
              <a:buNone/>
              <a:defRPr sz="2000">
                <a:latin typeface="Arial Narrow" pitchFamily="34" charset="0"/>
              </a:defRPr>
            </a:lvl1pPr>
          </a:lstStyle>
          <a:p>
            <a:r>
              <a:rPr lang="fi-FI"/>
              <a:t>Lisää kuva</a:t>
            </a:r>
          </a:p>
        </p:txBody>
      </p:sp>
      <p:sp>
        <p:nvSpPr>
          <p:cNvPr id="6" name="Picture Placeholder 4"/>
          <p:cNvSpPr>
            <a:spLocks noGrp="1"/>
          </p:cNvSpPr>
          <p:nvPr>
            <p:ph type="pic" sz="quarter" idx="12" hasCustomPrompt="1"/>
          </p:nvPr>
        </p:nvSpPr>
        <p:spPr>
          <a:xfrm>
            <a:off x="8592282" y="4293096"/>
            <a:ext cx="3264361" cy="2208000"/>
          </a:xfrm>
          <a:prstGeom prst="rect">
            <a:avLst/>
          </a:prstGeom>
        </p:spPr>
        <p:txBody>
          <a:bodyPr/>
          <a:lstStyle>
            <a:lvl1pPr marL="0" indent="0">
              <a:buNone/>
              <a:defRPr sz="2000">
                <a:latin typeface="Arial Narrow" pitchFamily="34" charset="0"/>
              </a:defRPr>
            </a:lvl1pPr>
          </a:lstStyle>
          <a:p>
            <a:r>
              <a:rPr lang="fi-FI"/>
              <a:t>Lisää kuva</a:t>
            </a:r>
          </a:p>
        </p:txBody>
      </p:sp>
      <p:sp>
        <p:nvSpPr>
          <p:cNvPr id="3" name="Date Placeholder 2"/>
          <p:cNvSpPr>
            <a:spLocks noGrp="1"/>
          </p:cNvSpPr>
          <p:nvPr>
            <p:ph type="dt" sz="half" idx="13"/>
          </p:nvPr>
        </p:nvSpPr>
        <p:spPr/>
        <p:txBody>
          <a:bodyPr/>
          <a:lstStyle/>
          <a:p>
            <a:fld id="{E983A660-1862-F748-B977-81D74D0A3667}" type="datetime1">
              <a:rPr lang="fi-FI" smtClean="0"/>
              <a:t>10.12.2018</a:t>
            </a:fld>
            <a:endParaRPr lang="fi-FI"/>
          </a:p>
        </p:txBody>
      </p:sp>
      <p:sp>
        <p:nvSpPr>
          <p:cNvPr id="7" name="Footer Placeholder 6"/>
          <p:cNvSpPr>
            <a:spLocks noGrp="1"/>
          </p:cNvSpPr>
          <p:nvPr>
            <p:ph type="ftr" sz="quarter" idx="14"/>
          </p:nvPr>
        </p:nvSpPr>
        <p:spPr/>
        <p:txBody>
          <a:bodyPr/>
          <a:lstStyle/>
          <a:p>
            <a:r>
              <a:rPr lang="fi-FI"/>
              <a:t>OVET </a:t>
            </a:r>
            <a:br>
              <a:rPr lang="fi-FI"/>
            </a:br>
            <a:r>
              <a:rPr lang="fi-FI"/>
              <a:t> Opettajankoulutuksen valinnat - ennakoivaa tulevaisuustyötä</a:t>
            </a:r>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593560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10.12.2018</a:t>
            </a:fld>
            <a:endParaRPr lang="fi-FI"/>
          </a:p>
        </p:txBody>
      </p:sp>
      <p:sp>
        <p:nvSpPr>
          <p:cNvPr id="3" name="Footer Placeholder 2"/>
          <p:cNvSpPr>
            <a:spLocks noGrp="1"/>
          </p:cNvSpPr>
          <p:nvPr>
            <p:ph type="ftr" sz="quarter" idx="11"/>
          </p:nvPr>
        </p:nvSpPr>
        <p:spPr/>
        <p:txBody>
          <a:bodyPr/>
          <a:lstStyle/>
          <a:p>
            <a:r>
              <a:rPr lang="fi-FI"/>
              <a:t>OVET</a:t>
            </a:r>
            <a:br>
              <a:rPr lang="fi-FI"/>
            </a:br>
            <a:r>
              <a:rPr lang="fi-FI"/>
              <a:t>Opettajankoulutuksen valinnat - ennakoivaa tulevaisuustyötä</a:t>
            </a:r>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6234433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72" y="1703920"/>
            <a:ext cx="9923673"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250535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Tree>
    <p:extLst>
      <p:ext uri="{BB962C8B-B14F-4D97-AF65-F5344CB8AC3E}">
        <p14:creationId xmlns:p14="http://schemas.microsoft.com/office/powerpoint/2010/main" val="411892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1220755"/>
            <a:ext cx="10972800" cy="1143000"/>
          </a:xfrm>
        </p:spPr>
        <p:txBody>
          <a:bodyPr/>
          <a:lstStyle>
            <a:lvl1pPr algn="ctr">
              <a:defRPr>
                <a:solidFill>
                  <a:schemeClr val="tx1">
                    <a:lumMod val="65000"/>
                    <a:lumOff val="35000"/>
                  </a:schemeClr>
                </a:solidFill>
                <a:latin typeface="Arial Narrow" pitchFamily="34" charset="0"/>
              </a:defRPr>
            </a:lvl1pPr>
          </a:lstStyle>
          <a:p>
            <a:r>
              <a:rPr lang="en-US" smtClean="0"/>
              <a:t>Click to edit Master title style</a:t>
            </a:r>
            <a:endParaRPr lang="fi-FI" dirty="0"/>
          </a:p>
        </p:txBody>
      </p:sp>
      <p:sp>
        <p:nvSpPr>
          <p:cNvPr id="9" name="Text Placeholder 8"/>
          <p:cNvSpPr>
            <a:spLocks noGrp="1"/>
          </p:cNvSpPr>
          <p:nvPr>
            <p:ph type="body" sz="quarter" idx="10"/>
          </p:nvPr>
        </p:nvSpPr>
        <p:spPr>
          <a:xfrm>
            <a:off x="624422" y="2468041"/>
            <a:ext cx="10943166" cy="1056217"/>
          </a:xfrm>
          <a:prstGeom prst="rect">
            <a:avLst/>
          </a:prstGeom>
        </p:spPr>
        <p:txBody>
          <a:bodyPr/>
          <a:lstStyle>
            <a:lvl1pPr marL="0" indent="0" algn="ctr">
              <a:buNone/>
              <a:defRPr sz="2400">
                <a:solidFill>
                  <a:schemeClr val="tx1">
                    <a:lumMod val="65000"/>
                    <a:lumOff val="35000"/>
                  </a:schemeClr>
                </a:solidFill>
                <a:latin typeface="Arial Narrow" pitchFamily="34" charset="0"/>
              </a:defRPr>
            </a:lvl1pPr>
          </a:lstStyle>
          <a:p>
            <a:pPr lvl="0"/>
            <a:r>
              <a:rPr lang="en-US" smtClean="0"/>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10.12.2018</a:t>
            </a:fld>
            <a:endParaRPr lang="fi-FI" dirty="0"/>
          </a:p>
        </p:txBody>
      </p:sp>
      <p:sp>
        <p:nvSpPr>
          <p:cNvPr id="5" name="Footer Placeholder 4"/>
          <p:cNvSpPr>
            <a:spLocks noGrp="1"/>
          </p:cNvSpPr>
          <p:nvPr>
            <p:ph type="ftr" sz="quarter" idx="12"/>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28796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8078688" cy="1143000"/>
          </a:xfrm>
        </p:spPr>
        <p:txBody>
          <a:bodyPr>
            <a:normAutofit/>
          </a:bodyPr>
          <a:lstStyle>
            <a:lvl1pPr algn="l">
              <a:defRPr sz="3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5" name="Text Placeholder 3"/>
          <p:cNvSpPr>
            <a:spLocks noGrp="1"/>
          </p:cNvSpPr>
          <p:nvPr>
            <p:ph type="body" sz="quarter" idx="10"/>
          </p:nvPr>
        </p:nvSpPr>
        <p:spPr>
          <a:xfrm>
            <a:off x="623394" y="1796822"/>
            <a:ext cx="10944192" cy="3648405"/>
          </a:xfrm>
          <a:prstGeom prst="rect">
            <a:avLst/>
          </a:prstGeom>
        </p:spPr>
        <p:txBody>
          <a:bodyPr/>
          <a:lstStyle>
            <a:lvl1pPr marL="257162" indent="-257162">
              <a:buFont typeface="Arial" pitchFamily="34" charset="0"/>
              <a:buChar char="•"/>
              <a:defRPr sz="1800">
                <a:latin typeface="Arial Narrow" pitchFamily="34" charset="0"/>
              </a:defRPr>
            </a:lvl1pPr>
            <a:lvl2pPr marL="557185" indent="-214303">
              <a:buFont typeface="Arial" pitchFamily="34" charset="0"/>
              <a:buChar char="•"/>
              <a:defRPr sz="1500">
                <a:latin typeface="Arial Narrow" pitchFamily="34" charset="0"/>
              </a:defRPr>
            </a:lvl2pPr>
            <a:lvl3pPr marL="857207" indent="-171441">
              <a:buFont typeface="Arial" pitchFamily="34" charset="0"/>
              <a:buChar char="•"/>
              <a:defRPr sz="1500">
                <a:latin typeface="Arial Narrow" pitchFamily="34" charset="0"/>
              </a:defRPr>
            </a:lvl3pPr>
            <a:lvl4pPr marL="1200090" indent="-171441">
              <a:buFont typeface="Arial" pitchFamily="34" charset="0"/>
              <a:buChar char="•"/>
              <a:defRPr sz="1500">
                <a:latin typeface="Arial Narrow" pitchFamily="34" charset="0"/>
              </a:defRPr>
            </a:lvl4pPr>
            <a:lvl5pPr marL="1542973" indent="-171441">
              <a:buFont typeface="Arial" pitchFamily="34" charset="0"/>
              <a:buChar char="•"/>
              <a:defRPr sz="15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10.12.2018</a:t>
            </a:fld>
            <a:endParaRPr lang="fi-FI" dirty="0"/>
          </a:p>
        </p:txBody>
      </p:sp>
      <p:sp>
        <p:nvSpPr>
          <p:cNvPr id="9" name="Footer Placeholder 8"/>
          <p:cNvSpPr>
            <a:spLocks noGrp="1"/>
          </p:cNvSpPr>
          <p:nvPr>
            <p:ph type="ftr" sz="quarter" idx="12"/>
          </p:nvPr>
        </p:nvSpPr>
        <p:spPr>
          <a:xfrm>
            <a:off x="3882151" y="6405338"/>
            <a:ext cx="4426677" cy="366183"/>
          </a:xfrm>
        </p:spPr>
        <p:txBody>
          <a:bodyPr/>
          <a:lstStyle/>
          <a:p>
            <a:r>
              <a:rPr lang="fi-FI" smtClean="0"/>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539101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13163" y="5733256"/>
            <a:ext cx="12205163"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609600" y="365787"/>
            <a:ext cx="10957984" cy="1143000"/>
          </a:xfrm>
        </p:spPr>
        <p:txBody>
          <a:bodyPr>
            <a:normAutofit/>
          </a:bodyPr>
          <a:lstStyle>
            <a:lvl1pPr algn="l">
              <a:defRPr sz="3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7" name="Text Placeholder 3"/>
          <p:cNvSpPr>
            <a:spLocks noGrp="1"/>
          </p:cNvSpPr>
          <p:nvPr>
            <p:ph type="body" sz="quarter" idx="13"/>
          </p:nvPr>
        </p:nvSpPr>
        <p:spPr>
          <a:xfrm>
            <a:off x="623394" y="1796819"/>
            <a:ext cx="10944192" cy="4522025"/>
          </a:xfrm>
          <a:prstGeom prst="rect">
            <a:avLst/>
          </a:prstGeom>
        </p:spPr>
        <p:txBody>
          <a:bodyPr/>
          <a:lstStyle>
            <a:lvl1pPr marL="257162" indent="-257162">
              <a:buFont typeface="Arial" pitchFamily="34" charset="0"/>
              <a:buChar char="•"/>
              <a:defRPr sz="1800">
                <a:latin typeface="Arial Narrow" pitchFamily="34" charset="0"/>
              </a:defRPr>
            </a:lvl1pPr>
            <a:lvl2pPr marL="557185" indent="-214303">
              <a:buFont typeface="Arial" pitchFamily="34" charset="0"/>
              <a:buChar char="•"/>
              <a:defRPr sz="1500">
                <a:latin typeface="Arial Narrow" pitchFamily="34" charset="0"/>
              </a:defRPr>
            </a:lvl2pPr>
            <a:lvl3pPr marL="857207" indent="-171441">
              <a:buFont typeface="Arial" pitchFamily="34" charset="0"/>
              <a:buChar char="•"/>
              <a:defRPr sz="1500">
                <a:latin typeface="Arial Narrow" pitchFamily="34" charset="0"/>
              </a:defRPr>
            </a:lvl3pPr>
            <a:lvl4pPr marL="1200090" indent="-171441">
              <a:buFont typeface="Arial" pitchFamily="34" charset="0"/>
              <a:buChar char="•"/>
              <a:defRPr sz="1500">
                <a:latin typeface="Arial Narrow" pitchFamily="34" charset="0"/>
              </a:defRPr>
            </a:lvl4pPr>
            <a:lvl5pPr marL="1542973" indent="-171441">
              <a:buFont typeface="Arial" pitchFamily="34" charset="0"/>
              <a:buChar char="•"/>
              <a:defRPr sz="15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6439" y="5836639"/>
            <a:ext cx="2784309" cy="917988"/>
          </a:xfrm>
          <a:prstGeom prst="rect">
            <a:avLst/>
          </a:prstGeom>
        </p:spPr>
      </p:pic>
    </p:spTree>
    <p:extLst>
      <p:ext uri="{BB962C8B-B14F-4D97-AF65-F5344CB8AC3E}">
        <p14:creationId xmlns:p14="http://schemas.microsoft.com/office/powerpoint/2010/main" val="22080022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9"/>
            <a:ext cx="7310603" cy="950979"/>
          </a:xfrm>
        </p:spPr>
        <p:txBody>
          <a:bodyPr>
            <a:normAutofit/>
          </a:bodyPr>
          <a:lstStyle>
            <a:lvl1pPr algn="l">
              <a:defRPr sz="3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6" name="Date Placeholder 5"/>
          <p:cNvSpPr>
            <a:spLocks noGrp="1"/>
          </p:cNvSpPr>
          <p:nvPr>
            <p:ph type="dt" sz="half" idx="10"/>
          </p:nvPr>
        </p:nvSpPr>
        <p:spPr/>
        <p:txBody>
          <a:bodyPr/>
          <a:lstStyle/>
          <a:p>
            <a:fld id="{53F8DFCE-8BD7-A34D-BC7B-EC90CCB3B946}" type="datetime1">
              <a:rPr lang="fi-FI" smtClean="0"/>
              <a:t>10.12.2018</a:t>
            </a:fld>
            <a:endParaRPr lang="fi-FI" dirty="0"/>
          </a:p>
        </p:txBody>
      </p:sp>
      <p:sp>
        <p:nvSpPr>
          <p:cNvPr id="7" name="Footer Placeholder 6"/>
          <p:cNvSpPr>
            <a:spLocks noGrp="1"/>
          </p:cNvSpPr>
          <p:nvPr>
            <p:ph type="ftr" sz="quarter" idx="11"/>
          </p:nvPr>
        </p:nvSpPr>
        <p:spPr/>
        <p:txBody>
          <a:bodyPr/>
          <a:lstStyle/>
          <a:p>
            <a:r>
              <a:rPr lang="fi-FI" smtClean="0"/>
              <a:t>OVET –  Opettajankoulutuksen valinnat - ennakoivaa tulevaisuustyötä</a:t>
            </a:r>
            <a:endParaRPr lang="fi-FI"/>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3608208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10957984" cy="1143000"/>
          </a:xfrm>
        </p:spPr>
        <p:txBody>
          <a:bodyPr>
            <a:normAutofit/>
          </a:bodyPr>
          <a:lstStyle>
            <a:lvl1pPr algn="l">
              <a:defRPr sz="3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623398" y="1797052"/>
            <a:ext cx="5280585" cy="3648173"/>
          </a:xfrm>
          <a:prstGeom prst="rect">
            <a:avLst/>
          </a:prstGeom>
        </p:spPr>
        <p:txBody>
          <a:bodyPr/>
          <a:lstStyle>
            <a:lvl1pPr marL="257162" indent="-257162">
              <a:buFont typeface="Arial" pitchFamily="34" charset="0"/>
              <a:buChar char="•"/>
              <a:defRPr sz="1800">
                <a:latin typeface="Arial Narrow" pitchFamily="34" charset="0"/>
              </a:defRPr>
            </a:lvl1pPr>
            <a:lvl2pPr marL="557185" indent="-214303">
              <a:buFont typeface="Arial" pitchFamily="34" charset="0"/>
              <a:buChar char="•"/>
              <a:defRPr sz="1500">
                <a:latin typeface="Arial Narrow" pitchFamily="34" charset="0"/>
              </a:defRPr>
            </a:lvl2pPr>
            <a:lvl3pPr marL="857207" indent="-171441">
              <a:buFont typeface="Arial" pitchFamily="34" charset="0"/>
              <a:buChar char="•"/>
              <a:defRPr sz="1500">
                <a:latin typeface="Arial Narrow" pitchFamily="34" charset="0"/>
              </a:defRPr>
            </a:lvl3pPr>
            <a:lvl4pPr marL="1200090" indent="-171441">
              <a:buFont typeface="Arial" pitchFamily="34" charset="0"/>
              <a:buChar char="•"/>
              <a:defRPr sz="1500">
                <a:latin typeface="Arial Narrow" pitchFamily="34" charset="0"/>
              </a:defRPr>
            </a:lvl4pPr>
            <a:lvl5pPr marL="1542973" indent="-171441">
              <a:buFont typeface="Arial" pitchFamily="34" charset="0"/>
              <a:buChar char="•"/>
              <a:defRPr sz="15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5" name="Text Placeholder 3"/>
          <p:cNvSpPr>
            <a:spLocks noGrp="1"/>
          </p:cNvSpPr>
          <p:nvPr>
            <p:ph type="body" sz="quarter" idx="11"/>
          </p:nvPr>
        </p:nvSpPr>
        <p:spPr>
          <a:xfrm>
            <a:off x="6281350" y="1797058"/>
            <a:ext cx="5280585" cy="3648175"/>
          </a:xfrm>
          <a:prstGeom prst="rect">
            <a:avLst/>
          </a:prstGeom>
        </p:spPr>
        <p:txBody>
          <a:bodyPr/>
          <a:lstStyle>
            <a:lvl1pPr marL="257162" indent="-257162">
              <a:buFont typeface="Arial" pitchFamily="34" charset="0"/>
              <a:buChar char="•"/>
              <a:defRPr sz="1800">
                <a:latin typeface="Arial Narrow" pitchFamily="34" charset="0"/>
              </a:defRPr>
            </a:lvl1pPr>
            <a:lvl2pPr marL="557185" indent="-214303">
              <a:buFont typeface="Arial" pitchFamily="34" charset="0"/>
              <a:buChar char="•"/>
              <a:defRPr sz="1500">
                <a:latin typeface="Arial Narrow" pitchFamily="34" charset="0"/>
              </a:defRPr>
            </a:lvl2pPr>
            <a:lvl3pPr marL="857207" indent="-171441">
              <a:buFont typeface="Arial" pitchFamily="34" charset="0"/>
              <a:buChar char="•"/>
              <a:defRPr sz="1500">
                <a:latin typeface="Arial Narrow" pitchFamily="34" charset="0"/>
              </a:defRPr>
            </a:lvl3pPr>
            <a:lvl4pPr marL="1200090" indent="-171441">
              <a:buFont typeface="Arial" pitchFamily="34" charset="0"/>
              <a:buChar char="•"/>
              <a:defRPr sz="1500">
                <a:latin typeface="Arial Narrow" pitchFamily="34" charset="0"/>
              </a:defRPr>
            </a:lvl4pPr>
            <a:lvl5pPr marL="1542973" indent="-171441">
              <a:buFont typeface="Arial" pitchFamily="34" charset="0"/>
              <a:buChar char="•"/>
              <a:defRPr sz="15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10.12.2018</a:t>
            </a:fld>
            <a:endParaRPr lang="fi-FI" dirty="0"/>
          </a:p>
        </p:txBody>
      </p:sp>
      <p:sp>
        <p:nvSpPr>
          <p:cNvPr id="6" name="Footer Placeholder 5"/>
          <p:cNvSpPr>
            <a:spLocks noGrp="1"/>
          </p:cNvSpPr>
          <p:nvPr>
            <p:ph type="ftr" sz="quarter" idx="13"/>
          </p:nvPr>
        </p:nvSpPr>
        <p:spPr/>
        <p:txBody>
          <a:bodyPr/>
          <a:lstStyle/>
          <a:p>
            <a:r>
              <a:rPr lang="fi-FI" dirty="0" smtClean="0"/>
              <a:t>OVET </a:t>
            </a:r>
            <a:br>
              <a:rPr lang="fi-FI" dirty="0" smtClean="0"/>
            </a:br>
            <a:r>
              <a:rPr lang="fi-FI" dirty="0" smtClean="0"/>
              <a:t>Opettajankoulutuksen valinnat - ennakoivaa tulevaisuustyötä</a:t>
            </a:r>
            <a:endParaRPr lang="fi-FI" dirty="0"/>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303033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10957984" cy="1143000"/>
          </a:xfrm>
        </p:spPr>
        <p:txBody>
          <a:bodyPr>
            <a:normAutofit/>
          </a:bodyPr>
          <a:lstStyle>
            <a:lvl1pPr algn="l">
              <a:defRPr sz="3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623398" y="1797053"/>
            <a:ext cx="7776862" cy="3552163"/>
          </a:xfrm>
          <a:prstGeom prst="rect">
            <a:avLst/>
          </a:prstGeom>
        </p:spPr>
        <p:txBody>
          <a:bodyPr/>
          <a:lstStyle>
            <a:lvl1pPr marL="257162" indent="-257162">
              <a:buFont typeface="Arial" pitchFamily="34" charset="0"/>
              <a:buChar char="•"/>
              <a:defRPr sz="1800">
                <a:latin typeface="Arial Narrow" pitchFamily="34" charset="0"/>
              </a:defRPr>
            </a:lvl1pPr>
            <a:lvl2pPr marL="557185" indent="-214303">
              <a:buFont typeface="Arial" pitchFamily="34" charset="0"/>
              <a:buChar char="•"/>
              <a:defRPr sz="1500">
                <a:latin typeface="Arial Narrow" pitchFamily="34" charset="0"/>
              </a:defRPr>
            </a:lvl2pPr>
            <a:lvl3pPr marL="857207" indent="-171441">
              <a:buFont typeface="Arial" pitchFamily="34" charset="0"/>
              <a:buChar char="•"/>
              <a:defRPr sz="1500">
                <a:latin typeface="Arial Narrow" pitchFamily="34" charset="0"/>
              </a:defRPr>
            </a:lvl3pPr>
            <a:lvl4pPr marL="1200090" indent="-171441">
              <a:buFont typeface="Arial" pitchFamily="34" charset="0"/>
              <a:buChar char="•"/>
              <a:defRPr sz="1500">
                <a:latin typeface="Arial Narrow" pitchFamily="34" charset="0"/>
              </a:defRPr>
            </a:lvl4pPr>
            <a:lvl5pPr marL="1542973" indent="-171441">
              <a:buFont typeface="Arial" pitchFamily="34" charset="0"/>
              <a:buChar char="•"/>
              <a:defRPr sz="15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5" name="Picture Placeholder 4"/>
          <p:cNvSpPr>
            <a:spLocks noGrp="1"/>
          </p:cNvSpPr>
          <p:nvPr>
            <p:ph type="pic" sz="quarter" idx="11" hasCustomPrompt="1"/>
          </p:nvPr>
        </p:nvSpPr>
        <p:spPr>
          <a:xfrm>
            <a:off x="8592284" y="1797049"/>
            <a:ext cx="3264361" cy="2208000"/>
          </a:xfrm>
          <a:prstGeom prst="rect">
            <a:avLst/>
          </a:prstGeom>
        </p:spPr>
        <p:txBody>
          <a:bodyPr/>
          <a:lstStyle>
            <a:lvl1pPr marL="0" indent="0">
              <a:buNone/>
              <a:defRPr sz="1500">
                <a:latin typeface="Arial Narrow" pitchFamily="34" charset="0"/>
              </a:defRPr>
            </a:lvl1pPr>
          </a:lstStyle>
          <a:p>
            <a:r>
              <a:rPr lang="fi-FI" dirty="0" smtClean="0"/>
              <a:t>Lisää kuva</a:t>
            </a:r>
            <a:endParaRPr lang="fi-FI" dirty="0"/>
          </a:p>
        </p:txBody>
      </p:sp>
      <p:sp>
        <p:nvSpPr>
          <p:cNvPr id="6" name="Picture Placeholder 4"/>
          <p:cNvSpPr>
            <a:spLocks noGrp="1"/>
          </p:cNvSpPr>
          <p:nvPr>
            <p:ph type="pic" sz="quarter" idx="12" hasCustomPrompt="1"/>
          </p:nvPr>
        </p:nvSpPr>
        <p:spPr>
          <a:xfrm>
            <a:off x="8592284" y="4293096"/>
            <a:ext cx="3264361" cy="2208000"/>
          </a:xfrm>
          <a:prstGeom prst="rect">
            <a:avLst/>
          </a:prstGeom>
        </p:spPr>
        <p:txBody>
          <a:bodyPr/>
          <a:lstStyle>
            <a:lvl1pPr marL="0" indent="0">
              <a:buNone/>
              <a:defRPr sz="1500">
                <a:latin typeface="Arial Narrow" pitchFamily="34" charset="0"/>
              </a:defRPr>
            </a:lvl1pPr>
          </a:lstStyle>
          <a:p>
            <a:r>
              <a:rPr lang="fi-FI" dirty="0" smtClean="0"/>
              <a:t>Lisää kuva</a:t>
            </a:r>
            <a:endParaRPr lang="fi-FI" dirty="0"/>
          </a:p>
        </p:txBody>
      </p:sp>
      <p:sp>
        <p:nvSpPr>
          <p:cNvPr id="3" name="Date Placeholder 2"/>
          <p:cNvSpPr>
            <a:spLocks noGrp="1"/>
          </p:cNvSpPr>
          <p:nvPr>
            <p:ph type="dt" sz="half" idx="13"/>
          </p:nvPr>
        </p:nvSpPr>
        <p:spPr/>
        <p:txBody>
          <a:bodyPr/>
          <a:lstStyle/>
          <a:p>
            <a:fld id="{E983A660-1862-F748-B977-81D74D0A3667}" type="datetime1">
              <a:rPr lang="fi-FI" smtClean="0"/>
              <a:t>10.12.2018</a:t>
            </a:fld>
            <a:endParaRPr lang="fi-FI" dirty="0"/>
          </a:p>
        </p:txBody>
      </p:sp>
      <p:sp>
        <p:nvSpPr>
          <p:cNvPr id="7" name="Footer Placeholder 6"/>
          <p:cNvSpPr>
            <a:spLocks noGrp="1"/>
          </p:cNvSpPr>
          <p:nvPr>
            <p:ph type="ftr" sz="quarter" idx="14"/>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169702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10.12.2018</a:t>
            </a:fld>
            <a:endParaRPr lang="fi-FI" dirty="0"/>
          </a:p>
        </p:txBody>
      </p:sp>
      <p:sp>
        <p:nvSpPr>
          <p:cNvPr id="3" name="Footer Placeholder 2"/>
          <p:cNvSpPr>
            <a:spLocks noGrp="1"/>
          </p:cNvSpPr>
          <p:nvPr>
            <p:ph type="ftr" sz="quarter" idx="11"/>
          </p:nvPr>
        </p:nvSpPr>
        <p:spPr/>
        <p:txBody>
          <a:bodyPr/>
          <a:lstStyle/>
          <a:p>
            <a:r>
              <a:rPr lang="fi-FI" dirty="0" smtClean="0"/>
              <a:t>OVET</a:t>
            </a:r>
            <a:br>
              <a:rPr lang="fi-FI" dirty="0" smtClean="0"/>
            </a:br>
            <a:r>
              <a:rPr lang="fi-FI" dirty="0" smtClean="0"/>
              <a:t>Opettajankoulutuksen valinnat - ennakoivaa tulevaisuustyötä</a:t>
            </a:r>
            <a:endParaRPr lang="fi-FI" dirty="0"/>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526834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74" y="1703922"/>
            <a:ext cx="9923673"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34428782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8534AF-0588-4A4A-86C0-F767A4032B7B}"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718713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534AF-0588-4A4A-86C0-F767A4032B7B}"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23216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1220755"/>
            <a:ext cx="10972800" cy="1143000"/>
          </a:xfrm>
        </p:spPr>
        <p:txBody>
          <a:bodyPr/>
          <a:lstStyle>
            <a:lvl1pPr algn="ctr">
              <a:defRPr>
                <a:solidFill>
                  <a:schemeClr val="tx1">
                    <a:lumMod val="65000"/>
                    <a:lumOff val="35000"/>
                  </a:schemeClr>
                </a:solidFill>
                <a:latin typeface="Arial Narrow" pitchFamily="34" charset="0"/>
              </a:defRPr>
            </a:lvl1pPr>
          </a:lstStyle>
          <a:p>
            <a:r>
              <a:rPr lang="en-US"/>
              <a:t>Click to edit Master title style</a:t>
            </a:r>
            <a:endParaRPr lang="fi-FI" dirty="0"/>
          </a:p>
        </p:txBody>
      </p:sp>
      <p:sp>
        <p:nvSpPr>
          <p:cNvPr id="9" name="Text Placeholder 8"/>
          <p:cNvSpPr>
            <a:spLocks noGrp="1"/>
          </p:cNvSpPr>
          <p:nvPr>
            <p:ph type="body" sz="quarter" idx="10"/>
          </p:nvPr>
        </p:nvSpPr>
        <p:spPr>
          <a:xfrm>
            <a:off x="624424" y="2468041"/>
            <a:ext cx="10943166"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10.12.2018</a:t>
            </a:fld>
            <a:endParaRPr lang="fi-FI" dirty="0"/>
          </a:p>
        </p:txBody>
      </p:sp>
      <p:sp>
        <p:nvSpPr>
          <p:cNvPr id="5" name="Footer Placeholder 4"/>
          <p:cNvSpPr>
            <a:spLocks noGrp="1"/>
          </p:cNvSpPr>
          <p:nvPr>
            <p:ph type="ftr" sz="quarter" idx="12"/>
          </p:nvPr>
        </p:nvSpPr>
        <p:spPr/>
        <p:txBody>
          <a:bodyPr/>
          <a:lstStyle/>
          <a:p>
            <a:r>
              <a:rPr lang="fi-FI" dirty="0"/>
              <a:t>OVET </a:t>
            </a:r>
            <a:br>
              <a:rPr lang="fi-FI" dirty="0"/>
            </a:br>
            <a:r>
              <a:rPr lang="fi-FI" dirty="0"/>
              <a:t> Opettajankoulutuksen valinnat - ennakoivaa tulevaisuustyötä</a:t>
            </a:r>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2829804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534AF-0588-4A4A-86C0-F767A4032B7B}"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1747405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8534AF-0588-4A4A-86C0-F767A4032B7B}"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3849095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8534AF-0588-4A4A-86C0-F767A4032B7B}" type="datetimeFigureOut">
              <a:rPr lang="fi-FI" smtClean="0"/>
              <a:t>10.12.2018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2111125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8534AF-0588-4A4A-86C0-F767A4032B7B}" type="datetimeFigureOut">
              <a:rPr lang="fi-FI" smtClean="0"/>
              <a:t>10.12.2018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2458189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534AF-0588-4A4A-86C0-F767A4032B7B}" type="datetimeFigureOut">
              <a:rPr lang="fi-FI" smtClean="0"/>
              <a:t>10.12.2018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3938101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534AF-0588-4A4A-86C0-F767A4032B7B}"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3822225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534AF-0588-4A4A-86C0-F767A4032B7B}"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4192772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534AF-0588-4A4A-86C0-F767A4032B7B}"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788903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534AF-0588-4A4A-86C0-F767A4032B7B}"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466EA9F-7D46-4624-A240-A53C5E7E3ECF}" type="slidenum">
              <a:rPr lang="fi-FI" smtClean="0"/>
              <a:t>‹#›</a:t>
            </a:fld>
            <a:endParaRPr lang="fi-FI"/>
          </a:p>
        </p:txBody>
      </p:sp>
    </p:spTree>
    <p:extLst>
      <p:ext uri="{BB962C8B-B14F-4D97-AF65-F5344CB8AC3E}">
        <p14:creationId xmlns:p14="http://schemas.microsoft.com/office/powerpoint/2010/main" val="1037182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5"/>
            <a:ext cx="12192000" cy="323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5" name="Alatunnisteen paikkamerkki 4"/>
          <p:cNvSpPr>
            <a:spLocks noGrp="1"/>
          </p:cNvSpPr>
          <p:nvPr>
            <p:ph type="ftr" sz="quarter" idx="11"/>
          </p:nvPr>
        </p:nvSpPr>
        <p:spPr>
          <a:xfrm>
            <a:off x="7125209" y="6592626"/>
            <a:ext cx="2863545"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6" name="Dian numeron paikkamerkki 5"/>
          <p:cNvSpPr>
            <a:spLocks noGrp="1"/>
          </p:cNvSpPr>
          <p:nvPr>
            <p:ph type="sldNum" sz="quarter" idx="12"/>
          </p:nvPr>
        </p:nvSpPr>
        <p:spPr>
          <a:xfrm>
            <a:off x="11419966"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609602" y="637579"/>
            <a:ext cx="9824558"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smtClean="0"/>
              <a:t>Muokkaa perustyylejä naps.</a:t>
            </a:r>
            <a:endParaRPr lang="fi-FI" dirty="0"/>
          </a:p>
        </p:txBody>
      </p:sp>
      <p:sp>
        <p:nvSpPr>
          <p:cNvPr id="13" name="Tekstin paikkamerkki 2"/>
          <p:cNvSpPr>
            <a:spLocks noGrp="1"/>
          </p:cNvSpPr>
          <p:nvPr>
            <p:ph idx="1"/>
          </p:nvPr>
        </p:nvSpPr>
        <p:spPr>
          <a:xfrm>
            <a:off x="609600" y="1844699"/>
            <a:ext cx="109728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Päivämäärän paikkamerkki 3"/>
          <p:cNvSpPr>
            <a:spLocks noGrp="1"/>
          </p:cNvSpPr>
          <p:nvPr>
            <p:ph type="dt" sz="half" idx="10"/>
          </p:nvPr>
        </p:nvSpPr>
        <p:spPr>
          <a:xfrm>
            <a:off x="10156605" y="6592626"/>
            <a:ext cx="1108302"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10.12.2018</a:t>
            </a:fld>
            <a:endParaRPr lang="fi-FI" dirty="0"/>
          </a:p>
        </p:txBody>
      </p:sp>
    </p:spTree>
    <p:extLst>
      <p:ext uri="{BB962C8B-B14F-4D97-AF65-F5344CB8AC3E}">
        <p14:creationId xmlns:p14="http://schemas.microsoft.com/office/powerpoint/2010/main" val="40729124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80786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5" name="Text Placeholder 3"/>
          <p:cNvSpPr>
            <a:spLocks noGrp="1"/>
          </p:cNvSpPr>
          <p:nvPr>
            <p:ph type="body" sz="quarter" idx="10"/>
          </p:nvPr>
        </p:nvSpPr>
        <p:spPr>
          <a:xfrm>
            <a:off x="623394" y="1796823"/>
            <a:ext cx="10944192" cy="3648405"/>
          </a:xfrm>
          <a:prstGeom prst="rect">
            <a:avLst/>
          </a:prstGeom>
        </p:spPr>
        <p:txBody>
          <a:bodyPr/>
          <a:lstStyle>
            <a:lvl1pPr marL="342882" indent="-342882">
              <a:buFont typeface="Arial" pitchFamily="34" charset="0"/>
              <a:buChar char="•"/>
              <a:defRPr sz="2400">
                <a:latin typeface="Arial Narrow" pitchFamily="34" charset="0"/>
              </a:defRPr>
            </a:lvl1pPr>
            <a:lvl2pPr marL="742913" indent="-285737">
              <a:buFont typeface="Arial" pitchFamily="34" charset="0"/>
              <a:buChar char="•"/>
              <a:defRPr sz="2000">
                <a:latin typeface="Arial Narrow" pitchFamily="34" charset="0"/>
              </a:defRPr>
            </a:lvl2pPr>
            <a:lvl3pPr marL="1142942" indent="-228589">
              <a:buFont typeface="Arial" pitchFamily="34" charset="0"/>
              <a:buChar char="•"/>
              <a:defRPr sz="2000">
                <a:latin typeface="Arial Narrow" pitchFamily="34" charset="0"/>
              </a:defRPr>
            </a:lvl3pPr>
            <a:lvl4pPr marL="1600120" indent="-228589">
              <a:buFont typeface="Arial" pitchFamily="34" charset="0"/>
              <a:buChar char="•"/>
              <a:defRPr sz="2000">
                <a:latin typeface="Arial Narrow" pitchFamily="34" charset="0"/>
              </a:defRPr>
            </a:lvl4pPr>
            <a:lvl5pPr marL="2057298" indent="-228589">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10.12.2018</a:t>
            </a:fld>
            <a:endParaRPr lang="fi-FI" dirty="0"/>
          </a:p>
        </p:txBody>
      </p:sp>
      <p:sp>
        <p:nvSpPr>
          <p:cNvPr id="9" name="Footer Placeholder 8"/>
          <p:cNvSpPr>
            <a:spLocks noGrp="1"/>
          </p:cNvSpPr>
          <p:nvPr>
            <p:ph type="ftr" sz="quarter" idx="12"/>
          </p:nvPr>
        </p:nvSpPr>
        <p:spPr>
          <a:xfrm>
            <a:off x="3882153" y="6405338"/>
            <a:ext cx="4426677" cy="366183"/>
          </a:xfrm>
        </p:spPr>
        <p:txBody>
          <a:bodyPr/>
          <a:lstStyle/>
          <a:p>
            <a:r>
              <a:rPr lang="fi-FI"/>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35589003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19133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3622FE7A-1B6B-4D30-AAF6-405431806FE7}"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3826535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622FE7A-1B6B-4D30-AAF6-405431806FE7}"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1216715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22FE7A-1B6B-4D30-AAF6-405431806FE7}"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3835825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3622FE7A-1B6B-4D30-AAF6-405431806FE7}"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1169793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3622FE7A-1B6B-4D30-AAF6-405431806FE7}" type="datetimeFigureOut">
              <a:rPr lang="fi-FI" smtClean="0"/>
              <a:t>10.12.2018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928549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3622FE7A-1B6B-4D30-AAF6-405431806FE7}" type="datetimeFigureOut">
              <a:rPr lang="fi-FI" smtClean="0"/>
              <a:t>10.12.2018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2344258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2FE7A-1B6B-4D30-AAF6-405431806FE7}" type="datetimeFigureOut">
              <a:rPr lang="fi-FI" smtClean="0"/>
              <a:t>10.12.2018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1734641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22FE7A-1B6B-4D30-AAF6-405431806FE7}"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2869687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22FE7A-1B6B-4D30-AAF6-405431806FE7}"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92294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13163" y="5733256"/>
            <a:ext cx="12205163"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609600" y="365787"/>
            <a:ext cx="10957984"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7" name="Text Placeholder 3"/>
          <p:cNvSpPr>
            <a:spLocks noGrp="1"/>
          </p:cNvSpPr>
          <p:nvPr>
            <p:ph type="body" sz="quarter" idx="13"/>
          </p:nvPr>
        </p:nvSpPr>
        <p:spPr>
          <a:xfrm>
            <a:off x="623394" y="1796819"/>
            <a:ext cx="10944192" cy="4522025"/>
          </a:xfrm>
          <a:prstGeom prst="rect">
            <a:avLst/>
          </a:prstGeom>
        </p:spPr>
        <p:txBody>
          <a:bodyPr/>
          <a:lstStyle>
            <a:lvl1pPr marL="342882" indent="-342882">
              <a:buFont typeface="Arial" pitchFamily="34" charset="0"/>
              <a:buChar char="•"/>
              <a:defRPr sz="2400">
                <a:latin typeface="Arial Narrow" pitchFamily="34" charset="0"/>
              </a:defRPr>
            </a:lvl1pPr>
            <a:lvl2pPr marL="742913" indent="-285737">
              <a:buFont typeface="Arial" pitchFamily="34" charset="0"/>
              <a:buChar char="•"/>
              <a:defRPr sz="2000">
                <a:latin typeface="Arial Narrow" pitchFamily="34" charset="0"/>
              </a:defRPr>
            </a:lvl2pPr>
            <a:lvl3pPr marL="1142942" indent="-228589">
              <a:buFont typeface="Arial" pitchFamily="34" charset="0"/>
              <a:buChar char="•"/>
              <a:defRPr sz="2000">
                <a:latin typeface="Arial Narrow" pitchFamily="34" charset="0"/>
              </a:defRPr>
            </a:lvl3pPr>
            <a:lvl4pPr marL="1600120" indent="-228589">
              <a:buFont typeface="Arial" pitchFamily="34" charset="0"/>
              <a:buChar char="•"/>
              <a:defRPr sz="2000">
                <a:latin typeface="Arial Narrow" pitchFamily="34" charset="0"/>
              </a:defRPr>
            </a:lvl4pPr>
            <a:lvl5pPr marL="2057298" indent="-228589">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6439" y="5836639"/>
            <a:ext cx="2784309" cy="917988"/>
          </a:xfrm>
          <a:prstGeom prst="rect">
            <a:avLst/>
          </a:prstGeom>
        </p:spPr>
      </p:pic>
    </p:spTree>
    <p:extLst>
      <p:ext uri="{BB962C8B-B14F-4D97-AF65-F5344CB8AC3E}">
        <p14:creationId xmlns:p14="http://schemas.microsoft.com/office/powerpoint/2010/main" val="1759983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622FE7A-1B6B-4D30-AAF6-405431806FE7}"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166230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622FE7A-1B6B-4D30-AAF6-405431806FE7}"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1551747-805A-4B0B-8370-58E00BA83F18}" type="slidenum">
              <a:rPr lang="fi-FI" smtClean="0"/>
              <a:t>‹#›</a:t>
            </a:fld>
            <a:endParaRPr lang="fi-FI"/>
          </a:p>
        </p:txBody>
      </p:sp>
    </p:spTree>
    <p:extLst>
      <p:ext uri="{BB962C8B-B14F-4D97-AF65-F5344CB8AC3E}">
        <p14:creationId xmlns:p14="http://schemas.microsoft.com/office/powerpoint/2010/main" val="2119654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D483DBCE-45E8-4771-9A02-38FA48A6D0A0}"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1088833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D483DBCE-45E8-4771-9A02-38FA48A6D0A0}"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2022562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83DBCE-45E8-4771-9A02-38FA48A6D0A0}"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2152738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D483DBCE-45E8-4771-9A02-38FA48A6D0A0}"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2172630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D483DBCE-45E8-4771-9A02-38FA48A6D0A0}" type="datetimeFigureOut">
              <a:rPr lang="fi-FI" smtClean="0"/>
              <a:t>10.12.2018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1491130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D483DBCE-45E8-4771-9A02-38FA48A6D0A0}" type="datetimeFigureOut">
              <a:rPr lang="fi-FI" smtClean="0"/>
              <a:t>10.12.2018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3960055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3DBCE-45E8-4771-9A02-38FA48A6D0A0}" type="datetimeFigureOut">
              <a:rPr lang="fi-FI" smtClean="0"/>
              <a:t>10.12.2018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6994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3DBCE-45E8-4771-9A02-38FA48A6D0A0}"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286205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365789"/>
            <a:ext cx="7310603"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6" name="Date Placeholder 5"/>
          <p:cNvSpPr>
            <a:spLocks noGrp="1"/>
          </p:cNvSpPr>
          <p:nvPr>
            <p:ph type="dt" sz="half" idx="10"/>
          </p:nvPr>
        </p:nvSpPr>
        <p:spPr/>
        <p:txBody>
          <a:bodyPr/>
          <a:lstStyle/>
          <a:p>
            <a:fld id="{53F8DFCE-8BD7-A34D-BC7B-EC90CCB3B946}" type="datetime1">
              <a:rPr lang="fi-FI" smtClean="0"/>
              <a:t>10.12.2018</a:t>
            </a:fld>
            <a:endParaRPr lang="fi-FI" dirty="0"/>
          </a:p>
        </p:txBody>
      </p:sp>
      <p:sp>
        <p:nvSpPr>
          <p:cNvPr id="7" name="Footer Placeholder 6"/>
          <p:cNvSpPr>
            <a:spLocks noGrp="1"/>
          </p:cNvSpPr>
          <p:nvPr>
            <p:ph type="ftr" sz="quarter" idx="11"/>
          </p:nvPr>
        </p:nvSpPr>
        <p:spPr/>
        <p:txBody>
          <a:bodyPr/>
          <a:lstStyle/>
          <a:p>
            <a:r>
              <a:rPr lang="fi-FI"/>
              <a:t>OVET –  Opettajankoulutuksen valinnat - ennakoivaa tulevaisuustyötä</a:t>
            </a:r>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3888102085"/>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3DBCE-45E8-4771-9A02-38FA48A6D0A0}" type="datetimeFigureOut">
              <a:rPr lang="fi-FI" smtClean="0"/>
              <a:t>10.12.2018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42015463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D483DBCE-45E8-4771-9A02-38FA48A6D0A0}"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353822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D483DBCE-45E8-4771-9A02-38FA48A6D0A0}" type="datetimeFigureOut">
              <a:rPr lang="fi-FI" smtClean="0"/>
              <a:t>10.12.2018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3CA4F95-81C3-4A97-B6F9-8F8195B14A84}" type="slidenum">
              <a:rPr lang="fi-FI" smtClean="0"/>
              <a:t>‹#›</a:t>
            </a:fld>
            <a:endParaRPr lang="fi-FI"/>
          </a:p>
        </p:txBody>
      </p:sp>
    </p:spTree>
    <p:extLst>
      <p:ext uri="{BB962C8B-B14F-4D97-AF65-F5344CB8AC3E}">
        <p14:creationId xmlns:p14="http://schemas.microsoft.com/office/powerpoint/2010/main" val="284894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51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p:nvPr/>
        </p:nvSpPr>
        <p:spPr>
          <a:xfrm>
            <a:off x="3665402" y="998400"/>
            <a:ext cx="4861200" cy="4861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3990602"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4128334" y="2169600"/>
            <a:ext cx="3935200" cy="21124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58" name="Google Shape;58;p14"/>
          <p:cNvSpPr txBox="1">
            <a:spLocks noGrp="1"/>
          </p:cNvSpPr>
          <p:nvPr>
            <p:ph type="subTitle" idx="1"/>
          </p:nvPr>
        </p:nvSpPr>
        <p:spPr>
          <a:xfrm>
            <a:off x="4128484" y="4355907"/>
            <a:ext cx="3935200" cy="935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59" name="Google Shape;59;p14"/>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9970073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79402" y="1898500"/>
            <a:ext cx="10833200" cy="23976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62" name="Google Shape;62;p15"/>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620668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p:nvPr/>
        </p:nvSpPr>
        <p:spPr>
          <a:xfrm>
            <a:off x="0" y="6727600"/>
            <a:ext cx="12192000" cy="13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16"/>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 name="Google Shape;66;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67" name="Google Shape;67;p16"/>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483920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0" name="Google Shape;70;p17"/>
          <p:cNvSpPr txBox="1">
            <a:spLocks noGrp="1"/>
          </p:cNvSpPr>
          <p:nvPr>
            <p:ph type="body" idx="1"/>
          </p:nvPr>
        </p:nvSpPr>
        <p:spPr>
          <a:xfrm>
            <a:off x="415603" y="1536633"/>
            <a:ext cx="5333200" cy="4555200"/>
          </a:xfrm>
          <a:prstGeom prst="rect">
            <a:avLst/>
          </a:prstGeom>
        </p:spPr>
        <p:txBody>
          <a:bodyPr spcFirstLastPara="1" wrap="square" lIns="91425" tIns="91425" rIns="91425" bIns="91425" anchor="t" anchorCtr="0"/>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endParaRPr/>
          </a:p>
        </p:txBody>
      </p:sp>
      <p:sp>
        <p:nvSpPr>
          <p:cNvPr id="71" name="Google Shape;71;p17"/>
          <p:cNvSpPr txBox="1">
            <a:spLocks noGrp="1"/>
          </p:cNvSpPr>
          <p:nvPr>
            <p:ph type="body" idx="2"/>
          </p:nvPr>
        </p:nvSpPr>
        <p:spPr>
          <a:xfrm>
            <a:off x="6443203" y="1536633"/>
            <a:ext cx="5333200" cy="4555200"/>
          </a:xfrm>
          <a:prstGeom prst="rect">
            <a:avLst/>
          </a:prstGeom>
        </p:spPr>
        <p:txBody>
          <a:bodyPr spcFirstLastPara="1" wrap="square" lIns="91425" tIns="91425" rIns="91425" bIns="91425" anchor="t" anchorCtr="0"/>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endParaRPr/>
          </a:p>
        </p:txBody>
      </p:sp>
      <p:sp>
        <p:nvSpPr>
          <p:cNvPr id="72" name="Google Shape;72;p17"/>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175525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18"/>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024054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415600" y="1855171"/>
            <a:ext cx="3744000" cy="4239200"/>
          </a:xfrm>
          <a:prstGeom prst="rect">
            <a:avLst/>
          </a:prstGeom>
        </p:spPr>
        <p:txBody>
          <a:bodyPr spcFirstLastPara="1" wrap="square" lIns="91425" tIns="91425" rIns="91425" bIns="91425" anchor="t" anchorCtr="0"/>
          <a:lstStyle>
            <a:lvl1pPr marL="457189" lvl="0" indent="-304792" rtl="0">
              <a:spcBef>
                <a:spcPts val="0"/>
              </a:spcBef>
              <a:spcAft>
                <a:spcPts val="0"/>
              </a:spcAft>
              <a:buSzPts val="1200"/>
              <a:buChar char="●"/>
              <a:defRPr sz="12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endParaRPr/>
          </a:p>
        </p:txBody>
      </p:sp>
      <p:sp>
        <p:nvSpPr>
          <p:cNvPr id="79" name="Google Shape;79;p19"/>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68168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10957984"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623400" y="1797052"/>
            <a:ext cx="5280585" cy="3648173"/>
          </a:xfrm>
          <a:prstGeom prst="rect">
            <a:avLst/>
          </a:prstGeom>
        </p:spPr>
        <p:txBody>
          <a:bodyPr/>
          <a:lstStyle>
            <a:lvl1pPr marL="342882" indent="-342882">
              <a:buFont typeface="Arial" pitchFamily="34" charset="0"/>
              <a:buChar char="•"/>
              <a:defRPr sz="2400">
                <a:latin typeface="Arial Narrow" pitchFamily="34" charset="0"/>
              </a:defRPr>
            </a:lvl1pPr>
            <a:lvl2pPr marL="742913" indent="-285737">
              <a:buFont typeface="Arial" pitchFamily="34" charset="0"/>
              <a:buChar char="•"/>
              <a:defRPr sz="2000">
                <a:latin typeface="Arial Narrow" pitchFamily="34" charset="0"/>
              </a:defRPr>
            </a:lvl2pPr>
            <a:lvl3pPr marL="1142942" indent="-228589">
              <a:buFont typeface="Arial" pitchFamily="34" charset="0"/>
              <a:buChar char="•"/>
              <a:defRPr sz="2000">
                <a:latin typeface="Arial Narrow" pitchFamily="34" charset="0"/>
              </a:defRPr>
            </a:lvl3pPr>
            <a:lvl4pPr marL="1600120" indent="-228589">
              <a:buFont typeface="Arial" pitchFamily="34" charset="0"/>
              <a:buChar char="•"/>
              <a:defRPr sz="2000">
                <a:latin typeface="Arial Narrow" pitchFamily="34" charset="0"/>
              </a:defRPr>
            </a:lvl4pPr>
            <a:lvl5pPr marL="2057298" indent="-228589">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3"/>
          <p:cNvSpPr>
            <a:spLocks noGrp="1"/>
          </p:cNvSpPr>
          <p:nvPr>
            <p:ph type="body" sz="quarter" idx="11"/>
          </p:nvPr>
        </p:nvSpPr>
        <p:spPr>
          <a:xfrm>
            <a:off x="6281350" y="1797058"/>
            <a:ext cx="5280585" cy="3648175"/>
          </a:xfrm>
          <a:prstGeom prst="rect">
            <a:avLst/>
          </a:prstGeom>
        </p:spPr>
        <p:txBody>
          <a:bodyPr/>
          <a:lstStyle>
            <a:lvl1pPr marL="342882" indent="-342882">
              <a:buFont typeface="Arial" pitchFamily="34" charset="0"/>
              <a:buChar char="•"/>
              <a:defRPr sz="2400">
                <a:latin typeface="Arial Narrow" pitchFamily="34" charset="0"/>
              </a:defRPr>
            </a:lvl1pPr>
            <a:lvl2pPr marL="742913" indent="-285737">
              <a:buFont typeface="Arial" pitchFamily="34" charset="0"/>
              <a:buChar char="•"/>
              <a:defRPr sz="2000">
                <a:latin typeface="Arial Narrow" pitchFamily="34" charset="0"/>
              </a:defRPr>
            </a:lvl2pPr>
            <a:lvl3pPr marL="1142942" indent="-228589">
              <a:buFont typeface="Arial" pitchFamily="34" charset="0"/>
              <a:buChar char="•"/>
              <a:defRPr sz="2000">
                <a:latin typeface="Arial Narrow" pitchFamily="34" charset="0"/>
              </a:defRPr>
            </a:lvl3pPr>
            <a:lvl4pPr marL="1600120" indent="-228589">
              <a:buFont typeface="Arial" pitchFamily="34" charset="0"/>
              <a:buChar char="•"/>
              <a:defRPr sz="2000">
                <a:latin typeface="Arial Narrow" pitchFamily="34" charset="0"/>
              </a:defRPr>
            </a:lvl4pPr>
            <a:lvl5pPr marL="2057298" indent="-228589">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10.12.2018</a:t>
            </a:fld>
            <a:endParaRPr lang="fi-FI" dirty="0"/>
          </a:p>
        </p:txBody>
      </p:sp>
      <p:sp>
        <p:nvSpPr>
          <p:cNvPr id="6" name="Footer Placeholder 5"/>
          <p:cNvSpPr>
            <a:spLocks noGrp="1"/>
          </p:cNvSpPr>
          <p:nvPr>
            <p:ph type="ftr" sz="quarter" idx="13"/>
          </p:nvPr>
        </p:nvSpPr>
        <p:spPr/>
        <p:txBody>
          <a:bodyPr/>
          <a:lstStyle/>
          <a:p>
            <a:r>
              <a:rPr lang="fi-FI" dirty="0"/>
              <a:t>OVET </a:t>
            </a:r>
            <a:br>
              <a:rPr lang="fi-FI" dirty="0"/>
            </a:br>
            <a:r>
              <a:rPr lang="fi-FI" dirty="0"/>
              <a:t>Opettajankoulutuksen valinnat - ennakoivaa tulevaisuustyötä</a:t>
            </a:r>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33811713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53668" y="701800"/>
            <a:ext cx="7491600" cy="54544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82" name="Google Shape;82;p20"/>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199021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21"/>
          <p:cNvSpPr/>
          <p:nvPr/>
        </p:nvSpPr>
        <p:spPr>
          <a:xfrm>
            <a:off x="6096000" y="-33"/>
            <a:ext cx="6096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85" name="Google Shape;85;p21"/>
          <p:cNvCxnSpPr/>
          <p:nvPr/>
        </p:nvCxnSpPr>
        <p:spPr>
          <a:xfrm>
            <a:off x="6706234" y="5994000"/>
            <a:ext cx="624400" cy="0"/>
          </a:xfrm>
          <a:prstGeom prst="straightConnector1">
            <a:avLst/>
          </a:prstGeom>
          <a:noFill/>
          <a:ln w="19050" cap="flat" cmpd="sng">
            <a:solidFill>
              <a:schemeClr val="lt1"/>
            </a:solidFill>
            <a:prstDash val="solid"/>
            <a:round/>
            <a:headEnd type="none" w="sm" len="sm"/>
            <a:tailEnd type="none" w="sm" len="sm"/>
          </a:ln>
        </p:spPr>
      </p:cxnSp>
      <p:sp>
        <p:nvSpPr>
          <p:cNvPr id="86" name="Google Shape;86;p21"/>
          <p:cNvSpPr txBox="1">
            <a:spLocks noGrp="1"/>
          </p:cNvSpPr>
          <p:nvPr>
            <p:ph type="title"/>
          </p:nvPr>
        </p:nvSpPr>
        <p:spPr>
          <a:xfrm>
            <a:off x="354000" y="1477267"/>
            <a:ext cx="5393600" cy="2244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354000" y="379360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457189" lvl="0" indent="-342891" rtl="0">
              <a:spcBef>
                <a:spcPts val="0"/>
              </a:spcBef>
              <a:spcAft>
                <a:spcPts val="0"/>
              </a:spcAft>
              <a:buClr>
                <a:schemeClr val="lt1"/>
              </a:buClr>
              <a:buSzPts val="1800"/>
              <a:buChar char="●"/>
              <a:defRPr>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208260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lstStyle>
            <a:lvl1pPr marL="457189" lvl="0" indent="-228594"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641589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Google Shape;94;p23"/>
          <p:cNvSpPr/>
          <p:nvPr/>
        </p:nvSpPr>
        <p:spPr>
          <a:xfrm>
            <a:off x="0" y="6727600"/>
            <a:ext cx="12192000" cy="13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23"/>
          <p:cNvSpPr txBox="1">
            <a:spLocks noGrp="1"/>
          </p:cNvSpPr>
          <p:nvPr>
            <p:ph type="title" hasCustomPrompt="1"/>
          </p:nvPr>
        </p:nvSpPr>
        <p:spPr>
          <a:xfrm>
            <a:off x="415600" y="1644133"/>
            <a:ext cx="11360800" cy="2146800"/>
          </a:xfrm>
          <a:prstGeom prst="rect">
            <a:avLst/>
          </a:prstGeom>
        </p:spPr>
        <p:txBody>
          <a:bodyPr spcFirstLastPara="1" wrap="square" lIns="91425" tIns="91425" rIns="91425" bIns="91425" anchor="b" anchorCtr="0"/>
          <a:lstStyle>
            <a:lvl1pPr lvl="0" algn="ctr" rtl="0">
              <a:spcBef>
                <a:spcPts val="0"/>
              </a:spcBef>
              <a:spcAft>
                <a:spcPts val="0"/>
              </a:spcAft>
              <a:buSzPts val="10000"/>
              <a:buFont typeface="Lato"/>
              <a:buNone/>
              <a:defRPr sz="10000">
                <a:latin typeface="Lato"/>
                <a:ea typeface="Lato"/>
                <a:cs typeface="Lato"/>
                <a:sym typeface="Lato"/>
              </a:defRPr>
            </a:lvl1pPr>
            <a:lvl2pPr lvl="1" algn="ctr" rtl="0">
              <a:spcBef>
                <a:spcPts val="0"/>
              </a:spcBef>
              <a:spcAft>
                <a:spcPts val="0"/>
              </a:spcAft>
              <a:buSzPts val="10000"/>
              <a:buFont typeface="Lato"/>
              <a:buNone/>
              <a:defRPr sz="10000">
                <a:latin typeface="Lato"/>
                <a:ea typeface="Lato"/>
                <a:cs typeface="Lato"/>
                <a:sym typeface="Lato"/>
              </a:defRPr>
            </a:lvl2pPr>
            <a:lvl3pPr lvl="2" algn="ctr" rtl="0">
              <a:spcBef>
                <a:spcPts val="0"/>
              </a:spcBef>
              <a:spcAft>
                <a:spcPts val="0"/>
              </a:spcAft>
              <a:buSzPts val="10000"/>
              <a:buFont typeface="Lato"/>
              <a:buNone/>
              <a:defRPr sz="10000">
                <a:latin typeface="Lato"/>
                <a:ea typeface="Lato"/>
                <a:cs typeface="Lato"/>
                <a:sym typeface="Lato"/>
              </a:defRPr>
            </a:lvl3pPr>
            <a:lvl4pPr lvl="3" algn="ctr" rtl="0">
              <a:spcBef>
                <a:spcPts val="0"/>
              </a:spcBef>
              <a:spcAft>
                <a:spcPts val="0"/>
              </a:spcAft>
              <a:buSzPts val="10000"/>
              <a:buFont typeface="Lato"/>
              <a:buNone/>
              <a:defRPr sz="10000">
                <a:latin typeface="Lato"/>
                <a:ea typeface="Lato"/>
                <a:cs typeface="Lato"/>
                <a:sym typeface="Lato"/>
              </a:defRPr>
            </a:lvl4pPr>
            <a:lvl5pPr lvl="4" algn="ctr" rtl="0">
              <a:spcBef>
                <a:spcPts val="0"/>
              </a:spcBef>
              <a:spcAft>
                <a:spcPts val="0"/>
              </a:spcAft>
              <a:buSzPts val="10000"/>
              <a:buFont typeface="Lato"/>
              <a:buNone/>
              <a:defRPr sz="10000">
                <a:latin typeface="Lato"/>
                <a:ea typeface="Lato"/>
                <a:cs typeface="Lato"/>
                <a:sym typeface="Lato"/>
              </a:defRPr>
            </a:lvl5pPr>
            <a:lvl6pPr lvl="5" algn="ctr" rtl="0">
              <a:spcBef>
                <a:spcPts val="0"/>
              </a:spcBef>
              <a:spcAft>
                <a:spcPts val="0"/>
              </a:spcAft>
              <a:buSzPts val="10000"/>
              <a:buFont typeface="Lato"/>
              <a:buNone/>
              <a:defRPr sz="10000">
                <a:latin typeface="Lato"/>
                <a:ea typeface="Lato"/>
                <a:cs typeface="Lato"/>
                <a:sym typeface="Lato"/>
              </a:defRPr>
            </a:lvl6pPr>
            <a:lvl7pPr lvl="6" algn="ctr" rtl="0">
              <a:spcBef>
                <a:spcPts val="0"/>
              </a:spcBef>
              <a:spcAft>
                <a:spcPts val="0"/>
              </a:spcAft>
              <a:buSzPts val="10000"/>
              <a:buFont typeface="Lato"/>
              <a:buNone/>
              <a:defRPr sz="10000">
                <a:latin typeface="Lato"/>
                <a:ea typeface="Lato"/>
                <a:cs typeface="Lato"/>
                <a:sym typeface="Lato"/>
              </a:defRPr>
            </a:lvl7pPr>
            <a:lvl8pPr lvl="7" algn="ctr" rtl="0">
              <a:spcBef>
                <a:spcPts val="0"/>
              </a:spcBef>
              <a:spcAft>
                <a:spcPts val="0"/>
              </a:spcAft>
              <a:buSzPts val="10000"/>
              <a:buFont typeface="Lato"/>
              <a:buNone/>
              <a:defRPr sz="10000">
                <a:latin typeface="Lato"/>
                <a:ea typeface="Lato"/>
                <a:cs typeface="Lato"/>
                <a:sym typeface="Lato"/>
              </a:defRPr>
            </a:lvl8pPr>
            <a:lvl9pPr lvl="8" algn="ctr" rtl="0">
              <a:spcBef>
                <a:spcPts val="0"/>
              </a:spcBef>
              <a:spcAft>
                <a:spcPts val="0"/>
              </a:spcAft>
              <a:buSzPts val="10000"/>
              <a:buFont typeface="Lato"/>
              <a:buNone/>
              <a:defRPr sz="10000">
                <a:latin typeface="Lato"/>
                <a:ea typeface="Lato"/>
                <a:cs typeface="Lato"/>
                <a:sym typeface="Lato"/>
              </a:defRPr>
            </a:lvl9pPr>
          </a:lstStyle>
          <a:p>
            <a:r>
              <a:t>xx%</a:t>
            </a:r>
          </a:p>
        </p:txBody>
      </p:sp>
      <p:sp>
        <p:nvSpPr>
          <p:cNvPr id="96" name="Google Shape;96;p23"/>
          <p:cNvSpPr txBox="1">
            <a:spLocks noGrp="1"/>
          </p:cNvSpPr>
          <p:nvPr>
            <p:ph type="body" idx="1"/>
          </p:nvPr>
        </p:nvSpPr>
        <p:spPr>
          <a:xfrm>
            <a:off x="415600" y="3892600"/>
            <a:ext cx="11360800" cy="1428800"/>
          </a:xfrm>
          <a:prstGeom prst="rect">
            <a:avLst/>
          </a:prstGeom>
        </p:spPr>
        <p:txBody>
          <a:bodyPr spcFirstLastPara="1" wrap="square" lIns="91425" tIns="91425" rIns="91425" bIns="91425" anchor="t" anchorCtr="0"/>
          <a:lstStyle>
            <a:lvl1pPr marL="457189" lvl="0" indent="-342891" algn="ctr" rtl="0">
              <a:spcBef>
                <a:spcPts val="0"/>
              </a:spcBef>
              <a:spcAft>
                <a:spcPts val="0"/>
              </a:spcAft>
              <a:buSzPts val="1800"/>
              <a:buChar char="●"/>
              <a:defRPr/>
            </a:lvl1pPr>
            <a:lvl2pPr marL="914377" lvl="1" indent="-317492" algn="ctr" rtl="0">
              <a:spcBef>
                <a:spcPts val="1600"/>
              </a:spcBef>
              <a:spcAft>
                <a:spcPts val="0"/>
              </a:spcAft>
              <a:buSzPts val="1400"/>
              <a:buChar char="○"/>
              <a:defRPr/>
            </a:lvl2pPr>
            <a:lvl3pPr marL="1371566" lvl="2" indent="-317492" algn="ctr" rtl="0">
              <a:spcBef>
                <a:spcPts val="1600"/>
              </a:spcBef>
              <a:spcAft>
                <a:spcPts val="0"/>
              </a:spcAft>
              <a:buSzPts val="1400"/>
              <a:buChar char="■"/>
              <a:defRPr/>
            </a:lvl3pPr>
            <a:lvl4pPr marL="1828754" lvl="3" indent="-317492" algn="ctr" rtl="0">
              <a:spcBef>
                <a:spcPts val="1600"/>
              </a:spcBef>
              <a:spcAft>
                <a:spcPts val="0"/>
              </a:spcAft>
              <a:buSzPts val="1400"/>
              <a:buChar char="●"/>
              <a:defRPr/>
            </a:lvl4pPr>
            <a:lvl5pPr marL="2285943" lvl="4" indent="-317492" algn="ctr" rtl="0">
              <a:spcBef>
                <a:spcPts val="1600"/>
              </a:spcBef>
              <a:spcAft>
                <a:spcPts val="0"/>
              </a:spcAft>
              <a:buSzPts val="1400"/>
              <a:buChar char="○"/>
              <a:defRPr/>
            </a:lvl5pPr>
            <a:lvl6pPr marL="2743131" lvl="5" indent="-317492" algn="ctr" rtl="0">
              <a:spcBef>
                <a:spcPts val="1600"/>
              </a:spcBef>
              <a:spcAft>
                <a:spcPts val="0"/>
              </a:spcAft>
              <a:buSzPts val="1400"/>
              <a:buChar char="■"/>
              <a:defRPr/>
            </a:lvl6pPr>
            <a:lvl7pPr marL="3200320" lvl="6" indent="-317492" algn="ctr" rtl="0">
              <a:spcBef>
                <a:spcPts val="1600"/>
              </a:spcBef>
              <a:spcAft>
                <a:spcPts val="0"/>
              </a:spcAft>
              <a:buSzPts val="1400"/>
              <a:buChar char="●"/>
              <a:defRPr/>
            </a:lvl7pPr>
            <a:lvl8pPr marL="3657509" lvl="7" indent="-317492" algn="ctr" rtl="0">
              <a:spcBef>
                <a:spcPts val="1600"/>
              </a:spcBef>
              <a:spcAft>
                <a:spcPts val="0"/>
              </a:spcAft>
              <a:buSzPts val="1400"/>
              <a:buChar char="○"/>
              <a:defRPr/>
            </a:lvl8pPr>
            <a:lvl9pPr marL="4114697" lvl="8" indent="-317492"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447341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11320335" y="624134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8246429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182775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015106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91538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3" y="1536633"/>
            <a:ext cx="5333200" cy="45552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6443203" y="1536633"/>
            <a:ext cx="5333200" cy="45552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597347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99774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787"/>
            <a:ext cx="10957984"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623400" y="1797055"/>
            <a:ext cx="7776862" cy="3552163"/>
          </a:xfrm>
          <a:prstGeom prst="rect">
            <a:avLst/>
          </a:prstGeom>
        </p:spPr>
        <p:txBody>
          <a:bodyPr/>
          <a:lstStyle>
            <a:lvl1pPr marL="342882" indent="-342882">
              <a:buFont typeface="Arial" pitchFamily="34" charset="0"/>
              <a:buChar char="•"/>
              <a:defRPr sz="2400">
                <a:latin typeface="Arial Narrow" pitchFamily="34" charset="0"/>
              </a:defRPr>
            </a:lvl1pPr>
            <a:lvl2pPr marL="742913" indent="-285737">
              <a:buFont typeface="Arial" pitchFamily="34" charset="0"/>
              <a:buChar char="•"/>
              <a:defRPr sz="2000">
                <a:latin typeface="Arial Narrow" pitchFamily="34" charset="0"/>
              </a:defRPr>
            </a:lvl2pPr>
            <a:lvl3pPr marL="1142942" indent="-228589">
              <a:buFont typeface="Arial" pitchFamily="34" charset="0"/>
              <a:buChar char="•"/>
              <a:defRPr sz="2000">
                <a:latin typeface="Arial Narrow" pitchFamily="34" charset="0"/>
              </a:defRPr>
            </a:lvl3pPr>
            <a:lvl4pPr marL="1600120" indent="-228589">
              <a:buFont typeface="Arial" pitchFamily="34" charset="0"/>
              <a:buChar char="•"/>
              <a:defRPr sz="2000">
                <a:latin typeface="Arial Narrow" pitchFamily="34" charset="0"/>
              </a:defRPr>
            </a:lvl4pPr>
            <a:lvl5pPr marL="2057298" indent="-228589">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Picture Placeholder 4"/>
          <p:cNvSpPr>
            <a:spLocks noGrp="1"/>
          </p:cNvSpPr>
          <p:nvPr>
            <p:ph type="pic" sz="quarter" idx="11" hasCustomPrompt="1"/>
          </p:nvPr>
        </p:nvSpPr>
        <p:spPr>
          <a:xfrm>
            <a:off x="8592285" y="1797049"/>
            <a:ext cx="326436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6" name="Picture Placeholder 4"/>
          <p:cNvSpPr>
            <a:spLocks noGrp="1"/>
          </p:cNvSpPr>
          <p:nvPr>
            <p:ph type="pic" sz="quarter" idx="12" hasCustomPrompt="1"/>
          </p:nvPr>
        </p:nvSpPr>
        <p:spPr>
          <a:xfrm>
            <a:off x="8592285" y="4293096"/>
            <a:ext cx="326436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3" name="Date Placeholder 2"/>
          <p:cNvSpPr>
            <a:spLocks noGrp="1"/>
          </p:cNvSpPr>
          <p:nvPr>
            <p:ph type="dt" sz="half" idx="13"/>
          </p:nvPr>
        </p:nvSpPr>
        <p:spPr/>
        <p:txBody>
          <a:bodyPr/>
          <a:lstStyle/>
          <a:p>
            <a:fld id="{E983A660-1862-F748-B977-81D74D0A3667}" type="datetime1">
              <a:rPr lang="fi-FI" smtClean="0"/>
              <a:t>10.12.2018</a:t>
            </a:fld>
            <a:endParaRPr lang="fi-FI" dirty="0"/>
          </a:p>
        </p:txBody>
      </p:sp>
      <p:sp>
        <p:nvSpPr>
          <p:cNvPr id="7" name="Footer Placeholder 6"/>
          <p:cNvSpPr>
            <a:spLocks noGrp="1"/>
          </p:cNvSpPr>
          <p:nvPr>
            <p:ph type="ftr" sz="quarter" idx="14"/>
          </p:nvPr>
        </p:nvSpPr>
        <p:spPr/>
        <p:txBody>
          <a:bodyPr/>
          <a:lstStyle/>
          <a:p>
            <a:r>
              <a:rPr lang="fi-FI" dirty="0"/>
              <a:t>OVET </a:t>
            </a:r>
            <a:br>
              <a:rPr lang="fi-FI" dirty="0"/>
            </a:br>
            <a:r>
              <a:rPr lang="fi-FI" dirty="0"/>
              <a:t> Opettajankoulutuksen valinnat - ennakoivaa tulevaisuustyötä</a:t>
            </a:r>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01413812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189" lvl="0" indent="-304792">
              <a:spcBef>
                <a:spcPts val="0"/>
              </a:spcBef>
              <a:spcAft>
                <a:spcPts val="0"/>
              </a:spcAft>
              <a:buSzPts val="1200"/>
              <a:buChar char="●"/>
              <a:defRPr sz="12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856795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0002296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554730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4064528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457189" lvl="0" indent="-342891" algn="ctr">
              <a:spcBef>
                <a:spcPts val="0"/>
              </a:spcBef>
              <a:spcAft>
                <a:spcPts val="0"/>
              </a:spcAft>
              <a:buSzPts val="1800"/>
              <a:buChar char="●"/>
              <a:defRPr/>
            </a:lvl1pPr>
            <a:lvl2pPr marL="914377"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1"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964893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02569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10.12.2018</a:t>
            </a:fld>
            <a:endParaRPr lang="fi-FI" dirty="0"/>
          </a:p>
        </p:txBody>
      </p:sp>
      <p:sp>
        <p:nvSpPr>
          <p:cNvPr id="3" name="Footer Placeholder 2"/>
          <p:cNvSpPr>
            <a:spLocks noGrp="1"/>
          </p:cNvSpPr>
          <p:nvPr>
            <p:ph type="ftr" sz="quarter" idx="11"/>
          </p:nvPr>
        </p:nvSpPr>
        <p:spPr/>
        <p:txBody>
          <a:bodyPr/>
          <a:lstStyle/>
          <a:p>
            <a:r>
              <a:rPr lang="fi-FI" dirty="0"/>
              <a:t>OVET</a:t>
            </a:r>
            <a:br>
              <a:rPr lang="fi-FI" dirty="0"/>
            </a:br>
            <a:r>
              <a:rPr lang="fi-FI" dirty="0"/>
              <a:t>Opettajankoulutuksen valinnat - ennakoivaa tulevaisuustyötä</a:t>
            </a:r>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006105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jpe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jpeg"/><Relationship Id="rId5" Type="http://schemas.openxmlformats.org/officeDocument/2006/relationships/slideLayout" Target="../slideLayouts/slideLayout24.xml"/><Relationship Id="rId10" Type="http://schemas.openxmlformats.org/officeDocument/2006/relationships/image" Target="../media/image4.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KTL-pohja 201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1" name="Rectangle 11"/>
          <p:cNvSpPr>
            <a:spLocks noGrp="1" noChangeArrowheads="1"/>
          </p:cNvSpPr>
          <p:nvPr>
            <p:ph type="title"/>
          </p:nvPr>
        </p:nvSpPr>
        <p:spPr bwMode="auto">
          <a:xfrm>
            <a:off x="623393" y="476673"/>
            <a:ext cx="10849207" cy="638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Oman </a:t>
            </a:r>
            <a:r>
              <a:rPr lang="en-US" dirty="0" err="1" smtClean="0"/>
              <a:t>esityksesi</a:t>
            </a:r>
            <a:r>
              <a:rPr lang="en-US" dirty="0" smtClean="0"/>
              <a:t> </a:t>
            </a:r>
            <a:r>
              <a:rPr lang="en-US" dirty="0" err="1" smtClean="0"/>
              <a:t>otsikko</a:t>
            </a:r>
            <a:endParaRPr lang="en-US" dirty="0" smtClean="0"/>
          </a:p>
        </p:txBody>
      </p:sp>
      <p:sp>
        <p:nvSpPr>
          <p:cNvPr id="1042" name="Rectangle 16"/>
          <p:cNvSpPr>
            <a:spLocks noGrp="1" noChangeArrowheads="1"/>
          </p:cNvSpPr>
          <p:nvPr>
            <p:ph type="body" idx="1"/>
          </p:nvPr>
        </p:nvSpPr>
        <p:spPr bwMode="auto">
          <a:xfrm>
            <a:off x="623392" y="1268761"/>
            <a:ext cx="10849205" cy="416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0"/>
            <a:endParaRPr lang="en-US" dirty="0" smtClean="0"/>
          </a:p>
        </p:txBody>
      </p:sp>
      <p:sp>
        <p:nvSpPr>
          <p:cNvPr id="3" name="Rectangle 2"/>
          <p:cNvSpPr/>
          <p:nvPr userDrawn="1"/>
        </p:nvSpPr>
        <p:spPr>
          <a:xfrm rot="16200000">
            <a:off x="9498998" y="3604702"/>
            <a:ext cx="4782649" cy="338554"/>
          </a:xfrm>
          <a:prstGeom prst="rect">
            <a:avLst/>
          </a:prstGeom>
        </p:spPr>
        <p:txBody>
          <a:bodyPr wrap="square">
            <a:spAutoFit/>
          </a:bodyPr>
          <a:lstStyle/>
          <a:p>
            <a:r>
              <a:rPr lang="fi-FI" sz="1600" dirty="0" smtClean="0">
                <a:solidFill>
                  <a:srgbClr val="8D8E8C"/>
                </a:solidFill>
              </a:rPr>
              <a:t>Opettajankoulutuslaitos</a:t>
            </a:r>
            <a:endParaRPr lang="en-US" sz="1600" dirty="0">
              <a:solidFill>
                <a:srgbClr val="8D8E8C"/>
              </a:solidFill>
            </a:endParaRPr>
          </a:p>
        </p:txBody>
      </p:sp>
    </p:spTree>
    <p:extLst>
      <p:ext uri="{BB962C8B-B14F-4D97-AF65-F5344CB8AC3E}">
        <p14:creationId xmlns:p14="http://schemas.microsoft.com/office/powerpoint/2010/main" val="9882838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rtl="0" eaLnBrk="1" fontAlgn="base" hangingPunct="1">
        <a:spcBef>
          <a:spcPct val="0"/>
        </a:spcBef>
        <a:spcAft>
          <a:spcPct val="0"/>
        </a:spcAft>
        <a:defRPr sz="2400" i="1">
          <a:solidFill>
            <a:srgbClr val="FF6600"/>
          </a:solidFill>
          <a:latin typeface="+mj-lt"/>
          <a:ea typeface="+mj-ea"/>
          <a:cs typeface="+mj-cs"/>
        </a:defRPr>
      </a:lvl1pPr>
      <a:lvl2pPr algn="ctr" rtl="0" eaLnBrk="1" fontAlgn="base" hangingPunct="1">
        <a:spcBef>
          <a:spcPct val="0"/>
        </a:spcBef>
        <a:spcAft>
          <a:spcPct val="0"/>
        </a:spcAft>
        <a:defRPr sz="4000">
          <a:solidFill>
            <a:schemeClr val="tx1"/>
          </a:solidFill>
          <a:latin typeface="Helvetica" pitchFamily="34" charset="0"/>
          <a:cs typeface="Arial" charset="0"/>
        </a:defRPr>
      </a:lvl2pPr>
      <a:lvl3pPr algn="ctr" rtl="0" eaLnBrk="1" fontAlgn="base" hangingPunct="1">
        <a:spcBef>
          <a:spcPct val="0"/>
        </a:spcBef>
        <a:spcAft>
          <a:spcPct val="0"/>
        </a:spcAft>
        <a:defRPr sz="4000">
          <a:solidFill>
            <a:schemeClr val="tx1"/>
          </a:solidFill>
          <a:latin typeface="Helvetica" pitchFamily="34" charset="0"/>
          <a:cs typeface="Arial" charset="0"/>
        </a:defRPr>
      </a:lvl3pPr>
      <a:lvl4pPr algn="ctr" rtl="0" eaLnBrk="1" fontAlgn="base" hangingPunct="1">
        <a:spcBef>
          <a:spcPct val="0"/>
        </a:spcBef>
        <a:spcAft>
          <a:spcPct val="0"/>
        </a:spcAft>
        <a:defRPr sz="4000">
          <a:solidFill>
            <a:schemeClr val="tx1"/>
          </a:solidFill>
          <a:latin typeface="Helvetica" pitchFamily="34" charset="0"/>
          <a:cs typeface="Arial" charset="0"/>
        </a:defRPr>
      </a:lvl4pPr>
      <a:lvl5pPr algn="ctr" rtl="0" eaLnBrk="1" fontAlgn="base" hangingPunct="1">
        <a:spcBef>
          <a:spcPct val="0"/>
        </a:spcBef>
        <a:spcAft>
          <a:spcPct val="0"/>
        </a:spcAft>
        <a:defRPr sz="4000">
          <a:solidFill>
            <a:schemeClr val="tx1"/>
          </a:solidFill>
          <a:latin typeface="Helvetica" pitchFamily="34" charset="0"/>
          <a:cs typeface="Arial" charset="0"/>
        </a:defRPr>
      </a:lvl5pPr>
      <a:lvl6pPr marL="457200" algn="ctr" rtl="0" eaLnBrk="1" fontAlgn="base" hangingPunct="1">
        <a:spcBef>
          <a:spcPct val="0"/>
        </a:spcBef>
        <a:spcAft>
          <a:spcPct val="0"/>
        </a:spcAft>
        <a:defRPr sz="4000">
          <a:solidFill>
            <a:schemeClr val="tx1"/>
          </a:solidFill>
          <a:latin typeface="Helvetica" pitchFamily="34" charset="0"/>
          <a:cs typeface="Arial" charset="0"/>
        </a:defRPr>
      </a:lvl6pPr>
      <a:lvl7pPr marL="914400" algn="ctr" rtl="0" eaLnBrk="1" fontAlgn="base" hangingPunct="1">
        <a:spcBef>
          <a:spcPct val="0"/>
        </a:spcBef>
        <a:spcAft>
          <a:spcPct val="0"/>
        </a:spcAft>
        <a:defRPr sz="4000">
          <a:solidFill>
            <a:schemeClr val="tx1"/>
          </a:solidFill>
          <a:latin typeface="Helvetica" pitchFamily="34" charset="0"/>
          <a:cs typeface="Arial" charset="0"/>
        </a:defRPr>
      </a:lvl7pPr>
      <a:lvl8pPr marL="1371600" algn="ctr" rtl="0" eaLnBrk="1" fontAlgn="base" hangingPunct="1">
        <a:spcBef>
          <a:spcPct val="0"/>
        </a:spcBef>
        <a:spcAft>
          <a:spcPct val="0"/>
        </a:spcAft>
        <a:defRPr sz="4000">
          <a:solidFill>
            <a:schemeClr val="tx1"/>
          </a:solidFill>
          <a:latin typeface="Helvetica" pitchFamily="34" charset="0"/>
          <a:cs typeface="Arial" charset="0"/>
        </a:defRPr>
      </a:lvl8pPr>
      <a:lvl9pPr marL="1828800" algn="ctr" rtl="0" eaLnBrk="1" fontAlgn="base" hangingPunct="1">
        <a:spcBef>
          <a:spcPct val="0"/>
        </a:spcBef>
        <a:spcAft>
          <a:spcPct val="0"/>
        </a:spcAft>
        <a:defRPr sz="4000">
          <a:solidFill>
            <a:schemeClr val="tx1"/>
          </a:solidFill>
          <a:latin typeface="Helvetica" pitchFamily="34" charset="0"/>
          <a:cs typeface="Arial" charset="0"/>
        </a:defRPr>
      </a:lvl9pPr>
    </p:titleStyle>
    <p:bodyStyle>
      <a:lvl1pPr marL="342900" indent="-342900" algn="l" rtl="0" eaLnBrk="1" fontAlgn="base" hangingPunct="1">
        <a:spcBef>
          <a:spcPct val="20000"/>
        </a:spcBef>
        <a:spcAft>
          <a:spcPct val="0"/>
        </a:spcAft>
        <a:buClr>
          <a:srgbClr val="FF6600"/>
        </a:buClr>
        <a:buSzPct val="85000"/>
        <a:buFont typeface="Wingdings" charset="2"/>
        <a:buChar char="²"/>
        <a:defRPr sz="2000">
          <a:solidFill>
            <a:schemeClr val="tx1"/>
          </a:solidFill>
          <a:latin typeface="+mn-lt"/>
          <a:ea typeface="+mn-ea"/>
          <a:cs typeface="+mn-cs"/>
        </a:defRPr>
      </a:lvl1pPr>
      <a:lvl2pPr marL="576000" indent="-216000" algn="l" rtl="0" eaLnBrk="1" fontAlgn="base" hangingPunct="1">
        <a:spcBef>
          <a:spcPct val="20000"/>
        </a:spcBef>
        <a:spcAft>
          <a:spcPct val="0"/>
        </a:spcAft>
        <a:buClr>
          <a:srgbClr val="FF6600"/>
        </a:buClr>
        <a:buFont typeface="Wingdings" charset="2"/>
        <a:buChar char="§"/>
        <a:defRPr sz="2000" i="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noProof="0" dirty="0"/>
              <a:t>CLICK TO EDIT MASTER TITLE STYLE</a:t>
            </a:r>
            <a:endParaRPr lang="fi-FI" noProof="0"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138" y="5734369"/>
            <a:ext cx="2007396" cy="579127"/>
          </a:xfrm>
          <a:prstGeom prst="rect">
            <a:avLst/>
          </a:prstGeom>
        </p:spPr>
      </p:pic>
      <p:sp>
        <p:nvSpPr>
          <p:cNvPr id="8" name="Text Placeholder 7"/>
          <p:cNvSpPr>
            <a:spLocks noGrp="1"/>
          </p:cNvSpPr>
          <p:nvPr>
            <p:ph type="body" idx="1"/>
          </p:nvPr>
        </p:nvSpPr>
        <p:spPr>
          <a:xfrm>
            <a:off x="609600" y="1600206"/>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Rectangle 8"/>
          <p:cNvSpPr/>
          <p:nvPr userDrawn="1"/>
        </p:nvSpPr>
        <p:spPr>
          <a:xfrm>
            <a:off x="-13163" y="6405334"/>
            <a:ext cx="12205163"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13163" y="6405338"/>
            <a:ext cx="28448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10.12.2018</a:t>
            </a:fld>
            <a:endParaRPr lang="fi-FI" dirty="0"/>
          </a:p>
        </p:txBody>
      </p:sp>
      <p:sp>
        <p:nvSpPr>
          <p:cNvPr id="6" name="Footer Placeholder 5"/>
          <p:cNvSpPr>
            <a:spLocks noGrp="1"/>
          </p:cNvSpPr>
          <p:nvPr>
            <p:ph type="ftr" sz="quarter" idx="3"/>
          </p:nvPr>
        </p:nvSpPr>
        <p:spPr>
          <a:xfrm>
            <a:off x="4165600" y="6405338"/>
            <a:ext cx="4714709" cy="366183"/>
          </a:xfrm>
          <a:prstGeom prst="rect">
            <a:avLst/>
          </a:prstGeom>
        </p:spPr>
        <p:txBody>
          <a:bodyPr vert="horz" lIns="91440" tIns="45720" rIns="91440" bIns="45720" rtlCol="0" anchor="ctr"/>
          <a:lstStyle>
            <a:lvl1pPr algn="ctr">
              <a:defRPr sz="1000" b="1">
                <a:solidFill>
                  <a:schemeClr val="bg1"/>
                </a:solidFill>
              </a:defRPr>
            </a:lvl1pPr>
          </a:lstStyle>
          <a:p>
            <a:r>
              <a:rPr lang="fi-FI"/>
              <a:t>OVET – </a:t>
            </a:r>
            <a:br>
              <a:rPr lang="fi-FI"/>
            </a:br>
            <a:r>
              <a:rPr lang="fi-FI"/>
              <a:t>Opettajankoulutuksen valinnat - ennakoivaa tulevaisuustyötä</a:t>
            </a:r>
            <a:endParaRPr lang="fi-FI" dirty="0"/>
          </a:p>
        </p:txBody>
      </p:sp>
      <p:sp>
        <p:nvSpPr>
          <p:cNvPr id="7" name="Slide Number Placeholder 6"/>
          <p:cNvSpPr>
            <a:spLocks noGrp="1"/>
          </p:cNvSpPr>
          <p:nvPr>
            <p:ph type="sldNum" sz="quarter" idx="4"/>
          </p:nvPr>
        </p:nvSpPr>
        <p:spPr>
          <a:xfrm>
            <a:off x="9342080" y="6405338"/>
            <a:ext cx="28448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840418" y="5548223"/>
            <a:ext cx="2149707" cy="791228"/>
          </a:xfrm>
          <a:prstGeom prst="rect">
            <a:avLst/>
          </a:prstGeom>
        </p:spPr>
      </p:pic>
      <p:sp>
        <p:nvSpPr>
          <p:cNvPr id="11" name="Rectangle 10"/>
          <p:cNvSpPr/>
          <p:nvPr userDrawn="1"/>
        </p:nvSpPr>
        <p:spPr>
          <a:xfrm>
            <a:off x="-18283" y="5445230"/>
            <a:ext cx="12205163"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672367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717" r:id="rId9"/>
  </p:sldLayoutIdLst>
  <p:hf sldNum="0" hdr="0"/>
  <p:txStyles>
    <p:titleStyle>
      <a:lvl1pPr algn="l" defTabSz="914354" rtl="0" eaLnBrk="1" latinLnBrk="0" hangingPunct="1">
        <a:spcBef>
          <a:spcPct val="0"/>
        </a:spcBef>
        <a:buNone/>
        <a:defRPr sz="3600" b="1"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noProof="0" dirty="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1136" y="5734365"/>
            <a:ext cx="2007396" cy="579127"/>
          </a:xfrm>
          <a:prstGeom prst="rect">
            <a:avLst/>
          </a:prstGeom>
        </p:spPr>
      </p:pic>
      <p:sp>
        <p:nvSpPr>
          <p:cNvPr id="8" name="Text Placeholder 7"/>
          <p:cNvSpPr>
            <a:spLocks noGrp="1"/>
          </p:cNvSpPr>
          <p:nvPr>
            <p:ph type="body" idx="1"/>
          </p:nvPr>
        </p:nvSpPr>
        <p:spPr>
          <a:xfrm>
            <a:off x="609600" y="1600205"/>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Rectangle 8"/>
          <p:cNvSpPr/>
          <p:nvPr userDrawn="1"/>
        </p:nvSpPr>
        <p:spPr>
          <a:xfrm>
            <a:off x="-13163" y="6405331"/>
            <a:ext cx="12205163"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13163" y="6405335"/>
            <a:ext cx="28448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10.12.2018</a:t>
            </a:fld>
            <a:endParaRPr lang="fi-FI"/>
          </a:p>
        </p:txBody>
      </p:sp>
      <p:sp>
        <p:nvSpPr>
          <p:cNvPr id="6" name="Footer Placeholder 5"/>
          <p:cNvSpPr>
            <a:spLocks noGrp="1"/>
          </p:cNvSpPr>
          <p:nvPr>
            <p:ph type="ftr" sz="quarter" idx="3"/>
          </p:nvPr>
        </p:nvSpPr>
        <p:spPr>
          <a:xfrm>
            <a:off x="4165600" y="6405335"/>
            <a:ext cx="4714709" cy="366183"/>
          </a:xfrm>
          <a:prstGeom prst="rect">
            <a:avLst/>
          </a:prstGeom>
        </p:spPr>
        <p:txBody>
          <a:bodyPr vert="horz" lIns="91440" tIns="45720" rIns="91440" bIns="45720" rtlCol="0" anchor="ctr"/>
          <a:lstStyle>
            <a:lvl1pPr algn="ctr">
              <a:defRPr sz="1000" b="1">
                <a:solidFill>
                  <a:schemeClr val="bg1"/>
                </a:solidFill>
              </a:defRPr>
            </a:lvl1pPr>
          </a:lstStyle>
          <a:p>
            <a:r>
              <a:rPr lang="fi-FI"/>
              <a:t>OVET – </a:t>
            </a:r>
            <a:br>
              <a:rPr lang="fi-FI"/>
            </a:br>
            <a:r>
              <a:rPr lang="fi-FI"/>
              <a:t>Opettajankoulutuksen valinnat - ennakoivaa tulevaisuustyötä</a:t>
            </a:r>
          </a:p>
        </p:txBody>
      </p:sp>
      <p:sp>
        <p:nvSpPr>
          <p:cNvPr id="7" name="Slide Number Placeholder 6"/>
          <p:cNvSpPr>
            <a:spLocks noGrp="1"/>
          </p:cNvSpPr>
          <p:nvPr>
            <p:ph type="sldNum" sz="quarter" idx="4"/>
          </p:nvPr>
        </p:nvSpPr>
        <p:spPr>
          <a:xfrm>
            <a:off x="9342080" y="6405335"/>
            <a:ext cx="28448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40416" y="5548223"/>
            <a:ext cx="2149707" cy="791228"/>
          </a:xfrm>
          <a:prstGeom prst="rect">
            <a:avLst/>
          </a:prstGeom>
        </p:spPr>
      </p:pic>
      <p:sp>
        <p:nvSpPr>
          <p:cNvPr id="11" name="Rectangle 10"/>
          <p:cNvSpPr/>
          <p:nvPr userDrawn="1"/>
        </p:nvSpPr>
        <p:spPr>
          <a:xfrm>
            <a:off x="-18283" y="5445227"/>
            <a:ext cx="12205163"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569058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noProof="0" dirty="0" smtClean="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1138" y="5734367"/>
            <a:ext cx="2007396" cy="579127"/>
          </a:xfrm>
          <a:prstGeom prst="rect">
            <a:avLst/>
          </a:prstGeom>
        </p:spPr>
      </p:pic>
      <p:sp>
        <p:nvSpPr>
          <p:cNvPr id="8" name="Text Placeholder 7"/>
          <p:cNvSpPr>
            <a:spLocks noGrp="1"/>
          </p:cNvSpPr>
          <p:nvPr>
            <p:ph type="body" idx="1"/>
          </p:nvPr>
        </p:nvSpPr>
        <p:spPr>
          <a:xfrm>
            <a:off x="609600" y="1600206"/>
            <a:ext cx="109728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9" name="Rectangle 8"/>
          <p:cNvSpPr/>
          <p:nvPr userDrawn="1"/>
        </p:nvSpPr>
        <p:spPr>
          <a:xfrm>
            <a:off x="-13163" y="6405332"/>
            <a:ext cx="12205163"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13163" y="6405338"/>
            <a:ext cx="2844800" cy="366183"/>
          </a:xfrm>
          <a:prstGeom prst="rect">
            <a:avLst/>
          </a:prstGeom>
        </p:spPr>
        <p:txBody>
          <a:bodyPr vert="horz" lIns="91440" tIns="45720" rIns="91440" bIns="45720" rtlCol="0" anchor="ctr"/>
          <a:lstStyle>
            <a:lvl1pPr algn="l">
              <a:defRPr sz="751" b="1">
                <a:solidFill>
                  <a:schemeClr val="bg1"/>
                </a:solidFill>
              </a:defRPr>
            </a:lvl1pPr>
          </a:lstStyle>
          <a:p>
            <a:fld id="{01022E56-CBF0-7542-ABC3-0F948E943004}" type="datetime1">
              <a:rPr lang="fi-FI" smtClean="0"/>
              <a:t>10.12.2018</a:t>
            </a:fld>
            <a:endParaRPr lang="fi-FI" dirty="0"/>
          </a:p>
        </p:txBody>
      </p:sp>
      <p:sp>
        <p:nvSpPr>
          <p:cNvPr id="6" name="Footer Placeholder 5"/>
          <p:cNvSpPr>
            <a:spLocks noGrp="1"/>
          </p:cNvSpPr>
          <p:nvPr>
            <p:ph type="ftr" sz="quarter" idx="3"/>
          </p:nvPr>
        </p:nvSpPr>
        <p:spPr>
          <a:xfrm>
            <a:off x="4165600" y="6405338"/>
            <a:ext cx="4714709" cy="366183"/>
          </a:xfrm>
          <a:prstGeom prst="rect">
            <a:avLst/>
          </a:prstGeom>
        </p:spPr>
        <p:txBody>
          <a:bodyPr vert="horz" lIns="91440" tIns="45720" rIns="91440" bIns="45720" rtlCol="0" anchor="ctr"/>
          <a:lstStyle>
            <a:lvl1pPr algn="ctr">
              <a:defRPr sz="751" b="1">
                <a:solidFill>
                  <a:schemeClr val="bg1"/>
                </a:solidFill>
              </a:defRPr>
            </a:lvl1pPr>
          </a:lstStyle>
          <a:p>
            <a:r>
              <a:rPr lang="fi-FI" smtClean="0"/>
              <a:t>OVET – </a:t>
            </a:r>
            <a:br>
              <a:rPr lang="fi-FI" smtClean="0"/>
            </a:br>
            <a:r>
              <a:rPr lang="fi-FI" smtClean="0"/>
              <a:t>Opettajankoulutuksen valinnat - ennakoivaa tulevaisuustyötä</a:t>
            </a:r>
            <a:endParaRPr lang="fi-FI" dirty="0"/>
          </a:p>
        </p:txBody>
      </p:sp>
      <p:sp>
        <p:nvSpPr>
          <p:cNvPr id="7" name="Slide Number Placeholder 6"/>
          <p:cNvSpPr>
            <a:spLocks noGrp="1"/>
          </p:cNvSpPr>
          <p:nvPr>
            <p:ph type="sldNum" sz="quarter" idx="4"/>
          </p:nvPr>
        </p:nvSpPr>
        <p:spPr>
          <a:xfrm>
            <a:off x="9342080" y="6405338"/>
            <a:ext cx="2844800" cy="366183"/>
          </a:xfrm>
          <a:prstGeom prst="rect">
            <a:avLst/>
          </a:prstGeom>
        </p:spPr>
        <p:txBody>
          <a:bodyPr vert="horz" lIns="91440" tIns="45720" rIns="91440" bIns="45720" rtlCol="0" anchor="ctr"/>
          <a:lstStyle>
            <a:lvl1pPr algn="r">
              <a:defRPr sz="751"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40416" y="5548223"/>
            <a:ext cx="2149707" cy="791228"/>
          </a:xfrm>
          <a:prstGeom prst="rect">
            <a:avLst/>
          </a:prstGeom>
        </p:spPr>
      </p:pic>
      <p:sp>
        <p:nvSpPr>
          <p:cNvPr id="11" name="Rectangle 10"/>
          <p:cNvSpPr/>
          <p:nvPr userDrawn="1"/>
        </p:nvSpPr>
        <p:spPr>
          <a:xfrm>
            <a:off x="-18283" y="5445230"/>
            <a:ext cx="12205163"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82267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iming>
    <p:tnLst>
      <p:par>
        <p:cTn id="1" dur="indefinite" restart="never" nodeType="tmRoot"/>
      </p:par>
    </p:tnLst>
  </p:timing>
  <p:hf sldNum="0" hdr="0"/>
  <p:txStyles>
    <p:titleStyle>
      <a:lvl1pPr algn="l" defTabSz="685766" rtl="0" eaLnBrk="1" latinLnBrk="0" hangingPunct="1">
        <a:spcBef>
          <a:spcPct val="0"/>
        </a:spcBef>
        <a:buNone/>
        <a:defRPr sz="2700" b="1"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1"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3"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1"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1"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534AF-0588-4A4A-86C0-F767A4032B7B}" type="datetimeFigureOut">
              <a:rPr lang="fi-FI" smtClean="0"/>
              <a:t>10.12.2018</a:t>
            </a:fld>
            <a:endParaRPr lang="fi-FI"/>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6EA9F-7D46-4624-A240-A53C5E7E3ECF}" type="slidenum">
              <a:rPr lang="fi-FI" smtClean="0"/>
              <a:t>‹#›</a:t>
            </a:fld>
            <a:endParaRPr lang="fi-FI"/>
          </a:p>
        </p:txBody>
      </p:sp>
    </p:spTree>
    <p:extLst>
      <p:ext uri="{BB962C8B-B14F-4D97-AF65-F5344CB8AC3E}">
        <p14:creationId xmlns:p14="http://schemas.microsoft.com/office/powerpoint/2010/main" val="8726047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2FE7A-1B6B-4D30-AAF6-405431806FE7}" type="datetimeFigureOut">
              <a:rPr lang="fi-FI" smtClean="0"/>
              <a:t>10.12.2018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51747-805A-4B0B-8370-58E00BA83F18}" type="slidenum">
              <a:rPr lang="fi-FI" smtClean="0"/>
              <a:t>‹#›</a:t>
            </a:fld>
            <a:endParaRPr lang="fi-FI"/>
          </a:p>
        </p:txBody>
      </p:sp>
    </p:spTree>
    <p:extLst>
      <p:ext uri="{BB962C8B-B14F-4D97-AF65-F5344CB8AC3E}">
        <p14:creationId xmlns:p14="http://schemas.microsoft.com/office/powerpoint/2010/main" val="36789282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3DBCE-45E8-4771-9A02-38FA48A6D0A0}" type="datetimeFigureOut">
              <a:rPr lang="fi-FI" smtClean="0"/>
              <a:t>10.12.2018</a:t>
            </a:fld>
            <a:endParaRPr lang="fi-FI"/>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A4F95-81C3-4A97-B6F9-8F8195B14A84}" type="slidenum">
              <a:rPr lang="fi-FI" smtClean="0"/>
              <a:t>‹#›</a:t>
            </a:fld>
            <a:endParaRPr lang="fi-FI"/>
          </a:p>
        </p:txBody>
      </p:sp>
    </p:spTree>
    <p:extLst>
      <p:ext uri="{BB962C8B-B14F-4D97-AF65-F5344CB8AC3E}">
        <p14:creationId xmlns:p14="http://schemas.microsoft.com/office/powerpoint/2010/main" val="1848719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11320335" y="6241345"/>
            <a:ext cx="7316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879840499"/>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631473374"/>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3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png"/><Relationship Id="rId3" Type="http://schemas.openxmlformats.org/officeDocument/2006/relationships/image" Target="../media/image28.png"/><Relationship Id="rId21" Type="http://schemas.openxmlformats.org/officeDocument/2006/relationships/image" Target="../media/image46.png"/><Relationship Id="rId34" Type="http://schemas.openxmlformats.org/officeDocument/2006/relationships/image" Target="../media/image59.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3.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41" Type="http://schemas.openxmlformats.org/officeDocument/2006/relationships/image" Target="../media/image66.png"/><Relationship Id="rId1" Type="http://schemas.openxmlformats.org/officeDocument/2006/relationships/slideLayout" Target="../slideLayouts/slideLayout6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png"/><Relationship Id="rId40" Type="http://schemas.openxmlformats.org/officeDocument/2006/relationships/image" Target="../media/image65.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75.xml"/><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Laitoskokous/ ideatiistai 11.12.</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7836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14127" y="5442228"/>
            <a:ext cx="9203300" cy="1020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Arial Narrow"/>
            </a:endParaRPr>
          </a:p>
        </p:txBody>
      </p:sp>
      <p:sp>
        <p:nvSpPr>
          <p:cNvPr id="2" name="Date Placeholder 1"/>
          <p:cNvSpPr>
            <a:spLocks noGrp="1"/>
          </p:cNvSpPr>
          <p:nvPr>
            <p:ph type="dt" sz="half" idx="10"/>
          </p:nvPr>
        </p:nvSpPr>
        <p:spPr/>
        <p:txBody>
          <a:bodyPr/>
          <a:lstStyle/>
          <a:p>
            <a:pPr defTabSz="914377"/>
            <a:fld id="{FFF355AB-77A4-4647-B5C4-BB049BDFC92E}" type="datetime1">
              <a:rPr lang="fi-FI">
                <a:solidFill>
                  <a:prstClr val="white"/>
                </a:solidFill>
                <a:latin typeface="Arial Narrow"/>
              </a:rPr>
              <a:pPr defTabSz="914377"/>
              <a:t>10.12.2018</a:t>
            </a:fld>
            <a:endParaRPr lang="fi-FI" dirty="0">
              <a:solidFill>
                <a:prstClr val="white"/>
              </a:solidFill>
              <a:latin typeface="Arial Narrow"/>
            </a:endParaRPr>
          </a:p>
        </p:txBody>
      </p:sp>
      <p:sp>
        <p:nvSpPr>
          <p:cNvPr id="3" name="Footer Placeholder 2"/>
          <p:cNvSpPr>
            <a:spLocks noGrp="1"/>
          </p:cNvSpPr>
          <p:nvPr>
            <p:ph type="ftr" sz="quarter" idx="11"/>
          </p:nvPr>
        </p:nvSpPr>
        <p:spPr/>
        <p:txBody>
          <a:bodyPr/>
          <a:lstStyle/>
          <a:p>
            <a:pPr defTabSz="914377"/>
            <a:r>
              <a:rPr lang="fi-FI" dirty="0">
                <a:solidFill>
                  <a:prstClr val="white"/>
                </a:solidFill>
                <a:latin typeface="Arial Narrow"/>
              </a:rPr>
              <a:t>OVET</a:t>
            </a:r>
            <a:br>
              <a:rPr lang="fi-FI" dirty="0">
                <a:solidFill>
                  <a:prstClr val="white"/>
                </a:solidFill>
                <a:latin typeface="Arial Narrow"/>
              </a:rPr>
            </a:br>
            <a:r>
              <a:rPr lang="fi-FI" dirty="0">
                <a:solidFill>
                  <a:prstClr val="white"/>
                </a:solidFill>
                <a:latin typeface="Arial Narrow"/>
              </a:rPr>
              <a:t>Opettajankoulutuksen valinnat - ennakoivaa tulevaisuustyötä</a:t>
            </a:r>
          </a:p>
        </p:txBody>
      </p:sp>
      <p:sp>
        <p:nvSpPr>
          <p:cNvPr id="4" name="Title 44"/>
          <p:cNvSpPr txBox="1">
            <a:spLocks/>
          </p:cNvSpPr>
          <p:nvPr/>
        </p:nvSpPr>
        <p:spPr>
          <a:xfrm>
            <a:off x="1524000" y="260648"/>
            <a:ext cx="9144000" cy="101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spcAft>
                <a:spcPts val="267"/>
              </a:spcAft>
              <a:defRPr/>
            </a:pPr>
            <a:r>
              <a:rPr lang="fi-FI" sz="2400" b="1" dirty="0">
                <a:solidFill>
                  <a:srgbClr val="002060"/>
                </a:solidFill>
                <a:latin typeface="Helvetica" panose="020B0604020202020204" pitchFamily="34" charset="0"/>
                <a:cs typeface="Helvetica" panose="020B0604020202020204" pitchFamily="34" charset="0"/>
              </a:rPr>
              <a:t>Moniulotteinen opettajan osaamisen </a:t>
            </a:r>
            <a:r>
              <a:rPr lang="fi-FI" sz="2400" b="1" dirty="0">
                <a:solidFill>
                  <a:srgbClr val="002060"/>
                </a:solidFill>
                <a:latin typeface="Helvetica" panose="020B0604020202020204" pitchFamily="34" charset="0"/>
                <a:cs typeface="Helvetica" panose="020B0604020202020204" pitchFamily="34" charset="0"/>
              </a:rPr>
              <a:t>prosessimalli</a:t>
            </a:r>
          </a:p>
          <a:p>
            <a:pPr algn="ctr" defTabSz="914377">
              <a:spcAft>
                <a:spcPts val="267"/>
              </a:spcAft>
              <a:defRPr/>
            </a:pPr>
            <a:r>
              <a:rPr lang="fi-FI" sz="1867" b="1" dirty="0" err="1">
                <a:solidFill>
                  <a:srgbClr val="002060"/>
                </a:solidFill>
                <a:latin typeface="Helvetica" panose="020B0604020202020204" pitchFamily="34" charset="0"/>
                <a:cs typeface="Helvetica" panose="020B0604020202020204" pitchFamily="34" charset="0"/>
              </a:rPr>
              <a:t>Multidimensional</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A</a:t>
            </a:r>
            <a:r>
              <a:rPr lang="fi-FI" sz="1867" b="1" dirty="0" err="1">
                <a:solidFill>
                  <a:srgbClr val="002060"/>
                </a:solidFill>
                <a:latin typeface="Helvetica" panose="020B0604020202020204" pitchFamily="34" charset="0"/>
                <a:cs typeface="Helvetica" panose="020B0604020202020204" pitchFamily="34" charset="0"/>
              </a:rPr>
              <a:t>dapted</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P</a:t>
            </a:r>
            <a:r>
              <a:rPr lang="fi-FI" sz="1867" b="1" dirty="0" err="1">
                <a:solidFill>
                  <a:srgbClr val="002060"/>
                </a:solidFill>
                <a:latin typeface="Helvetica" panose="020B0604020202020204" pitchFamily="34" charset="0"/>
                <a:cs typeface="Helvetica" panose="020B0604020202020204" pitchFamily="34" charset="0"/>
              </a:rPr>
              <a:t>rocess</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Model</a:t>
            </a:r>
            <a:r>
              <a:rPr lang="fi-FI" sz="1867" b="1" dirty="0">
                <a:solidFill>
                  <a:srgbClr val="002060"/>
                </a:solidFill>
                <a:latin typeface="Helvetica" panose="020B0604020202020204" pitchFamily="34" charset="0"/>
                <a:cs typeface="Helvetica" panose="020B0604020202020204" pitchFamily="34" charset="0"/>
              </a:rPr>
              <a:t> of </a:t>
            </a:r>
            <a:r>
              <a:rPr lang="fi-FI" sz="1867" b="1" dirty="0" err="1">
                <a:solidFill>
                  <a:srgbClr val="002060"/>
                </a:solidFill>
                <a:latin typeface="Helvetica" panose="020B0604020202020204" pitchFamily="34" charset="0"/>
                <a:cs typeface="Helvetica" panose="020B0604020202020204" pitchFamily="34" charset="0"/>
              </a:rPr>
              <a:t>T</a:t>
            </a:r>
            <a:r>
              <a:rPr lang="fi-FI" sz="1867" b="1" dirty="0" err="1">
                <a:solidFill>
                  <a:srgbClr val="002060"/>
                </a:solidFill>
                <a:latin typeface="Helvetica" panose="020B0604020202020204" pitchFamily="34" charset="0"/>
                <a:cs typeface="Helvetica" panose="020B0604020202020204" pitchFamily="34" charset="0"/>
              </a:rPr>
              <a:t>eacher</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C</a:t>
            </a:r>
            <a:r>
              <a:rPr lang="fi-FI" sz="1867" b="1" dirty="0" err="1">
                <a:solidFill>
                  <a:srgbClr val="002060"/>
                </a:solidFill>
                <a:latin typeface="Helvetica" panose="020B0604020202020204" pitchFamily="34" charset="0"/>
                <a:cs typeface="Helvetica" panose="020B0604020202020204" pitchFamily="34" charset="0"/>
              </a:rPr>
              <a:t>ompetence</a:t>
            </a:r>
            <a:r>
              <a:rPr lang="fi-FI" sz="1867" b="1" dirty="0">
                <a:solidFill>
                  <a:srgbClr val="002060"/>
                </a:solidFill>
                <a:latin typeface="Helvetica" panose="020B0604020202020204" pitchFamily="34" charset="0"/>
                <a:cs typeface="Helvetica" panose="020B0604020202020204" pitchFamily="34" charset="0"/>
              </a:rPr>
              <a:t> (MAP)</a:t>
            </a:r>
            <a:endParaRPr lang="fi-FI" sz="1867" b="1" dirty="0">
              <a:solidFill>
                <a:srgbClr val="002060"/>
              </a:solidFill>
              <a:latin typeface="Helvetica" panose="020B0604020202020204" pitchFamily="34" charset="0"/>
              <a:cs typeface="Helvetica" panose="020B0604020202020204" pitchFamily="34" charset="0"/>
            </a:endParaRPr>
          </a:p>
        </p:txBody>
      </p:sp>
      <p:sp>
        <p:nvSpPr>
          <p:cNvPr id="43" name="TextBox 57"/>
          <p:cNvSpPr txBox="1"/>
          <p:nvPr/>
        </p:nvSpPr>
        <p:spPr>
          <a:xfrm>
            <a:off x="1450974" y="5950953"/>
            <a:ext cx="7094065" cy="379656"/>
          </a:xfrm>
          <a:prstGeom prst="rect">
            <a:avLst/>
          </a:prstGeom>
          <a:noFill/>
        </p:spPr>
        <p:txBody>
          <a:bodyPr wrap="square" rtlCol="0">
            <a:spAutoFit/>
          </a:bodyPr>
          <a:lstStyle/>
          <a:p>
            <a:pPr defTabSz="914354">
              <a:defRPr/>
            </a:pPr>
            <a:r>
              <a:rPr lang="fi-FI" sz="1867" b="1" dirty="0">
                <a:solidFill>
                  <a:prstClr val="black"/>
                </a:solidFill>
                <a:latin typeface="Calibri" panose="020F0502020204030204"/>
              </a:rPr>
              <a:t>Metsäpelto </a:t>
            </a:r>
            <a:r>
              <a:rPr lang="fi-FI" sz="1867" b="1" dirty="0" err="1">
                <a:solidFill>
                  <a:prstClr val="black"/>
                </a:solidFill>
                <a:latin typeface="Calibri" panose="020F0502020204030204"/>
              </a:rPr>
              <a:t>ym</a:t>
            </a:r>
            <a:r>
              <a:rPr lang="fi-FI" sz="1867" b="1" dirty="0">
                <a:solidFill>
                  <a:prstClr val="black"/>
                </a:solidFill>
                <a:latin typeface="Calibri" panose="020F0502020204030204"/>
              </a:rPr>
              <a:t> (2018)</a:t>
            </a:r>
            <a:r>
              <a:rPr lang="fi-FI" sz="1867" dirty="0">
                <a:solidFill>
                  <a:prstClr val="black"/>
                </a:solidFill>
                <a:latin typeface="Calibri" panose="020F0502020204030204"/>
              </a:rPr>
              <a:t>,</a:t>
            </a:r>
            <a:r>
              <a:rPr lang="fi-FI" sz="1867" b="1" dirty="0">
                <a:solidFill>
                  <a:prstClr val="black"/>
                </a:solidFill>
                <a:latin typeface="Calibri" panose="020F0502020204030204"/>
              </a:rPr>
              <a:t> </a:t>
            </a:r>
            <a:r>
              <a:rPr lang="fi-FI" sz="1867" dirty="0">
                <a:solidFill>
                  <a:prstClr val="black"/>
                </a:solidFill>
                <a:latin typeface="Calibri" panose="020F0502020204030204"/>
              </a:rPr>
              <a:t>kehitetty </a:t>
            </a:r>
            <a:r>
              <a:rPr lang="fi-FI" sz="1867" dirty="0">
                <a:solidFill>
                  <a:prstClr val="black"/>
                </a:solidFill>
                <a:latin typeface="Calibri" panose="020F0502020204030204"/>
              </a:rPr>
              <a:t>mallista </a:t>
            </a:r>
            <a:r>
              <a:rPr lang="fi-FI" sz="1867" dirty="0">
                <a:solidFill>
                  <a:prstClr val="black"/>
                </a:solidFill>
                <a:latin typeface="Calibri" panose="020F0502020204030204"/>
              </a:rPr>
              <a:t>Blömeke</a:t>
            </a:r>
            <a:r>
              <a:rPr lang="fi-FI" sz="1867" dirty="0">
                <a:solidFill>
                  <a:prstClr val="black"/>
                </a:solidFill>
                <a:latin typeface="Calibri" panose="020F0502020204030204"/>
              </a:rPr>
              <a:t> </a:t>
            </a:r>
            <a:r>
              <a:rPr lang="fi-FI" sz="1867" dirty="0">
                <a:solidFill>
                  <a:prstClr val="black"/>
                </a:solidFill>
                <a:latin typeface="Calibri" panose="020F0502020204030204"/>
              </a:rPr>
              <a:t>ym. (2015)</a:t>
            </a:r>
            <a:endParaRPr lang="fi-FI" sz="1867" b="1" dirty="0">
              <a:solidFill>
                <a:prstClr val="black"/>
              </a:solidFill>
              <a:latin typeface="Calibri" panose="020F0502020204030204"/>
            </a:endParaRPr>
          </a:p>
        </p:txBody>
      </p:sp>
      <p:grpSp>
        <p:nvGrpSpPr>
          <p:cNvPr id="13" name="Group 12"/>
          <p:cNvGrpSpPr/>
          <p:nvPr/>
        </p:nvGrpSpPr>
        <p:grpSpPr>
          <a:xfrm>
            <a:off x="1669881" y="1316766"/>
            <a:ext cx="9102073" cy="4395808"/>
            <a:chOff x="187220" y="713228"/>
            <a:chExt cx="6826555" cy="3296856"/>
          </a:xfrm>
        </p:grpSpPr>
        <p:sp>
          <p:nvSpPr>
            <p:cNvPr id="50" name="Rounded Rectangle 49"/>
            <p:cNvSpPr/>
            <p:nvPr/>
          </p:nvSpPr>
          <p:spPr>
            <a:xfrm>
              <a:off x="187220" y="1286640"/>
              <a:ext cx="5289546" cy="2723444"/>
            </a:xfrm>
            <a:prstGeom prst="roundRect">
              <a:avLst/>
            </a:prstGeom>
            <a:solidFill>
              <a:srgbClr val="F1563F">
                <a:lumMod val="20000"/>
                <a:lumOff val="80000"/>
              </a:srgbClr>
            </a:solidFill>
            <a:ln w="25400" cap="flat" cmpd="sng" algn="ctr">
              <a:solidFill>
                <a:srgbClr val="0070C0"/>
              </a:solidFill>
              <a:prstDash val="solid"/>
            </a:ln>
            <a:effectLst/>
          </p:spPr>
          <p:txBody>
            <a:bodyPr rtlCol="0" anchor="ctr"/>
            <a:lstStyle/>
            <a:p>
              <a:pPr algn="ctr" defTabSz="914332">
                <a:defRPr/>
              </a:pPr>
              <a:endParaRPr lang="fi-FI" kern="0">
                <a:solidFill>
                  <a:prstClr val="black"/>
                </a:solidFill>
                <a:latin typeface="Calibri" panose="020F0502020204030204"/>
              </a:endParaRPr>
            </a:p>
          </p:txBody>
        </p:sp>
        <p:sp>
          <p:nvSpPr>
            <p:cNvPr id="51" name="TextBox 50"/>
            <p:cNvSpPr txBox="1"/>
            <p:nvPr/>
          </p:nvSpPr>
          <p:spPr>
            <a:xfrm>
              <a:off x="2547740" y="713228"/>
              <a:ext cx="1952634" cy="315423"/>
            </a:xfrm>
            <a:prstGeom prst="rect">
              <a:avLst/>
            </a:prstGeom>
            <a:noFill/>
          </p:spPr>
          <p:txBody>
            <a:bodyPr wrap="square" rtlCol="0">
              <a:spAutoFit/>
            </a:bodyPr>
            <a:lstStyle/>
            <a:p>
              <a:pPr defTabSz="914332">
                <a:defRPr/>
              </a:pPr>
              <a:endParaRPr lang="fi-FI" sz="2133" b="1" kern="0" dirty="0">
                <a:solidFill>
                  <a:srgbClr val="002060"/>
                </a:solidFill>
                <a:latin typeface="Calibri" panose="020F0502020204030204"/>
              </a:endParaRPr>
            </a:p>
          </p:txBody>
        </p:sp>
        <p:grpSp>
          <p:nvGrpSpPr>
            <p:cNvPr id="52" name="Group 51"/>
            <p:cNvGrpSpPr/>
            <p:nvPr/>
          </p:nvGrpSpPr>
          <p:grpSpPr>
            <a:xfrm>
              <a:off x="5623947" y="718539"/>
              <a:ext cx="1389828" cy="2535622"/>
              <a:chOff x="7284874" y="930424"/>
              <a:chExt cx="1853103" cy="3380831"/>
            </a:xfrm>
          </p:grpSpPr>
          <p:sp>
            <p:nvSpPr>
              <p:cNvPr id="76" name="TextBox 75"/>
              <p:cNvSpPr txBox="1"/>
              <p:nvPr/>
            </p:nvSpPr>
            <p:spPr>
              <a:xfrm>
                <a:off x="7284874" y="930424"/>
                <a:ext cx="1841980" cy="420564"/>
              </a:xfrm>
              <a:prstGeom prst="rect">
                <a:avLst/>
              </a:prstGeom>
              <a:noFill/>
            </p:spPr>
            <p:txBody>
              <a:bodyPr wrap="square" rtlCol="0">
                <a:spAutoFit/>
              </a:bodyPr>
              <a:lstStyle/>
              <a:p>
                <a:pPr defTabSz="914332">
                  <a:defRPr/>
                </a:pPr>
                <a:endParaRPr lang="fi-FI" sz="2133" b="1" kern="0" dirty="0">
                  <a:solidFill>
                    <a:srgbClr val="002060"/>
                  </a:solidFill>
                  <a:latin typeface="Calibri" panose="020F0502020204030204"/>
                </a:endParaRPr>
              </a:p>
            </p:txBody>
          </p:sp>
          <p:sp>
            <p:nvSpPr>
              <p:cNvPr id="77" name="Rounded Rectangle 76"/>
              <p:cNvSpPr/>
              <p:nvPr/>
            </p:nvSpPr>
            <p:spPr>
              <a:xfrm>
                <a:off x="7488274" y="2820606"/>
                <a:ext cx="1382682" cy="1490649"/>
              </a:xfrm>
              <a:prstGeom prst="roundRect">
                <a:avLst/>
              </a:prstGeom>
              <a:solidFill>
                <a:srgbClr val="002957">
                  <a:lumMod val="20000"/>
                  <a:lumOff val="80000"/>
                </a:srgbClr>
              </a:solidFill>
              <a:ln w="25400" cap="flat" cmpd="sng" algn="ctr">
                <a:solidFill>
                  <a:srgbClr val="F1563F">
                    <a:shade val="50000"/>
                  </a:srgbClr>
                </a:solidFill>
                <a:prstDash val="solid"/>
              </a:ln>
              <a:effectLst/>
            </p:spPr>
            <p:txBody>
              <a:bodyPr rtlCol="0" anchor="ctr"/>
              <a:lstStyle/>
              <a:p>
                <a:pPr algn="ctr" defTabSz="914332">
                  <a:defRPr/>
                </a:pPr>
                <a:endParaRPr lang="fi-FI" sz="1867" kern="0" dirty="0">
                  <a:solidFill>
                    <a:prstClr val="white"/>
                  </a:solidFill>
                  <a:latin typeface="Calibri" panose="020F0502020204030204"/>
                </a:endParaRPr>
              </a:p>
            </p:txBody>
          </p:sp>
          <p:sp>
            <p:nvSpPr>
              <p:cNvPr id="78" name="TextBox 77"/>
              <p:cNvSpPr txBox="1"/>
              <p:nvPr/>
            </p:nvSpPr>
            <p:spPr>
              <a:xfrm>
                <a:off x="7502338" y="2851630"/>
                <a:ext cx="1635639" cy="379656"/>
              </a:xfrm>
              <a:prstGeom prst="rect">
                <a:avLst/>
              </a:prstGeom>
              <a:noFill/>
            </p:spPr>
            <p:txBody>
              <a:bodyPr wrap="square" rtlCol="0">
                <a:spAutoFit/>
              </a:bodyPr>
              <a:lstStyle/>
              <a:p>
                <a:pPr defTabSz="914332">
                  <a:defRPr/>
                </a:pPr>
                <a:endParaRPr lang="fi-FI" sz="1867" b="1" kern="0" dirty="0">
                  <a:solidFill>
                    <a:prstClr val="black"/>
                  </a:solidFill>
                  <a:latin typeface="Calibri" panose="020F0502020204030204"/>
                </a:endParaRPr>
              </a:p>
            </p:txBody>
          </p:sp>
        </p:grpSp>
        <p:sp>
          <p:nvSpPr>
            <p:cNvPr id="53" name="TextBox 52"/>
            <p:cNvSpPr txBox="1"/>
            <p:nvPr/>
          </p:nvSpPr>
          <p:spPr>
            <a:xfrm>
              <a:off x="397727" y="941872"/>
              <a:ext cx="1399109" cy="315423"/>
            </a:xfrm>
            <a:prstGeom prst="rect">
              <a:avLst/>
            </a:prstGeom>
            <a:noFill/>
          </p:spPr>
          <p:txBody>
            <a:bodyPr wrap="square" rtlCol="0">
              <a:spAutoFit/>
            </a:bodyPr>
            <a:lstStyle/>
            <a:p>
              <a:pPr defTabSz="914332">
                <a:defRPr/>
              </a:pPr>
              <a:endParaRPr lang="fi-FI" sz="2133" b="1" kern="0" dirty="0">
                <a:solidFill>
                  <a:srgbClr val="002060"/>
                </a:solidFill>
                <a:latin typeface="Calibri" panose="020F0502020204030204"/>
              </a:endParaRPr>
            </a:p>
          </p:txBody>
        </p:sp>
        <p:sp>
          <p:nvSpPr>
            <p:cNvPr id="55" name="Rounded Rectangle 54"/>
            <p:cNvSpPr/>
            <p:nvPr/>
          </p:nvSpPr>
          <p:spPr>
            <a:xfrm>
              <a:off x="4180492" y="1498351"/>
              <a:ext cx="1152068" cy="773767"/>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914332">
                <a:defRPr/>
              </a:pPr>
              <a:endParaRPr lang="fi-FI" sz="1351" kern="0">
                <a:solidFill>
                  <a:prstClr val="black"/>
                </a:solidFill>
                <a:latin typeface="Calibri" panose="020F0502020204030204"/>
              </a:endParaRPr>
            </a:p>
          </p:txBody>
        </p:sp>
        <p:sp>
          <p:nvSpPr>
            <p:cNvPr id="56" name="TextBox 55"/>
            <p:cNvSpPr txBox="1"/>
            <p:nvPr/>
          </p:nvSpPr>
          <p:spPr>
            <a:xfrm>
              <a:off x="4166167" y="1534833"/>
              <a:ext cx="1059162" cy="284742"/>
            </a:xfrm>
            <a:prstGeom prst="rect">
              <a:avLst/>
            </a:prstGeom>
            <a:noFill/>
          </p:spPr>
          <p:txBody>
            <a:bodyPr wrap="square" rtlCol="0">
              <a:spAutoFit/>
            </a:bodyPr>
            <a:lstStyle/>
            <a:p>
              <a:pPr defTabSz="914332">
                <a:defRPr/>
              </a:pPr>
              <a:endParaRPr lang="fi-FI" sz="1867" b="1" kern="0" dirty="0">
                <a:solidFill>
                  <a:prstClr val="black"/>
                </a:solidFill>
                <a:latin typeface="Calibri" panose="020F0502020204030204"/>
              </a:endParaRPr>
            </a:p>
          </p:txBody>
        </p:sp>
        <p:sp>
          <p:nvSpPr>
            <p:cNvPr id="57" name="Rounded Rectangle 56"/>
            <p:cNvSpPr/>
            <p:nvPr/>
          </p:nvSpPr>
          <p:spPr>
            <a:xfrm>
              <a:off x="4199079" y="2333367"/>
              <a:ext cx="1120058" cy="614835"/>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914332">
                <a:defRPr/>
              </a:pPr>
              <a:endParaRPr lang="fi-FI" sz="1351" kern="0">
                <a:solidFill>
                  <a:prstClr val="black"/>
                </a:solidFill>
                <a:latin typeface="Calibri" panose="020F0502020204030204"/>
              </a:endParaRPr>
            </a:p>
          </p:txBody>
        </p:sp>
        <p:sp>
          <p:nvSpPr>
            <p:cNvPr id="58" name="Rounded Rectangle 57"/>
            <p:cNvSpPr/>
            <p:nvPr/>
          </p:nvSpPr>
          <p:spPr>
            <a:xfrm>
              <a:off x="4204052" y="3015049"/>
              <a:ext cx="1107257" cy="803188"/>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914332">
                <a:defRPr/>
              </a:pPr>
              <a:endParaRPr lang="fi-FI" sz="1351" kern="0">
                <a:solidFill>
                  <a:prstClr val="black"/>
                </a:solidFill>
                <a:latin typeface="Calibri" panose="020F0502020204030204"/>
              </a:endParaRPr>
            </a:p>
          </p:txBody>
        </p:sp>
        <p:sp>
          <p:nvSpPr>
            <p:cNvPr id="59" name="TextBox 58"/>
            <p:cNvSpPr txBox="1"/>
            <p:nvPr/>
          </p:nvSpPr>
          <p:spPr>
            <a:xfrm>
              <a:off x="4146019" y="3112097"/>
              <a:ext cx="1144645" cy="284742"/>
            </a:xfrm>
            <a:prstGeom prst="rect">
              <a:avLst/>
            </a:prstGeom>
            <a:noFill/>
          </p:spPr>
          <p:txBody>
            <a:bodyPr wrap="square" rtlCol="0">
              <a:spAutoFit/>
            </a:bodyPr>
            <a:lstStyle/>
            <a:p>
              <a:pPr defTabSz="914332">
                <a:defRPr/>
              </a:pPr>
              <a:endParaRPr lang="fi-FI" sz="1867" b="1" kern="0" dirty="0">
                <a:solidFill>
                  <a:prstClr val="black"/>
                </a:solidFill>
                <a:latin typeface="Calibri" panose="020F0502020204030204"/>
              </a:endParaRPr>
            </a:p>
          </p:txBody>
        </p:sp>
        <p:sp>
          <p:nvSpPr>
            <p:cNvPr id="60" name="TextBox 59"/>
            <p:cNvSpPr txBox="1"/>
            <p:nvPr/>
          </p:nvSpPr>
          <p:spPr>
            <a:xfrm>
              <a:off x="4114268" y="2445097"/>
              <a:ext cx="1290513" cy="276999"/>
            </a:xfrm>
            <a:prstGeom prst="rect">
              <a:avLst/>
            </a:prstGeom>
            <a:noFill/>
          </p:spPr>
          <p:txBody>
            <a:bodyPr wrap="square" rtlCol="0">
              <a:spAutoFit/>
            </a:bodyPr>
            <a:lstStyle/>
            <a:p>
              <a:pPr defTabSz="914332">
                <a:defRPr/>
              </a:pPr>
              <a:endParaRPr lang="fi-FI" b="1" kern="0" dirty="0">
                <a:solidFill>
                  <a:prstClr val="black"/>
                </a:solidFill>
                <a:latin typeface="Calibri" panose="020F0502020204030204"/>
              </a:endParaRPr>
            </a:p>
          </p:txBody>
        </p:sp>
        <p:sp>
          <p:nvSpPr>
            <p:cNvPr id="61" name="Left-Right Arrow 60"/>
            <p:cNvSpPr/>
            <p:nvPr/>
          </p:nvSpPr>
          <p:spPr>
            <a:xfrm>
              <a:off x="5507787" y="2638565"/>
              <a:ext cx="261289" cy="144259"/>
            </a:xfrm>
            <a:prstGeom prst="leftRightArrow">
              <a:avLst/>
            </a:prstGeom>
            <a:solidFill>
              <a:srgbClr val="0070C0"/>
            </a:solidFill>
            <a:ln w="25400" cap="flat" cmpd="sng" algn="ctr">
              <a:noFill/>
              <a:prstDash val="solid"/>
            </a:ln>
            <a:effectLst/>
          </p:spPr>
          <p:txBody>
            <a:bodyPr rtlCol="0" anchor="ctr"/>
            <a:lstStyle/>
            <a:p>
              <a:pPr algn="ctr" defTabSz="914332">
                <a:defRPr/>
              </a:pPr>
              <a:endParaRPr lang="fi-FI" kern="0">
                <a:solidFill>
                  <a:prstClr val="white"/>
                </a:solidFill>
                <a:latin typeface="Calibri" panose="020F0502020204030204"/>
              </a:endParaRPr>
            </a:p>
          </p:txBody>
        </p:sp>
        <p:sp>
          <p:nvSpPr>
            <p:cNvPr id="63" name="Rounded Rectangle 62"/>
            <p:cNvSpPr/>
            <p:nvPr/>
          </p:nvSpPr>
          <p:spPr>
            <a:xfrm>
              <a:off x="336013" y="1403984"/>
              <a:ext cx="1757831" cy="2440931"/>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457178">
                <a:defRPr/>
              </a:pPr>
              <a:endParaRPr lang="fi-FI" sz="2400" kern="0">
                <a:solidFill>
                  <a:prstClr val="white"/>
                </a:solidFill>
                <a:latin typeface="Palatino Linotype"/>
              </a:endParaRPr>
            </a:p>
          </p:txBody>
        </p:sp>
        <p:sp>
          <p:nvSpPr>
            <p:cNvPr id="69" name="Oval 68"/>
            <p:cNvSpPr/>
            <p:nvPr/>
          </p:nvSpPr>
          <p:spPr>
            <a:xfrm>
              <a:off x="2762349" y="1965759"/>
              <a:ext cx="738659" cy="559082"/>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sp>
          <p:nvSpPr>
            <p:cNvPr id="67" name="Rounded Rectangle 66"/>
            <p:cNvSpPr/>
            <p:nvPr/>
          </p:nvSpPr>
          <p:spPr>
            <a:xfrm>
              <a:off x="2369864" y="1732882"/>
              <a:ext cx="1509517" cy="1791760"/>
            </a:xfrm>
            <a:prstGeom prst="roundRect">
              <a:avLst/>
            </a:prstGeom>
            <a:solidFill>
              <a:sysClr val="window" lastClr="FFFFFF"/>
            </a:solidFill>
            <a:ln w="28575" cap="flat" cmpd="sng" algn="ctr">
              <a:solidFill>
                <a:srgbClr val="C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defRPr/>
              </a:pPr>
              <a:endParaRPr lang="fi-FI" kern="0" dirty="0">
                <a:solidFill>
                  <a:prstClr val="white"/>
                </a:solidFill>
                <a:latin typeface="Palatino Linotype"/>
              </a:endParaRPr>
            </a:p>
          </p:txBody>
        </p:sp>
        <p:sp>
          <p:nvSpPr>
            <p:cNvPr id="70" name="TextBox 69"/>
            <p:cNvSpPr txBox="1"/>
            <p:nvPr/>
          </p:nvSpPr>
          <p:spPr>
            <a:xfrm>
              <a:off x="2713987" y="2282310"/>
              <a:ext cx="138548" cy="242374"/>
            </a:xfrm>
            <a:prstGeom prst="rect">
              <a:avLst/>
            </a:prstGeom>
            <a:noFill/>
          </p:spPr>
          <p:txBody>
            <a:bodyPr wrap="none" rtlCol="0">
              <a:spAutoFit/>
            </a:bodyPr>
            <a:lstStyle/>
            <a:p>
              <a:pPr defTabSz="914332">
                <a:defRPr/>
              </a:pPr>
              <a:endParaRPr lang="fi-FI" sz="1500" b="1" kern="0" dirty="0">
                <a:solidFill>
                  <a:prstClr val="black"/>
                </a:solidFill>
                <a:latin typeface="Calibri" panose="020F0502020204030204"/>
              </a:endParaRPr>
            </a:p>
          </p:txBody>
        </p:sp>
        <p:sp>
          <p:nvSpPr>
            <p:cNvPr id="48" name="TextBox 47"/>
            <p:cNvSpPr txBox="1"/>
            <p:nvPr/>
          </p:nvSpPr>
          <p:spPr>
            <a:xfrm>
              <a:off x="356590" y="2652162"/>
              <a:ext cx="1881824" cy="300083"/>
            </a:xfrm>
            <a:prstGeom prst="rect">
              <a:avLst/>
            </a:prstGeom>
            <a:noFill/>
            <a:ln>
              <a:noFill/>
            </a:ln>
          </p:spPr>
          <p:txBody>
            <a:bodyPr wrap="square" rtlCol="0">
              <a:spAutoFit/>
            </a:bodyPr>
            <a:lstStyle/>
            <a:p>
              <a:pPr defTabSz="914332">
                <a:defRPr/>
              </a:pPr>
              <a:endParaRPr lang="fi-FI" sz="2000" b="1" kern="0" dirty="0">
                <a:solidFill>
                  <a:prstClr val="black"/>
                </a:solidFill>
                <a:latin typeface="Calibri" panose="020F0502020204030204"/>
              </a:endParaRPr>
            </a:p>
          </p:txBody>
        </p:sp>
        <p:sp>
          <p:nvSpPr>
            <p:cNvPr id="49" name="TextBox 48"/>
            <p:cNvSpPr txBox="1"/>
            <p:nvPr/>
          </p:nvSpPr>
          <p:spPr>
            <a:xfrm>
              <a:off x="346879" y="3179321"/>
              <a:ext cx="2028527" cy="300083"/>
            </a:xfrm>
            <a:prstGeom prst="rect">
              <a:avLst/>
            </a:prstGeom>
            <a:noFill/>
            <a:ln>
              <a:noFill/>
            </a:ln>
          </p:spPr>
          <p:txBody>
            <a:bodyPr wrap="square" rtlCol="0">
              <a:spAutoFit/>
            </a:bodyPr>
            <a:lstStyle/>
            <a:p>
              <a:pPr defTabSz="914332">
                <a:defRPr/>
              </a:pPr>
              <a:endParaRPr lang="fi-FI" sz="2000" b="1" kern="0" dirty="0">
                <a:solidFill>
                  <a:prstClr val="black"/>
                </a:solidFill>
                <a:latin typeface="Calibri" panose="020F0502020204030204"/>
              </a:endParaRPr>
            </a:p>
          </p:txBody>
        </p:sp>
        <p:sp>
          <p:nvSpPr>
            <p:cNvPr id="79" name="TextBox 78"/>
            <p:cNvSpPr txBox="1"/>
            <p:nvPr/>
          </p:nvSpPr>
          <p:spPr>
            <a:xfrm>
              <a:off x="397727" y="957380"/>
              <a:ext cx="1555303" cy="315423"/>
            </a:xfrm>
            <a:prstGeom prst="rect">
              <a:avLst/>
            </a:prstGeom>
            <a:noFill/>
          </p:spPr>
          <p:txBody>
            <a:bodyPr wrap="square" rtlCol="0">
              <a:spAutoFit/>
            </a:bodyPr>
            <a:lstStyle/>
            <a:p>
              <a:pPr defTabSz="914332">
                <a:defRPr/>
              </a:pPr>
              <a:r>
                <a:rPr lang="fi-FI" sz="2133" b="1" kern="0" dirty="0">
                  <a:solidFill>
                    <a:srgbClr val="002060"/>
                  </a:solidFill>
                  <a:latin typeface="Calibri" panose="020F0502020204030204"/>
                </a:rPr>
                <a:t>  </a:t>
              </a:r>
              <a:r>
                <a:rPr lang="fi-FI" sz="2000" b="1" kern="0" dirty="0">
                  <a:solidFill>
                    <a:srgbClr val="002060"/>
                  </a:solidFill>
                  <a:latin typeface="Calibri" panose="020F0502020204030204"/>
                </a:rPr>
                <a:t>Osaamisalueet</a:t>
              </a:r>
            </a:p>
          </p:txBody>
        </p:sp>
        <p:sp>
          <p:nvSpPr>
            <p:cNvPr id="80" name="TextBox 79"/>
            <p:cNvSpPr txBox="1"/>
            <p:nvPr/>
          </p:nvSpPr>
          <p:spPr>
            <a:xfrm>
              <a:off x="2366835" y="768119"/>
              <a:ext cx="1573511" cy="530915"/>
            </a:xfrm>
            <a:prstGeom prst="rect">
              <a:avLst/>
            </a:prstGeom>
            <a:noFill/>
          </p:spPr>
          <p:txBody>
            <a:bodyPr wrap="square" rtlCol="0">
              <a:spAutoFit/>
            </a:bodyPr>
            <a:lstStyle/>
            <a:p>
              <a:pPr algn="ctr" defTabSz="914332">
                <a:defRPr/>
              </a:pPr>
              <a:r>
                <a:rPr lang="fi-FI" sz="2000" b="1" kern="0" dirty="0">
                  <a:solidFill>
                    <a:srgbClr val="002060"/>
                  </a:solidFill>
                  <a:latin typeface="Calibri" panose="020F0502020204030204"/>
                </a:rPr>
                <a:t>Tilannekohtaiset taidot</a:t>
              </a:r>
            </a:p>
          </p:txBody>
        </p:sp>
        <p:sp>
          <p:nvSpPr>
            <p:cNvPr id="81" name="TextBox 80"/>
            <p:cNvSpPr txBox="1"/>
            <p:nvPr/>
          </p:nvSpPr>
          <p:spPr>
            <a:xfrm>
              <a:off x="3865775" y="760921"/>
              <a:ext cx="1659945" cy="530915"/>
            </a:xfrm>
            <a:prstGeom prst="rect">
              <a:avLst/>
            </a:prstGeom>
            <a:noFill/>
          </p:spPr>
          <p:txBody>
            <a:bodyPr wrap="square" rtlCol="0">
              <a:spAutoFit/>
            </a:bodyPr>
            <a:lstStyle/>
            <a:p>
              <a:pPr algn="ctr" defTabSz="914332">
                <a:defRPr/>
              </a:pPr>
              <a:r>
                <a:rPr lang="fi-FI" sz="2000" b="1" kern="0" dirty="0">
                  <a:solidFill>
                    <a:srgbClr val="002060"/>
                  </a:solidFill>
                  <a:latin typeface="Calibri" panose="020F0502020204030204"/>
                </a:rPr>
                <a:t>Ammatilliset käytännöt</a:t>
              </a:r>
            </a:p>
          </p:txBody>
        </p:sp>
        <p:sp>
          <p:nvSpPr>
            <p:cNvPr id="82" name="TextBox 81"/>
            <p:cNvSpPr txBox="1"/>
            <p:nvPr/>
          </p:nvSpPr>
          <p:spPr>
            <a:xfrm>
              <a:off x="5476515" y="717219"/>
              <a:ext cx="1381486" cy="992579"/>
            </a:xfrm>
            <a:prstGeom prst="rect">
              <a:avLst/>
            </a:prstGeom>
            <a:noFill/>
          </p:spPr>
          <p:txBody>
            <a:bodyPr wrap="square" rtlCol="0">
              <a:spAutoFit/>
            </a:bodyPr>
            <a:lstStyle/>
            <a:p>
              <a:pPr algn="ctr" defTabSz="914332">
                <a:defRPr/>
              </a:pPr>
              <a:r>
                <a:rPr lang="fi-FI" sz="2000" b="1" kern="0" dirty="0">
                  <a:solidFill>
                    <a:srgbClr val="002060"/>
                  </a:solidFill>
                  <a:latin typeface="Calibri" panose="020F0502020204030204"/>
                </a:rPr>
                <a:t>Opettajan vaikutukset </a:t>
              </a:r>
              <a:r>
                <a:rPr lang="fi-FI" sz="2000" b="1" kern="0" dirty="0" err="1">
                  <a:solidFill>
                    <a:srgbClr val="002060"/>
                  </a:solidFill>
                  <a:latin typeface="Calibri" panose="020F0502020204030204"/>
                </a:rPr>
                <a:t>oppijoiden</a:t>
              </a:r>
              <a:r>
                <a:rPr lang="fi-FI" sz="2000" b="1" kern="0" dirty="0">
                  <a:solidFill>
                    <a:srgbClr val="002060"/>
                  </a:solidFill>
                  <a:latin typeface="Calibri" panose="020F0502020204030204"/>
                </a:rPr>
                <a:t> tasolla</a:t>
              </a:r>
            </a:p>
          </p:txBody>
        </p:sp>
        <p:sp>
          <p:nvSpPr>
            <p:cNvPr id="84" name="TextBox 83"/>
            <p:cNvSpPr txBox="1"/>
            <p:nvPr/>
          </p:nvSpPr>
          <p:spPr>
            <a:xfrm>
              <a:off x="297567" y="1631653"/>
              <a:ext cx="1852259" cy="484748"/>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Opetuksen </a:t>
              </a:r>
              <a:r>
                <a:rPr lang="fi-FI" b="1" kern="0" dirty="0">
                  <a:solidFill>
                    <a:prstClr val="black"/>
                  </a:solidFill>
                  <a:latin typeface="Calibri" panose="020F0502020204030204"/>
                </a:rPr>
                <a:t>ja oppimisen tietoperusta</a:t>
              </a:r>
            </a:p>
          </p:txBody>
        </p:sp>
        <p:sp>
          <p:nvSpPr>
            <p:cNvPr id="85" name="TextBox 84"/>
            <p:cNvSpPr txBox="1"/>
            <p:nvPr/>
          </p:nvSpPr>
          <p:spPr>
            <a:xfrm>
              <a:off x="291680" y="2163291"/>
              <a:ext cx="2020139" cy="276999"/>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Kognitiiviset </a:t>
              </a:r>
              <a:r>
                <a:rPr lang="fi-FI" b="1" kern="0" dirty="0">
                  <a:solidFill>
                    <a:prstClr val="black"/>
                  </a:solidFill>
                  <a:latin typeface="Calibri" panose="020F0502020204030204"/>
                </a:rPr>
                <a:t>taidot</a:t>
              </a:r>
            </a:p>
          </p:txBody>
        </p:sp>
        <p:sp>
          <p:nvSpPr>
            <p:cNvPr id="86" name="TextBox 85"/>
            <p:cNvSpPr txBox="1"/>
            <p:nvPr/>
          </p:nvSpPr>
          <p:spPr>
            <a:xfrm>
              <a:off x="291680" y="2468330"/>
              <a:ext cx="2028527" cy="276999"/>
            </a:xfrm>
            <a:prstGeom prst="rect">
              <a:avLst/>
            </a:prstGeom>
            <a:noFill/>
            <a:ln>
              <a:noFill/>
            </a:ln>
          </p:spPr>
          <p:txBody>
            <a:bodyPr wrap="square" rtlCol="0">
              <a:spAutoFit/>
            </a:bodyPr>
            <a:lstStyle/>
            <a:p>
              <a:pPr marL="107992" indent="-107992" defTabSz="914332">
                <a:defRPr/>
              </a:pPr>
              <a:r>
                <a:rPr lang="fi-FI" b="1" kern="0" dirty="0">
                  <a:solidFill>
                    <a:prstClr val="black"/>
                  </a:solidFill>
                  <a:latin typeface="Calibri" panose="020F0502020204030204"/>
                </a:rPr>
                <a:t>Sosiaaliset </a:t>
              </a:r>
              <a:r>
                <a:rPr lang="fi-FI" b="1" kern="0" dirty="0">
                  <a:solidFill>
                    <a:prstClr val="black"/>
                  </a:solidFill>
                  <a:latin typeface="Calibri" panose="020F0502020204030204"/>
                </a:rPr>
                <a:t>taidot</a:t>
              </a:r>
            </a:p>
          </p:txBody>
        </p:sp>
        <p:sp>
          <p:nvSpPr>
            <p:cNvPr id="87" name="TextBox 86"/>
            <p:cNvSpPr txBox="1"/>
            <p:nvPr/>
          </p:nvSpPr>
          <p:spPr>
            <a:xfrm>
              <a:off x="296620" y="2729104"/>
              <a:ext cx="1881824" cy="484748"/>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Persoonalliset </a:t>
              </a:r>
              <a:r>
                <a:rPr lang="fi-FI" b="1" kern="0" dirty="0">
                  <a:solidFill>
                    <a:prstClr val="black"/>
                  </a:solidFill>
                  <a:latin typeface="Calibri" panose="020F0502020204030204"/>
                </a:rPr>
                <a:t>orientaatiot</a:t>
              </a:r>
            </a:p>
          </p:txBody>
        </p:sp>
        <p:sp>
          <p:nvSpPr>
            <p:cNvPr id="88" name="TextBox 87"/>
            <p:cNvSpPr txBox="1"/>
            <p:nvPr/>
          </p:nvSpPr>
          <p:spPr>
            <a:xfrm>
              <a:off x="297569" y="3196807"/>
              <a:ext cx="1764335" cy="484748"/>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Ammatillinen </a:t>
              </a:r>
              <a:r>
                <a:rPr lang="fi-FI" b="1" kern="0" dirty="0">
                  <a:solidFill>
                    <a:prstClr val="black"/>
                  </a:solidFill>
                  <a:latin typeface="Calibri" panose="020F0502020204030204"/>
                </a:rPr>
                <a:t>hyvinvointi</a:t>
              </a:r>
            </a:p>
          </p:txBody>
        </p:sp>
        <p:sp>
          <p:nvSpPr>
            <p:cNvPr id="93" name="TextBox 92"/>
            <p:cNvSpPr txBox="1"/>
            <p:nvPr/>
          </p:nvSpPr>
          <p:spPr>
            <a:xfrm>
              <a:off x="4226965" y="1662140"/>
              <a:ext cx="1019195" cy="415499"/>
            </a:xfrm>
            <a:prstGeom prst="rect">
              <a:avLst/>
            </a:prstGeom>
            <a:noFill/>
          </p:spPr>
          <p:txBody>
            <a:bodyPr wrap="square" rtlCol="0">
              <a:spAutoFit/>
            </a:bodyPr>
            <a:lstStyle/>
            <a:p>
              <a:pPr defTabSz="914332">
                <a:lnSpc>
                  <a:spcPts val="1800"/>
                </a:lnSpc>
                <a:defRPr/>
              </a:pPr>
              <a:r>
                <a:rPr lang="fi-FI" sz="1600" b="1" kern="0" dirty="0">
                  <a:solidFill>
                    <a:prstClr val="black"/>
                  </a:solidFill>
                  <a:latin typeface="Calibri" panose="020F0502020204030204"/>
                </a:rPr>
                <a:t>Yksilön ja ryhmän taso</a:t>
              </a:r>
            </a:p>
          </p:txBody>
        </p:sp>
        <p:sp>
          <p:nvSpPr>
            <p:cNvPr id="128" name="Rectangle 127"/>
            <p:cNvSpPr/>
            <p:nvPr/>
          </p:nvSpPr>
          <p:spPr>
            <a:xfrm>
              <a:off x="4230100" y="2433036"/>
              <a:ext cx="1096826" cy="415499"/>
            </a:xfrm>
            <a:prstGeom prst="rect">
              <a:avLst/>
            </a:prstGeom>
          </p:spPr>
          <p:txBody>
            <a:bodyPr wrap="square">
              <a:spAutoFit/>
            </a:bodyPr>
            <a:lstStyle/>
            <a:p>
              <a:pPr defTabSz="914332">
                <a:lnSpc>
                  <a:spcPts val="1800"/>
                </a:lnSpc>
                <a:defRPr/>
              </a:pPr>
              <a:r>
                <a:rPr lang="fi-FI" sz="1600" b="1" kern="0" dirty="0">
                  <a:solidFill>
                    <a:prstClr val="black"/>
                  </a:solidFill>
                  <a:latin typeface="Calibri" panose="020F0502020204030204"/>
                </a:rPr>
                <a:t>Organisaation taso</a:t>
              </a:r>
            </a:p>
          </p:txBody>
        </p:sp>
        <p:sp>
          <p:nvSpPr>
            <p:cNvPr id="129" name="TextBox 128"/>
            <p:cNvSpPr txBox="1"/>
            <p:nvPr/>
          </p:nvSpPr>
          <p:spPr>
            <a:xfrm>
              <a:off x="5823452" y="2370176"/>
              <a:ext cx="1081906" cy="623248"/>
            </a:xfrm>
            <a:prstGeom prst="rect">
              <a:avLst/>
            </a:prstGeom>
            <a:noFill/>
          </p:spPr>
          <p:txBody>
            <a:bodyPr wrap="square" rtlCol="0">
              <a:spAutoFit/>
            </a:bodyPr>
            <a:lstStyle/>
            <a:p>
              <a:pPr defTabSz="914332">
                <a:defRPr/>
              </a:pPr>
              <a:r>
                <a:rPr lang="fi-FI" sz="1600" b="1" kern="0" dirty="0">
                  <a:solidFill>
                    <a:prstClr val="black"/>
                  </a:solidFill>
                  <a:latin typeface="Calibri" panose="020F0502020204030204"/>
                </a:rPr>
                <a:t>Oppiminen, motivaatio ja hyvinvointi</a:t>
              </a:r>
            </a:p>
          </p:txBody>
        </p:sp>
        <p:sp>
          <p:nvSpPr>
            <p:cNvPr id="5" name="Rounded Rectangle 4"/>
            <p:cNvSpPr/>
            <p:nvPr/>
          </p:nvSpPr>
          <p:spPr>
            <a:xfrm>
              <a:off x="241664" y="1353924"/>
              <a:ext cx="3704947" cy="25692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a:solidFill>
                  <a:prstClr val="white"/>
                </a:solidFill>
                <a:latin typeface="Arial Narrow"/>
              </a:endParaRPr>
            </a:p>
          </p:txBody>
        </p:sp>
        <p:sp>
          <p:nvSpPr>
            <p:cNvPr id="6" name="Rounded Rectangle 5"/>
            <p:cNvSpPr/>
            <p:nvPr/>
          </p:nvSpPr>
          <p:spPr>
            <a:xfrm>
              <a:off x="4126346" y="1353925"/>
              <a:ext cx="1252339" cy="2569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a:solidFill>
                  <a:prstClr val="white"/>
                </a:solidFill>
                <a:latin typeface="Arial Narrow"/>
              </a:endParaRPr>
            </a:p>
          </p:txBody>
        </p:sp>
        <p:sp>
          <p:nvSpPr>
            <p:cNvPr id="98" name="Right Arrow 97"/>
            <p:cNvSpPr/>
            <p:nvPr/>
          </p:nvSpPr>
          <p:spPr>
            <a:xfrm>
              <a:off x="2092533" y="2556594"/>
              <a:ext cx="282706" cy="221582"/>
            </a:xfrm>
            <a:prstGeom prst="rightArrow">
              <a:avLst/>
            </a:prstGeom>
            <a:solidFill>
              <a:srgbClr val="0070C0"/>
            </a:solidFill>
            <a:ln w="25400" cap="flat" cmpd="sng" algn="ctr">
              <a:solidFill>
                <a:srgbClr val="0070C0"/>
              </a:solidFill>
              <a:prstDash val="solid"/>
            </a:ln>
            <a:effectLst/>
          </p:spPr>
          <p:txBody>
            <a:bodyPr rtlCol="0" anchor="ctr"/>
            <a:lstStyle/>
            <a:p>
              <a:pPr algn="ctr" defTabSz="914332">
                <a:defRPr/>
              </a:pPr>
              <a:endParaRPr lang="fi-FI" sz="1351" kern="0">
                <a:solidFill>
                  <a:prstClr val="white"/>
                </a:solidFill>
                <a:latin typeface="Calibri" panose="020F0502020204030204"/>
              </a:endParaRPr>
            </a:p>
          </p:txBody>
        </p:sp>
        <p:sp>
          <p:nvSpPr>
            <p:cNvPr id="62" name="Right Arrow 61"/>
            <p:cNvSpPr/>
            <p:nvPr/>
          </p:nvSpPr>
          <p:spPr>
            <a:xfrm>
              <a:off x="3880490" y="2566330"/>
              <a:ext cx="230238" cy="222830"/>
            </a:xfrm>
            <a:prstGeom prst="rightArrow">
              <a:avLst/>
            </a:prstGeom>
            <a:solidFill>
              <a:srgbClr val="0070C0"/>
            </a:solidFill>
            <a:ln w="25400" cap="flat" cmpd="sng" algn="ctr">
              <a:solidFill>
                <a:srgbClr val="0070C0"/>
              </a:solidFill>
              <a:prstDash val="solid"/>
            </a:ln>
            <a:effectLst/>
          </p:spPr>
          <p:txBody>
            <a:bodyPr rtlCol="0" anchor="ctr"/>
            <a:lstStyle/>
            <a:p>
              <a:pPr algn="ctr" defTabSz="914332">
                <a:defRPr/>
              </a:pPr>
              <a:endParaRPr lang="fi-FI" sz="1351" kern="0">
                <a:solidFill>
                  <a:prstClr val="white"/>
                </a:solidFill>
                <a:latin typeface="Calibri" panose="020F0502020204030204"/>
              </a:endParaRPr>
            </a:p>
          </p:txBody>
        </p:sp>
        <p:sp>
          <p:nvSpPr>
            <p:cNvPr id="65" name="Rectangle 64"/>
            <p:cNvSpPr/>
            <p:nvPr/>
          </p:nvSpPr>
          <p:spPr>
            <a:xfrm>
              <a:off x="4230100" y="3021514"/>
              <a:ext cx="1096826" cy="761747"/>
            </a:xfrm>
            <a:prstGeom prst="rect">
              <a:avLst/>
            </a:prstGeom>
          </p:spPr>
          <p:txBody>
            <a:bodyPr wrap="square">
              <a:spAutoFit/>
            </a:bodyPr>
            <a:lstStyle/>
            <a:p>
              <a:pPr defTabSz="914332">
                <a:lnSpc>
                  <a:spcPts val="1800"/>
                </a:lnSpc>
                <a:defRPr/>
              </a:pPr>
              <a:r>
                <a:rPr lang="fi-FI" sz="1600" b="1" kern="0" dirty="0">
                  <a:solidFill>
                    <a:prstClr val="black"/>
                  </a:solidFill>
                  <a:latin typeface="Calibri" panose="020F0502020204030204"/>
                </a:rPr>
                <a:t>Paikallinen, kansallinen ja </a:t>
              </a:r>
              <a:r>
                <a:rPr lang="fi-FI" sz="1600" b="1" kern="0" dirty="0">
                  <a:solidFill>
                    <a:prstClr val="black"/>
                  </a:solidFill>
                  <a:latin typeface="Calibri" panose="020F0502020204030204"/>
                </a:rPr>
                <a:t>kansain-välinen </a:t>
              </a:r>
              <a:r>
                <a:rPr lang="fi-FI" sz="1600" b="1" kern="0" dirty="0">
                  <a:solidFill>
                    <a:prstClr val="black"/>
                  </a:solidFill>
                  <a:latin typeface="Calibri" panose="020F0502020204030204"/>
                </a:rPr>
                <a:t>taso</a:t>
              </a:r>
            </a:p>
          </p:txBody>
        </p:sp>
        <p:sp>
          <p:nvSpPr>
            <p:cNvPr id="71" name="Oval 70"/>
            <p:cNvSpPr/>
            <p:nvPr/>
          </p:nvSpPr>
          <p:spPr>
            <a:xfrm>
              <a:off x="3088785" y="2502344"/>
              <a:ext cx="750705" cy="659601"/>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white"/>
                </a:solidFill>
                <a:latin typeface="Calibri" panose="020F0502020204030204"/>
              </a:endParaRPr>
            </a:p>
          </p:txBody>
        </p:sp>
        <p:sp>
          <p:nvSpPr>
            <p:cNvPr id="92" name="TextBox 91"/>
            <p:cNvSpPr txBox="1"/>
            <p:nvPr/>
          </p:nvSpPr>
          <p:spPr>
            <a:xfrm>
              <a:off x="3034023" y="2684954"/>
              <a:ext cx="862624" cy="338555"/>
            </a:xfrm>
            <a:prstGeom prst="rect">
              <a:avLst/>
            </a:prstGeom>
            <a:noFill/>
          </p:spPr>
          <p:txBody>
            <a:bodyPr wrap="square" rtlCol="0">
              <a:spAutoFit/>
            </a:bodyPr>
            <a:lstStyle/>
            <a:p>
              <a:pPr algn="ctr" defTabSz="914332">
                <a:lnSpc>
                  <a:spcPts val="1400"/>
                </a:lnSpc>
                <a:defRPr/>
              </a:pPr>
              <a:r>
                <a:rPr lang="fi-FI" sz="1500" b="1" kern="0" dirty="0">
                  <a:solidFill>
                    <a:prstClr val="black"/>
                  </a:solidFill>
                  <a:latin typeface="Calibri" panose="020F0502020204030204"/>
                </a:rPr>
                <a:t>Päätöksen-teko</a:t>
              </a:r>
            </a:p>
          </p:txBody>
        </p:sp>
        <p:sp>
          <p:nvSpPr>
            <p:cNvPr id="68" name="Oval 67"/>
            <p:cNvSpPr/>
            <p:nvPr/>
          </p:nvSpPr>
          <p:spPr>
            <a:xfrm>
              <a:off x="2369864" y="2485155"/>
              <a:ext cx="722990" cy="618229"/>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sp>
          <p:nvSpPr>
            <p:cNvPr id="91" name="TextBox 90"/>
            <p:cNvSpPr txBox="1"/>
            <p:nvPr/>
          </p:nvSpPr>
          <p:spPr>
            <a:xfrm>
              <a:off x="2313943" y="2630754"/>
              <a:ext cx="862846" cy="338555"/>
            </a:xfrm>
            <a:prstGeom prst="rect">
              <a:avLst/>
            </a:prstGeom>
            <a:noFill/>
          </p:spPr>
          <p:txBody>
            <a:bodyPr wrap="square" rtlCol="0">
              <a:spAutoFit/>
            </a:bodyPr>
            <a:lstStyle/>
            <a:p>
              <a:pPr algn="ctr" defTabSz="914332">
                <a:lnSpc>
                  <a:spcPts val="1400"/>
                </a:lnSpc>
                <a:defRPr/>
              </a:pPr>
              <a:r>
                <a:rPr lang="fi-FI" sz="1500" b="1" kern="0" dirty="0">
                  <a:solidFill>
                    <a:prstClr val="black"/>
                  </a:solidFill>
                  <a:latin typeface="Calibri" panose="020F0502020204030204"/>
                </a:rPr>
                <a:t>Havaitse-</a:t>
              </a:r>
              <a:br>
                <a:rPr lang="fi-FI" sz="1500" b="1" kern="0" dirty="0">
                  <a:solidFill>
                    <a:prstClr val="black"/>
                  </a:solidFill>
                  <a:latin typeface="Calibri" panose="020F0502020204030204"/>
                </a:rPr>
              </a:br>
              <a:r>
                <a:rPr lang="fi-FI" sz="1500" b="1" kern="0" dirty="0" err="1">
                  <a:solidFill>
                    <a:prstClr val="black"/>
                  </a:solidFill>
                  <a:latin typeface="Calibri" panose="020F0502020204030204"/>
                </a:rPr>
                <a:t>minen</a:t>
              </a:r>
              <a:endParaRPr lang="fi-FI" sz="1500" b="1" kern="0" dirty="0">
                <a:solidFill>
                  <a:prstClr val="black"/>
                </a:solidFill>
                <a:latin typeface="Calibri" panose="020F0502020204030204"/>
              </a:endParaRPr>
            </a:p>
          </p:txBody>
        </p:sp>
        <p:sp>
          <p:nvSpPr>
            <p:cNvPr id="11" name="Left Arrow 10"/>
            <p:cNvSpPr/>
            <p:nvPr/>
          </p:nvSpPr>
          <p:spPr>
            <a:xfrm>
              <a:off x="2092533" y="2840511"/>
              <a:ext cx="265646" cy="27732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Arial Narrow"/>
              </a:endParaRPr>
            </a:p>
          </p:txBody>
        </p:sp>
        <p:sp>
          <p:nvSpPr>
            <p:cNvPr id="72" name="Oval 71"/>
            <p:cNvSpPr/>
            <p:nvPr/>
          </p:nvSpPr>
          <p:spPr>
            <a:xfrm>
              <a:off x="2731914" y="1921848"/>
              <a:ext cx="722990" cy="673071"/>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166" y="2348159"/>
              <a:ext cx="371746" cy="371746"/>
            </a:xfrm>
            <a:prstGeom prst="rect">
              <a:avLst/>
            </a:prstGeom>
          </p:spPr>
        </p:pic>
        <p:sp>
          <p:nvSpPr>
            <p:cNvPr id="90" name="TextBox 89"/>
            <p:cNvSpPr txBox="1"/>
            <p:nvPr/>
          </p:nvSpPr>
          <p:spPr>
            <a:xfrm>
              <a:off x="2772812" y="2057975"/>
              <a:ext cx="703619" cy="242374"/>
            </a:xfrm>
            <a:prstGeom prst="rect">
              <a:avLst/>
            </a:prstGeom>
            <a:noFill/>
          </p:spPr>
          <p:txBody>
            <a:bodyPr wrap="square" rtlCol="0">
              <a:spAutoFit/>
            </a:bodyPr>
            <a:lstStyle/>
            <a:p>
              <a:pPr algn="ctr" defTabSz="914332">
                <a:defRPr/>
              </a:pPr>
              <a:r>
                <a:rPr lang="fi-FI" sz="1500" b="1" kern="0" dirty="0">
                  <a:solidFill>
                    <a:prstClr val="black"/>
                  </a:solidFill>
                  <a:latin typeface="Calibri" panose="020F0502020204030204"/>
                </a:rPr>
                <a:t>Tulkinta</a:t>
              </a:r>
            </a:p>
          </p:txBody>
        </p:sp>
      </p:grpSp>
      <p:sp>
        <p:nvSpPr>
          <p:cNvPr id="54" name="Left Arrow 53"/>
          <p:cNvSpPr/>
          <p:nvPr/>
        </p:nvSpPr>
        <p:spPr>
          <a:xfrm>
            <a:off x="6583727" y="4115357"/>
            <a:ext cx="354195" cy="36976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Arial Narrow"/>
            </a:endParaRPr>
          </a:p>
        </p:txBody>
      </p:sp>
      <p:pic>
        <p:nvPicPr>
          <p:cNvPr id="64" name="Picture 63"/>
          <p:cNvPicPr>
            <a:picLocks noChangeAspect="1"/>
          </p:cNvPicPr>
          <p:nvPr/>
        </p:nvPicPr>
        <p:blipFill rotWithShape="1">
          <a:blip r:embed="rId3"/>
          <a:srcRect l="50006" t="74899" r="38576" b="15301"/>
          <a:stretch/>
        </p:blipFill>
        <p:spPr>
          <a:xfrm>
            <a:off x="7644635" y="5847723"/>
            <a:ext cx="1013255" cy="489157"/>
          </a:xfrm>
          <a:prstGeom prst="rect">
            <a:avLst/>
          </a:prstGeom>
        </p:spPr>
      </p:pic>
      <p:pic>
        <p:nvPicPr>
          <p:cNvPr id="7170" name="Picture 2" descr="Kuvahaun tulos haulle Minna Torppa"/>
          <p:cNvPicPr>
            <a:picLocks noChangeAspect="1" noChangeArrowheads="1"/>
          </p:cNvPicPr>
          <p:nvPr/>
        </p:nvPicPr>
        <p:blipFill rotWithShape="1">
          <a:blip r:embed="rId4">
            <a:extLst>
              <a:ext uri="{28A0092B-C50C-407E-A947-70E740481C1C}">
                <a14:useLocalDpi xmlns:a14="http://schemas.microsoft.com/office/drawing/2010/main" val="0"/>
              </a:ext>
            </a:extLst>
          </a:blip>
          <a:srcRect l="13979" t="-2217" r="12128" b="26618"/>
          <a:stretch/>
        </p:blipFill>
        <p:spPr bwMode="auto">
          <a:xfrm>
            <a:off x="9643264" y="4889008"/>
            <a:ext cx="768085" cy="11816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55806" y="6008789"/>
            <a:ext cx="1008449"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Minna</a:t>
            </a:r>
            <a:endParaRPr lang="fi-FI" sz="2400" b="1" dirty="0">
              <a:solidFill>
                <a:prstClr val="black"/>
              </a:solidFill>
              <a:latin typeface="Arial Narrow"/>
            </a:endParaRPr>
          </a:p>
        </p:txBody>
      </p:sp>
    </p:spTree>
    <p:extLst>
      <p:ext uri="{BB962C8B-B14F-4D97-AF65-F5344CB8AC3E}">
        <p14:creationId xmlns:p14="http://schemas.microsoft.com/office/powerpoint/2010/main" val="4153090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1219170"/>
            <a:r>
              <a:rPr lang="fi-FI">
                <a:solidFill>
                  <a:srgbClr val="1437A5"/>
                </a:solidFill>
              </a:rPr>
              <a:t>JYU. </a:t>
            </a:r>
            <a:r>
              <a:rPr lang="fi-FI">
                <a:solidFill>
                  <a:prstClr val="white"/>
                </a:solidFill>
              </a:rPr>
              <a:t>Since 1863.</a:t>
            </a:r>
            <a:endParaRPr lang="fi-FI" dirty="0">
              <a:solidFill>
                <a:prstClr val="white"/>
              </a:solidFill>
            </a:endParaRPr>
          </a:p>
        </p:txBody>
      </p:sp>
      <p:sp>
        <p:nvSpPr>
          <p:cNvPr id="7" name="Title 4"/>
          <p:cNvSpPr txBox="1">
            <a:spLocks noGrp="1"/>
          </p:cNvSpPr>
          <p:nvPr>
            <p:ph type="title"/>
          </p:nvPr>
        </p:nvSpPr>
        <p:spPr>
          <a:xfrm>
            <a:off x="3390421" y="249725"/>
            <a:ext cx="6732075" cy="1019912"/>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3600" b="1" i="0" kern="1200">
                <a:solidFill>
                  <a:schemeClr val="tx2"/>
                </a:solidFill>
                <a:latin typeface="Helvetica" pitchFamily="34" charset="0"/>
                <a:ea typeface="+mj-ea"/>
                <a:cs typeface="Helvetica"/>
              </a:defRPr>
            </a:lvl1pPr>
          </a:lstStyle>
          <a:p>
            <a:r>
              <a:rPr lang="fi-FI" sz="4267" dirty="0">
                <a:solidFill>
                  <a:srgbClr val="002060"/>
                </a:solidFill>
                <a:latin typeface="Calibri" panose="020F0502020204030204" pitchFamily="34" charset="0"/>
                <a:cs typeface="Calibri" panose="020F0502020204030204" pitchFamily="34" charset="0"/>
              </a:rPr>
              <a:t>Ammatilliset käytänteet</a:t>
            </a:r>
            <a:endParaRPr lang="fi-FI" sz="4267" dirty="0">
              <a:solidFill>
                <a:srgbClr val="002060"/>
              </a:solidFill>
              <a:latin typeface="Calibri" panose="020F0502020204030204" pitchFamily="34" charset="0"/>
              <a:cs typeface="Calibri" panose="020F0502020204030204" pitchFamily="34" charset="0"/>
            </a:endParaRPr>
          </a:p>
        </p:txBody>
      </p:sp>
      <p:sp>
        <p:nvSpPr>
          <p:cNvPr id="16" name="Text Placeholder 15"/>
          <p:cNvSpPr>
            <a:spLocks noGrp="1"/>
          </p:cNvSpPr>
          <p:nvPr>
            <p:ph type="body" idx="1"/>
          </p:nvPr>
        </p:nvSpPr>
        <p:spPr>
          <a:xfrm>
            <a:off x="5479946" y="1604798"/>
            <a:ext cx="4624621" cy="552865"/>
          </a:xfrm>
        </p:spPr>
        <p:txBody>
          <a:bodyPr>
            <a:noAutofit/>
          </a:bodyPr>
          <a:lstStyle/>
          <a:p>
            <a:pPr>
              <a:spcBef>
                <a:spcPts val="0"/>
              </a:spcBef>
            </a:pPr>
            <a:r>
              <a:rPr lang="fi-FI" sz="2400" dirty="0" err="1">
                <a:latin typeface="Calibri" panose="020F0502020204030204" pitchFamily="34" charset="0"/>
                <a:cs typeface="Calibri" panose="020F0502020204030204" pitchFamily="34" charset="0"/>
              </a:rPr>
              <a:t>Teaching</a:t>
            </a:r>
            <a:r>
              <a:rPr lang="fi-FI" sz="2400" dirty="0">
                <a:latin typeface="Calibri" panose="020F0502020204030204" pitchFamily="34" charset="0"/>
                <a:cs typeface="Calibri" panose="020F0502020204030204" pitchFamily="34" charset="0"/>
              </a:rPr>
              <a:t> </a:t>
            </a:r>
            <a:r>
              <a:rPr lang="fi-FI" sz="2400" dirty="0" err="1">
                <a:latin typeface="Calibri" panose="020F0502020204030204" pitchFamily="34" charset="0"/>
                <a:cs typeface="Calibri" panose="020F0502020204030204" pitchFamily="34" charset="0"/>
              </a:rPr>
              <a:t>through</a:t>
            </a:r>
            <a:r>
              <a:rPr lang="fi-FI" sz="2400" dirty="0">
                <a:latin typeface="Calibri" panose="020F0502020204030204" pitchFamily="34" charset="0"/>
                <a:cs typeface="Calibri" panose="020F0502020204030204" pitchFamily="34" charset="0"/>
              </a:rPr>
              <a:t> </a:t>
            </a:r>
            <a:r>
              <a:rPr lang="fi-FI" sz="2400" dirty="0" err="1">
                <a:latin typeface="Calibri" panose="020F0502020204030204" pitchFamily="34" charset="0"/>
                <a:cs typeface="Calibri" panose="020F0502020204030204" pitchFamily="34" charset="0"/>
              </a:rPr>
              <a:t>interactions</a:t>
            </a:r>
            <a:r>
              <a:rPr lang="fi-FI" sz="2400" dirty="0">
                <a:latin typeface="Calibri" panose="020F0502020204030204" pitchFamily="34" charset="0"/>
                <a:cs typeface="Calibri" panose="020F0502020204030204" pitchFamily="34" charset="0"/>
              </a:rPr>
              <a:t> </a:t>
            </a:r>
            <a:r>
              <a:rPr lang="fi-FI" sz="2400" dirty="0" err="1">
                <a:latin typeface="Calibri" panose="020F0502020204030204" pitchFamily="34" charset="0"/>
                <a:cs typeface="Calibri" panose="020F0502020204030204" pitchFamily="34" charset="0"/>
              </a:rPr>
              <a:t>framework</a:t>
            </a:r>
            <a:r>
              <a:rPr lang="fi-FI" sz="2400" dirty="0">
                <a:latin typeface="Calibri" panose="020F0502020204030204" pitchFamily="34" charset="0"/>
                <a:cs typeface="Calibri" panose="020F0502020204030204" pitchFamily="34" charset="0"/>
              </a:rPr>
              <a:t> </a:t>
            </a:r>
          </a:p>
        </p:txBody>
      </p:sp>
      <p:sp>
        <p:nvSpPr>
          <p:cNvPr id="6" name="Date Placeholder 5"/>
          <p:cNvSpPr>
            <a:spLocks noGrp="1"/>
          </p:cNvSpPr>
          <p:nvPr>
            <p:ph type="dt" sz="half" idx="10"/>
          </p:nvPr>
        </p:nvSpPr>
        <p:spPr/>
        <p:txBody>
          <a:bodyPr/>
          <a:lstStyle/>
          <a:p>
            <a:pPr defTabSz="1219170"/>
            <a:fld id="{F9D46576-D913-A841-B054-014875DAA31A}" type="datetime1">
              <a:rPr lang="fi-FI">
                <a:solidFill>
                  <a:prstClr val="white"/>
                </a:solidFill>
              </a:rPr>
              <a:pPr defTabSz="1219170"/>
              <a:t>10.12.2018</a:t>
            </a:fld>
            <a:endParaRPr lang="fi-FI" dirty="0">
              <a:solidFill>
                <a:prstClr val="white"/>
              </a:solidFill>
            </a:endParaRPr>
          </a:p>
        </p:txBody>
      </p:sp>
      <p:sp>
        <p:nvSpPr>
          <p:cNvPr id="3" name="Slide Number Placeholder 2"/>
          <p:cNvSpPr>
            <a:spLocks noGrp="1"/>
          </p:cNvSpPr>
          <p:nvPr>
            <p:ph type="sldNum" sz="quarter" idx="4294967295"/>
          </p:nvPr>
        </p:nvSpPr>
        <p:spPr>
          <a:xfrm>
            <a:off x="10213977" y="6592890"/>
            <a:ext cx="454025" cy="180975"/>
          </a:xfrm>
        </p:spPr>
        <p:txBody>
          <a:bodyPr/>
          <a:lstStyle/>
          <a:p>
            <a:pPr defTabSz="1219170"/>
            <a:fld id="{0FE3988A-0109-0B40-965D-9E0ED41EFEE4}" type="slidenum">
              <a:rPr lang="fi-FI">
                <a:solidFill>
                  <a:prstClr val="white"/>
                </a:solidFill>
                <a:latin typeface="Arial Narrow"/>
              </a:rPr>
              <a:pPr defTabSz="1219170"/>
              <a:t>11</a:t>
            </a:fld>
            <a:endParaRPr lang="fi-FI" dirty="0">
              <a:solidFill>
                <a:prstClr val="white"/>
              </a:solidFill>
              <a:latin typeface="Arial Narrow"/>
            </a:endParaRPr>
          </a:p>
        </p:txBody>
      </p:sp>
      <p:sp>
        <p:nvSpPr>
          <p:cNvPr id="21" name="TextBox 20"/>
          <p:cNvSpPr txBox="1"/>
          <p:nvPr/>
        </p:nvSpPr>
        <p:spPr>
          <a:xfrm>
            <a:off x="1756295" y="3976400"/>
            <a:ext cx="3237611" cy="1384995"/>
          </a:xfrm>
          <a:prstGeom prst="rect">
            <a:avLst/>
          </a:prstGeom>
          <a:solidFill>
            <a:schemeClr val="bg1">
              <a:lumMod val="95000"/>
            </a:schemeClr>
          </a:solidFill>
        </p:spPr>
        <p:txBody>
          <a:bodyPr wrap="square" rtlCol="0">
            <a:spAutoFit/>
          </a:bodyPr>
          <a:lstStyle/>
          <a:p>
            <a:pPr defTabSz="1219170"/>
            <a:r>
              <a:rPr lang="en-US" sz="1200" b="1" dirty="0" err="1">
                <a:solidFill>
                  <a:prstClr val="black"/>
                </a:solidFill>
                <a:latin typeface="Calibri" panose="020F0502020204030204" pitchFamily="34" charset="0"/>
                <a:cs typeface="Calibri" panose="020F0502020204030204" pitchFamily="34" charset="0"/>
              </a:rPr>
              <a:t>Hamre</a:t>
            </a:r>
            <a:r>
              <a:rPr lang="en-US" sz="1200" b="1" dirty="0">
                <a:solidFill>
                  <a:prstClr val="black"/>
                </a:solidFill>
                <a:latin typeface="Calibri" panose="020F0502020204030204" pitchFamily="34" charset="0"/>
                <a:cs typeface="Calibri" panose="020F0502020204030204" pitchFamily="34" charset="0"/>
              </a:rPr>
              <a:t>, B. K., </a:t>
            </a:r>
            <a:r>
              <a:rPr lang="en-US" sz="1200" b="1" dirty="0" err="1">
                <a:solidFill>
                  <a:prstClr val="black"/>
                </a:solidFill>
                <a:latin typeface="Calibri" panose="020F0502020204030204" pitchFamily="34" charset="0"/>
                <a:cs typeface="Calibri" panose="020F0502020204030204" pitchFamily="34" charset="0"/>
              </a:rPr>
              <a:t>Pianta</a:t>
            </a:r>
            <a:r>
              <a:rPr lang="en-US" sz="1200" b="1" dirty="0">
                <a:solidFill>
                  <a:prstClr val="black"/>
                </a:solidFill>
                <a:latin typeface="Calibri" panose="020F0502020204030204" pitchFamily="34" charset="0"/>
                <a:cs typeface="Calibri" panose="020F0502020204030204" pitchFamily="34" charset="0"/>
              </a:rPr>
              <a:t>, R. C., Downer, J. T., </a:t>
            </a:r>
            <a:r>
              <a:rPr lang="en-US" sz="1200" b="1" dirty="0" err="1">
                <a:solidFill>
                  <a:prstClr val="black"/>
                </a:solidFill>
                <a:latin typeface="Calibri" panose="020F0502020204030204" pitchFamily="34" charset="0"/>
                <a:cs typeface="Calibri" panose="020F0502020204030204" pitchFamily="34" charset="0"/>
              </a:rPr>
              <a:t>DeCoster</a:t>
            </a:r>
            <a:r>
              <a:rPr lang="en-US" sz="1200" b="1" dirty="0">
                <a:solidFill>
                  <a:prstClr val="black"/>
                </a:solidFill>
                <a:latin typeface="Calibri" panose="020F0502020204030204" pitchFamily="34" charset="0"/>
                <a:cs typeface="Calibri" panose="020F0502020204030204" pitchFamily="34" charset="0"/>
              </a:rPr>
              <a:t>, J., </a:t>
            </a:r>
            <a:r>
              <a:rPr lang="en-US" sz="1200" b="1" dirty="0" err="1">
                <a:solidFill>
                  <a:prstClr val="black"/>
                </a:solidFill>
                <a:latin typeface="Calibri" panose="020F0502020204030204" pitchFamily="34" charset="0"/>
                <a:cs typeface="Calibri" panose="020F0502020204030204" pitchFamily="34" charset="0"/>
              </a:rPr>
              <a:t>Mashburn</a:t>
            </a:r>
            <a:r>
              <a:rPr lang="en-US" sz="1200" b="1" dirty="0">
                <a:solidFill>
                  <a:prstClr val="black"/>
                </a:solidFill>
                <a:latin typeface="Calibri" panose="020F0502020204030204" pitchFamily="34" charset="0"/>
                <a:cs typeface="Calibri" panose="020F0502020204030204" pitchFamily="34" charset="0"/>
              </a:rPr>
              <a:t>, A. J., Jones</a:t>
            </a:r>
            <a:r>
              <a:rPr lang="en-US" sz="1200" dirty="0">
                <a:solidFill>
                  <a:prstClr val="black"/>
                </a:solidFill>
                <a:latin typeface="Calibri" panose="020F0502020204030204" pitchFamily="34" charset="0"/>
                <a:cs typeface="Calibri" panose="020F0502020204030204" pitchFamily="34" charset="0"/>
              </a:rPr>
              <a:t>, S. M., ... &amp; Brackett, M. A. (2013). Teaching through interactions: Testing a developmental framework of teacher effectiveness in over 4,000 classrooms. </a:t>
            </a:r>
            <a:r>
              <a:rPr lang="en-US" sz="1200" i="1" dirty="0">
                <a:solidFill>
                  <a:prstClr val="black"/>
                </a:solidFill>
                <a:latin typeface="Calibri" panose="020F0502020204030204" pitchFamily="34" charset="0"/>
                <a:cs typeface="Calibri" panose="020F0502020204030204" pitchFamily="34" charset="0"/>
              </a:rPr>
              <a:t>The Elementary School Journal</a:t>
            </a:r>
            <a:r>
              <a:rPr lang="en-US" sz="1200" dirty="0">
                <a:solidFill>
                  <a:prstClr val="black"/>
                </a:solidFill>
                <a:latin typeface="Calibri" panose="020F0502020204030204" pitchFamily="34" charset="0"/>
                <a:cs typeface="Calibri" panose="020F0502020204030204" pitchFamily="34" charset="0"/>
              </a:rPr>
              <a:t>, </a:t>
            </a:r>
            <a:r>
              <a:rPr lang="en-US" sz="1200" i="1" dirty="0">
                <a:solidFill>
                  <a:prstClr val="black"/>
                </a:solidFill>
                <a:latin typeface="Calibri" panose="020F0502020204030204" pitchFamily="34" charset="0"/>
                <a:cs typeface="Calibri" panose="020F0502020204030204" pitchFamily="34" charset="0"/>
              </a:rPr>
              <a:t>113</a:t>
            </a:r>
            <a:r>
              <a:rPr lang="en-US" sz="1200" dirty="0">
                <a:solidFill>
                  <a:prstClr val="black"/>
                </a:solidFill>
                <a:latin typeface="Calibri" panose="020F0502020204030204" pitchFamily="34" charset="0"/>
                <a:cs typeface="Calibri" panose="020F0502020204030204" pitchFamily="34" charset="0"/>
              </a:rPr>
              <a:t>(4), 461-487.</a:t>
            </a:r>
            <a:endParaRPr lang="fi-FI" dirty="0">
              <a:solidFill>
                <a:prstClr val="black"/>
              </a:solidFill>
              <a:latin typeface="Arial Narrow"/>
            </a:endParaRPr>
          </a:p>
        </p:txBody>
      </p:sp>
      <p:sp>
        <p:nvSpPr>
          <p:cNvPr id="5" name="Rounded Rectangle 4"/>
          <p:cNvSpPr/>
          <p:nvPr/>
        </p:nvSpPr>
        <p:spPr>
          <a:xfrm>
            <a:off x="5359987" y="2102262"/>
            <a:ext cx="4864539" cy="13189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70"/>
            <a:r>
              <a:rPr lang="en-US" sz="2400" b="1" dirty="0">
                <a:solidFill>
                  <a:srgbClr val="C00000"/>
                </a:solidFill>
                <a:latin typeface="Calibri" panose="020F0502020204030204" pitchFamily="34" charset="0"/>
                <a:cs typeface="Calibri" panose="020F0502020204030204" pitchFamily="34" charset="0"/>
              </a:rPr>
              <a:t>Emotional support:</a:t>
            </a:r>
            <a:r>
              <a:rPr lang="en-US" sz="2400" b="1" dirty="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Arial Narrow"/>
              </a:rPr>
              <a:t>Teacher’s skills in creating and maintaining a positive emotional atmosphere in the classroom, responding sensitively to student needs, and integrating students’ interests and viewpoints into instruction</a:t>
            </a:r>
            <a:endParaRPr lang="fi-FI" sz="1500" dirty="0">
              <a:solidFill>
                <a:prstClr val="black"/>
              </a:solidFill>
              <a:latin typeface="Arial Narrow"/>
            </a:endParaRPr>
          </a:p>
        </p:txBody>
      </p:sp>
      <p:sp>
        <p:nvSpPr>
          <p:cNvPr id="8" name="Rounded Rectangle 7"/>
          <p:cNvSpPr/>
          <p:nvPr/>
        </p:nvSpPr>
        <p:spPr>
          <a:xfrm>
            <a:off x="5359987" y="3366902"/>
            <a:ext cx="4823357" cy="132773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70"/>
            <a:r>
              <a:rPr lang="en-US" sz="2400" b="1" dirty="0">
                <a:solidFill>
                  <a:srgbClr val="C00000"/>
                </a:solidFill>
                <a:latin typeface="Calibri" panose="020F0502020204030204" pitchFamily="34" charset="0"/>
                <a:cs typeface="Calibri" panose="020F0502020204030204" pitchFamily="34" charset="0"/>
              </a:rPr>
              <a:t>Classroom organization: </a:t>
            </a:r>
            <a:r>
              <a:rPr lang="en-US" sz="1600" dirty="0">
                <a:solidFill>
                  <a:prstClr val="black"/>
                </a:solidFill>
                <a:latin typeface="Arial Narrow"/>
              </a:rPr>
              <a:t>Teacher’s skills in maximizing learning opportunities by clear behavioral expectations, effective routines, and proactive classroom behavior management</a:t>
            </a:r>
            <a:endParaRPr lang="fi-FI" sz="1500" dirty="0">
              <a:solidFill>
                <a:prstClr val="black"/>
              </a:solidFill>
              <a:latin typeface="Calibri" panose="020F0502020204030204" pitchFamily="34" charset="0"/>
              <a:cs typeface="Calibri" panose="020F0502020204030204" pitchFamily="34" charset="0"/>
            </a:endParaRPr>
          </a:p>
        </p:txBody>
      </p:sp>
      <p:sp>
        <p:nvSpPr>
          <p:cNvPr id="9" name="Rounded Rectangle 8"/>
          <p:cNvSpPr/>
          <p:nvPr/>
        </p:nvSpPr>
        <p:spPr>
          <a:xfrm>
            <a:off x="5359987" y="4641050"/>
            <a:ext cx="4922812" cy="130623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70"/>
            <a:r>
              <a:rPr lang="en-US" sz="2400" b="1" dirty="0">
                <a:solidFill>
                  <a:srgbClr val="C00000"/>
                </a:solidFill>
                <a:latin typeface="Calibri" panose="020F0502020204030204" pitchFamily="34" charset="0"/>
                <a:cs typeface="Calibri" panose="020F0502020204030204" pitchFamily="34" charset="0"/>
              </a:rPr>
              <a:t>Instructional support:</a:t>
            </a:r>
            <a:r>
              <a:rPr lang="en-US" sz="2400" b="1" dirty="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Arial Narrow"/>
              </a:rPr>
              <a:t>Teacher’s skills in promoting students’ higher-order thinking, providing feedback focused on expanding understanding, and using diverse and effective strategies to facilitate deep learning</a:t>
            </a:r>
            <a:endParaRPr lang="fi-FI" sz="1500" dirty="0">
              <a:solidFill>
                <a:prstClr val="black"/>
              </a:solidFill>
              <a:latin typeface="Calibri" panose="020F0502020204030204" pitchFamily="34" charset="0"/>
              <a:cs typeface="Calibri" panose="020F0502020204030204" pitchFamily="34" charset="0"/>
            </a:endParaRPr>
          </a:p>
        </p:txBody>
      </p:sp>
      <p:sp>
        <p:nvSpPr>
          <p:cNvPr id="12" name="Rounded Rectangle 11"/>
          <p:cNvSpPr/>
          <p:nvPr/>
        </p:nvSpPr>
        <p:spPr>
          <a:xfrm>
            <a:off x="1808795" y="265228"/>
            <a:ext cx="1567975" cy="1031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fi-FI" sz="1351">
              <a:solidFill>
                <a:prstClr val="black"/>
              </a:solidFill>
              <a:latin typeface="Calibri" panose="020F0502020204030204"/>
            </a:endParaRPr>
          </a:p>
        </p:txBody>
      </p:sp>
      <p:sp>
        <p:nvSpPr>
          <p:cNvPr id="13" name="TextBox 12"/>
          <p:cNvSpPr txBox="1"/>
          <p:nvPr/>
        </p:nvSpPr>
        <p:spPr>
          <a:xfrm>
            <a:off x="1886672" y="422383"/>
            <a:ext cx="1490097" cy="666977"/>
          </a:xfrm>
          <a:prstGeom prst="rect">
            <a:avLst/>
          </a:prstGeom>
          <a:noFill/>
        </p:spPr>
        <p:txBody>
          <a:bodyPr wrap="square" rtlCol="0">
            <a:spAutoFit/>
          </a:bodyPr>
          <a:lstStyle/>
          <a:p>
            <a:pPr algn="ctr" defTabSz="914332">
              <a:defRPr/>
            </a:pPr>
            <a:r>
              <a:rPr lang="fi-FI" sz="1867" b="1" dirty="0">
                <a:solidFill>
                  <a:prstClr val="black"/>
                </a:solidFill>
                <a:latin typeface="Calibri" panose="020F0502020204030204"/>
              </a:rPr>
              <a:t>Yksilön ja ryhmän taso</a:t>
            </a:r>
            <a:endParaRPr lang="fi-FI" sz="1867" b="1" dirty="0">
              <a:solidFill>
                <a:prstClr val="black"/>
              </a:solidFill>
              <a:latin typeface="Calibri" panose="020F0502020204030204"/>
            </a:endParaRPr>
          </a:p>
        </p:txBody>
      </p:sp>
      <p:pic>
        <p:nvPicPr>
          <p:cNvPr id="14" name="Picture 13"/>
          <p:cNvPicPr>
            <a:picLocks noChangeAspect="1"/>
          </p:cNvPicPr>
          <p:nvPr/>
        </p:nvPicPr>
        <p:blipFill rotWithShape="1">
          <a:blip r:embed="rId3"/>
          <a:srcRect b="34853"/>
          <a:stretch/>
        </p:blipFill>
        <p:spPr>
          <a:xfrm>
            <a:off x="1756293" y="1604797"/>
            <a:ext cx="3237611" cy="2371603"/>
          </a:xfrm>
          <a:prstGeom prst="rect">
            <a:avLst/>
          </a:prstGeom>
        </p:spPr>
      </p:pic>
      <p:pic>
        <p:nvPicPr>
          <p:cNvPr id="10" name="Picture 9"/>
          <p:cNvPicPr>
            <a:picLocks noChangeAspect="1"/>
          </p:cNvPicPr>
          <p:nvPr/>
        </p:nvPicPr>
        <p:blipFill rotWithShape="1">
          <a:blip r:embed="rId4"/>
          <a:srcRect l="18001" r="14001" b="35843"/>
          <a:stretch/>
        </p:blipFill>
        <p:spPr>
          <a:xfrm>
            <a:off x="9500223" y="154107"/>
            <a:ext cx="940765" cy="1253928"/>
          </a:xfrm>
          <a:prstGeom prst="rect">
            <a:avLst/>
          </a:prstGeom>
        </p:spPr>
      </p:pic>
      <p:sp>
        <p:nvSpPr>
          <p:cNvPr id="11" name="TextBox 10"/>
          <p:cNvSpPr txBox="1"/>
          <p:nvPr/>
        </p:nvSpPr>
        <p:spPr>
          <a:xfrm flipH="1">
            <a:off x="9619722" y="1412777"/>
            <a:ext cx="696583"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Eija</a:t>
            </a:r>
            <a:endParaRPr lang="fi-FI" sz="2400" b="1" dirty="0">
              <a:solidFill>
                <a:prstClr val="black"/>
              </a:solidFill>
              <a:latin typeface="Arial Narrow"/>
            </a:endParaRPr>
          </a:p>
        </p:txBody>
      </p:sp>
    </p:spTree>
    <p:extLst>
      <p:ext uri="{BB962C8B-B14F-4D97-AF65-F5344CB8AC3E}">
        <p14:creationId xmlns:p14="http://schemas.microsoft.com/office/powerpoint/2010/main" val="359690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pPr defTabSz="1219170"/>
            <a:fld id="{D124041A-D7AC-0740-969A-8B5B84F7A4B9}" type="datetime1">
              <a:rPr lang="fi-FI">
                <a:solidFill>
                  <a:prstClr val="white"/>
                </a:solidFill>
                <a:latin typeface="Arial Narrow"/>
                <a:cs typeface="Helvetica" panose="020B0604020202020204" pitchFamily="34" charset="0"/>
              </a:rPr>
              <a:pPr defTabSz="1219170"/>
              <a:t>10.12.2018</a:t>
            </a:fld>
            <a:endParaRPr lang="fi-FI" dirty="0">
              <a:solidFill>
                <a:prstClr val="white"/>
              </a:solidFill>
              <a:latin typeface="Arial Narrow"/>
              <a:cs typeface="Helvetica" panose="020B0604020202020204" pitchFamily="34" charset="0"/>
            </a:endParaRPr>
          </a:p>
        </p:txBody>
      </p:sp>
      <p:sp>
        <p:nvSpPr>
          <p:cNvPr id="2" name="Footer Placeholder 1"/>
          <p:cNvSpPr>
            <a:spLocks noGrp="1"/>
          </p:cNvSpPr>
          <p:nvPr>
            <p:ph type="ftr" sz="quarter" idx="11"/>
          </p:nvPr>
        </p:nvSpPr>
        <p:spPr/>
        <p:txBody>
          <a:bodyPr/>
          <a:lstStyle/>
          <a:p>
            <a:pPr defTabSz="1219170"/>
            <a:r>
              <a:rPr lang="fi-FI" dirty="0">
                <a:solidFill>
                  <a:srgbClr val="1437A5"/>
                </a:solidFill>
                <a:latin typeface="Arial Narrow"/>
              </a:rPr>
              <a:t>JYU. </a:t>
            </a:r>
            <a:r>
              <a:rPr lang="fi-FI" dirty="0" err="1">
                <a:solidFill>
                  <a:prstClr val="white"/>
                </a:solidFill>
                <a:latin typeface="Arial Narrow"/>
              </a:rPr>
              <a:t>Since</a:t>
            </a:r>
            <a:r>
              <a:rPr lang="fi-FI" dirty="0">
                <a:solidFill>
                  <a:prstClr val="white"/>
                </a:solidFill>
                <a:latin typeface="Arial Narrow"/>
              </a:rPr>
              <a:t> 1863.</a:t>
            </a:r>
          </a:p>
        </p:txBody>
      </p:sp>
      <p:sp>
        <p:nvSpPr>
          <p:cNvPr id="8" name="Slide Number Placeholder 7"/>
          <p:cNvSpPr>
            <a:spLocks noGrp="1"/>
          </p:cNvSpPr>
          <p:nvPr>
            <p:ph type="sldNum" sz="quarter" idx="4294967295"/>
          </p:nvPr>
        </p:nvSpPr>
        <p:spPr>
          <a:xfrm>
            <a:off x="10212917" y="6593418"/>
            <a:ext cx="455083" cy="179916"/>
          </a:xfrm>
        </p:spPr>
        <p:txBody>
          <a:bodyPr/>
          <a:lstStyle/>
          <a:p>
            <a:pPr defTabSz="1219170"/>
            <a:fld id="{0FE3988A-0109-0B40-965D-9E0ED41EFEE4}" type="slidenum">
              <a:rPr lang="fi-FI">
                <a:solidFill>
                  <a:prstClr val="white"/>
                </a:solidFill>
                <a:latin typeface="Helvetica" panose="020B0604020202020204" pitchFamily="34" charset="0"/>
                <a:cs typeface="Helvetica" panose="020B0604020202020204" pitchFamily="34" charset="0"/>
              </a:rPr>
              <a:pPr defTabSz="1219170"/>
              <a:t>12</a:t>
            </a:fld>
            <a:endParaRPr lang="fi-FI" dirty="0">
              <a:solidFill>
                <a:prstClr val="white"/>
              </a:solidFill>
              <a:latin typeface="Helvetica" panose="020B0604020202020204" pitchFamily="34" charset="0"/>
              <a:cs typeface="Helvetica" panose="020B0604020202020204" pitchFamily="34" charset="0"/>
            </a:endParaRPr>
          </a:p>
        </p:txBody>
      </p:sp>
      <p:sp>
        <p:nvSpPr>
          <p:cNvPr id="3" name="Title 2"/>
          <p:cNvSpPr>
            <a:spLocks noGrp="1"/>
          </p:cNvSpPr>
          <p:nvPr>
            <p:ph type="title" idx="4294967295"/>
          </p:nvPr>
        </p:nvSpPr>
        <p:spPr>
          <a:xfrm>
            <a:off x="3911734" y="769705"/>
            <a:ext cx="6528725" cy="486833"/>
          </a:xfrm>
        </p:spPr>
        <p:txBody>
          <a:bodyPr>
            <a:noAutofit/>
          </a:bodyPr>
          <a:lstStyle/>
          <a:p>
            <a:r>
              <a:rPr lang="fi-FI" sz="4800" dirty="0">
                <a:solidFill>
                  <a:srgbClr val="002060"/>
                </a:solidFill>
                <a:latin typeface="Calibri" panose="020F0502020204030204" pitchFamily="34" charset="0"/>
                <a:cs typeface="Calibri" panose="020F0502020204030204" pitchFamily="34" charset="0"/>
              </a:rPr>
              <a:t>Ammatilliset käytänteet </a:t>
            </a:r>
            <a:endParaRPr lang="fi-FI" sz="4800" dirty="0"/>
          </a:p>
        </p:txBody>
      </p:sp>
      <p:graphicFrame>
        <p:nvGraphicFramePr>
          <p:cNvPr id="11" name="Diagram 10"/>
          <p:cNvGraphicFramePr/>
          <p:nvPr>
            <p:extLst/>
          </p:nvPr>
        </p:nvGraphicFramePr>
        <p:xfrm>
          <a:off x="5104821" y="1912729"/>
          <a:ext cx="4867859" cy="315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833577" y="1912729"/>
            <a:ext cx="3146875" cy="1631216"/>
          </a:xfrm>
          <a:prstGeom prst="rect">
            <a:avLst/>
          </a:prstGeom>
          <a:noFill/>
        </p:spPr>
        <p:txBody>
          <a:bodyPr wrap="square" rtlCol="0">
            <a:spAutoFit/>
          </a:bodyPr>
          <a:lstStyle/>
          <a:p>
            <a:pPr algn="r" defTabSz="1219170">
              <a:spcAft>
                <a:spcPts val="800"/>
              </a:spcAft>
            </a:pPr>
            <a:r>
              <a:rPr lang="en-US" sz="1600" dirty="0">
                <a:solidFill>
                  <a:prstClr val="black"/>
                </a:solidFill>
                <a:latin typeface="Helvetica" panose="020B0604020202020204" pitchFamily="34" charset="0"/>
                <a:cs typeface="Helvetica" panose="020B0604020202020204" pitchFamily="34" charset="0"/>
              </a:rPr>
              <a:t>Participation in professional community</a:t>
            </a:r>
          </a:p>
          <a:p>
            <a:pPr algn="r" defTabSz="1219170">
              <a:spcAft>
                <a:spcPts val="800"/>
              </a:spcAft>
            </a:pPr>
            <a:r>
              <a:rPr lang="en-US" sz="1600" dirty="0">
                <a:solidFill>
                  <a:prstClr val="black"/>
                </a:solidFill>
                <a:latin typeface="Helvetica" panose="020B0604020202020204" pitchFamily="34" charset="0"/>
                <a:cs typeface="Helvetica" panose="020B0604020202020204" pitchFamily="34" charset="0"/>
              </a:rPr>
              <a:t>Communication with parents</a:t>
            </a:r>
          </a:p>
          <a:p>
            <a:pPr algn="r" defTabSz="1219170">
              <a:spcAft>
                <a:spcPts val="800"/>
              </a:spcAft>
            </a:pPr>
            <a:r>
              <a:rPr lang="en-US" sz="1600" dirty="0">
                <a:solidFill>
                  <a:prstClr val="black"/>
                </a:solidFill>
                <a:latin typeface="Helvetica" panose="020B0604020202020204" pitchFamily="34" charset="0"/>
                <a:cs typeface="Helvetica" panose="020B0604020202020204" pitchFamily="34" charset="0"/>
              </a:rPr>
              <a:t>Teacher leadership</a:t>
            </a:r>
          </a:p>
          <a:p>
            <a:pPr algn="r" defTabSz="1219170">
              <a:spcAft>
                <a:spcPts val="800"/>
              </a:spcAft>
            </a:pPr>
            <a:r>
              <a:rPr lang="en-US" sz="1600" dirty="0">
                <a:solidFill>
                  <a:prstClr val="black"/>
                </a:solidFill>
                <a:latin typeface="Helvetica" panose="020B0604020202020204" pitchFamily="34" charset="0"/>
                <a:cs typeface="Helvetica" panose="020B0604020202020204" pitchFamily="34" charset="0"/>
              </a:rPr>
              <a:t>Professional development</a:t>
            </a:r>
          </a:p>
        </p:txBody>
      </p:sp>
      <p:sp>
        <p:nvSpPr>
          <p:cNvPr id="14" name="Rectangle 13"/>
          <p:cNvSpPr/>
          <p:nvPr/>
        </p:nvSpPr>
        <p:spPr>
          <a:xfrm>
            <a:off x="5104823" y="5250642"/>
            <a:ext cx="4867859" cy="523220"/>
          </a:xfrm>
          <a:prstGeom prst="rect">
            <a:avLst/>
          </a:prstGeom>
          <a:solidFill>
            <a:srgbClr val="FFFF99"/>
          </a:solidFill>
        </p:spPr>
        <p:txBody>
          <a:bodyPr wrap="square">
            <a:spAutoFit/>
          </a:bodyPr>
          <a:lstStyle/>
          <a:p>
            <a:pPr defTabSz="1219170">
              <a:spcBef>
                <a:spcPts val="600"/>
              </a:spcBef>
              <a:spcAft>
                <a:spcPts val="600"/>
              </a:spcAft>
            </a:pPr>
            <a:r>
              <a:rPr lang="en-US" sz="1400" dirty="0">
                <a:solidFill>
                  <a:prstClr val="black"/>
                </a:solidFill>
                <a:latin typeface="Helvetica" panose="020B0604020202020204" pitchFamily="34" charset="0"/>
                <a:cs typeface="Helvetica" panose="020B0604020202020204" pitchFamily="34" charset="0"/>
              </a:rPr>
              <a:t>Danielson, C. (1996, 2011). </a:t>
            </a:r>
            <a:r>
              <a:rPr lang="en-US" sz="1400" i="1" dirty="0">
                <a:solidFill>
                  <a:prstClr val="black"/>
                </a:solidFill>
                <a:latin typeface="Helvetica" panose="020B0604020202020204" pitchFamily="34" charset="0"/>
                <a:cs typeface="Helvetica" panose="020B0604020202020204" pitchFamily="34" charset="0"/>
              </a:rPr>
              <a:t>Enhancing professional practice: A framework for teaching. </a:t>
            </a:r>
            <a:r>
              <a:rPr lang="en-US" sz="1400" dirty="0">
                <a:solidFill>
                  <a:prstClr val="black"/>
                </a:solidFill>
                <a:latin typeface="Helvetica" panose="020B0604020202020204" pitchFamily="34" charset="0"/>
                <a:cs typeface="Helvetica" panose="020B0604020202020204" pitchFamily="34" charset="0"/>
              </a:rPr>
              <a:t>(2</a:t>
            </a:r>
            <a:r>
              <a:rPr lang="en-US" sz="1400" baseline="30000" dirty="0">
                <a:solidFill>
                  <a:prstClr val="black"/>
                </a:solidFill>
                <a:latin typeface="Helvetica" panose="020B0604020202020204" pitchFamily="34" charset="0"/>
                <a:cs typeface="Helvetica" panose="020B0604020202020204" pitchFamily="34" charset="0"/>
              </a:rPr>
              <a:t>nd</a:t>
            </a:r>
            <a:r>
              <a:rPr lang="en-US" sz="1400" dirty="0">
                <a:solidFill>
                  <a:prstClr val="black"/>
                </a:solidFill>
                <a:latin typeface="Helvetica" panose="020B0604020202020204" pitchFamily="34" charset="0"/>
                <a:cs typeface="Helvetica" panose="020B0604020202020204" pitchFamily="34" charset="0"/>
              </a:rPr>
              <a:t> </a:t>
            </a:r>
            <a:r>
              <a:rPr lang="en-US" sz="1400" dirty="0" err="1">
                <a:solidFill>
                  <a:prstClr val="black"/>
                </a:solidFill>
                <a:latin typeface="Helvetica" panose="020B0604020202020204" pitchFamily="34" charset="0"/>
                <a:cs typeface="Helvetica" panose="020B0604020202020204" pitchFamily="34" charset="0"/>
              </a:rPr>
              <a:t>ed</a:t>
            </a:r>
            <a:r>
              <a:rPr lang="en-US" sz="1400" dirty="0">
                <a:solidFill>
                  <a:prstClr val="black"/>
                </a:solidFill>
                <a:latin typeface="Helvetica" panose="020B0604020202020204" pitchFamily="34" charset="0"/>
                <a:cs typeface="Helvetica" panose="020B0604020202020204" pitchFamily="34" charset="0"/>
              </a:rPr>
              <a:t>). ASCD.</a:t>
            </a:r>
          </a:p>
        </p:txBody>
      </p:sp>
      <p:sp>
        <p:nvSpPr>
          <p:cNvPr id="10" name="Rounded Rectangle 9"/>
          <p:cNvSpPr/>
          <p:nvPr/>
        </p:nvSpPr>
        <p:spPr>
          <a:xfrm>
            <a:off x="1967543" y="443549"/>
            <a:ext cx="1824203" cy="94364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fi-FI" sz="1351">
              <a:solidFill>
                <a:prstClr val="black"/>
              </a:solidFill>
              <a:latin typeface="Calibri" panose="020F0502020204030204"/>
            </a:endParaRPr>
          </a:p>
        </p:txBody>
      </p:sp>
      <p:sp>
        <p:nvSpPr>
          <p:cNvPr id="15" name="TextBox 14"/>
          <p:cNvSpPr txBox="1"/>
          <p:nvPr/>
        </p:nvSpPr>
        <p:spPr>
          <a:xfrm>
            <a:off x="1953053" y="621452"/>
            <a:ext cx="1824201" cy="553998"/>
          </a:xfrm>
          <a:prstGeom prst="rect">
            <a:avLst/>
          </a:prstGeom>
          <a:noFill/>
        </p:spPr>
        <p:txBody>
          <a:bodyPr wrap="square" rtlCol="0">
            <a:spAutoFit/>
          </a:bodyPr>
          <a:lstStyle/>
          <a:p>
            <a:pPr algn="ctr" defTabSz="914332">
              <a:lnSpc>
                <a:spcPts val="1800"/>
              </a:lnSpc>
              <a:defRPr/>
            </a:pPr>
            <a:r>
              <a:rPr lang="fi-FI" sz="1867" b="1" kern="0" dirty="0">
                <a:solidFill>
                  <a:prstClr val="black"/>
                </a:solidFill>
                <a:latin typeface="Calibri" panose="020F0502020204030204" pitchFamily="34" charset="0"/>
                <a:cs typeface="Calibri" panose="020F0502020204030204" pitchFamily="34" charset="0"/>
              </a:rPr>
              <a:t>Organisaation taso</a:t>
            </a:r>
          </a:p>
        </p:txBody>
      </p:sp>
      <p:pic>
        <p:nvPicPr>
          <p:cNvPr id="2050" name="Picture 2" descr="Kuvahaun tulos haulle tuija ukskoski"/>
          <p:cNvPicPr>
            <a:picLocks noChangeAspect="1" noChangeArrowheads="1"/>
          </p:cNvPicPr>
          <p:nvPr/>
        </p:nvPicPr>
        <p:blipFill rotWithShape="1">
          <a:blip r:embed="rId8">
            <a:extLst>
              <a:ext uri="{28A0092B-C50C-407E-A947-70E740481C1C}">
                <a14:useLocalDpi xmlns:a14="http://schemas.microsoft.com/office/drawing/2010/main" val="0"/>
              </a:ext>
            </a:extLst>
          </a:blip>
          <a:srcRect l="13979" r="6444" b="34179"/>
          <a:stretch/>
        </p:blipFill>
        <p:spPr bwMode="auto">
          <a:xfrm>
            <a:off x="1833578" y="3793326"/>
            <a:ext cx="962125" cy="11967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1836409" y="4962410"/>
            <a:ext cx="959295"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Tuija</a:t>
            </a:r>
            <a:endParaRPr lang="fi-FI" sz="2400" b="1" dirty="0">
              <a:solidFill>
                <a:prstClr val="black"/>
              </a:solidFill>
              <a:latin typeface="Arial Narrow"/>
            </a:endParaRPr>
          </a:p>
        </p:txBody>
      </p:sp>
    </p:spTree>
    <p:extLst>
      <p:ext uri="{BB962C8B-B14F-4D97-AF65-F5344CB8AC3E}">
        <p14:creationId xmlns:p14="http://schemas.microsoft.com/office/powerpoint/2010/main" val="2507713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9170"/>
            <a:fld id="{36629496-E812-CC43-9126-819AE9AD3245}" type="datetime1">
              <a:rPr lang="fi-FI">
                <a:solidFill>
                  <a:prstClr val="white"/>
                </a:solidFill>
                <a:latin typeface="Arial Narrow"/>
              </a:rPr>
              <a:pPr defTabSz="1219170"/>
              <a:t>10.12.2018</a:t>
            </a:fld>
            <a:endParaRPr lang="fi-FI" dirty="0">
              <a:solidFill>
                <a:prstClr val="white"/>
              </a:solidFill>
              <a:latin typeface="Arial Narrow"/>
            </a:endParaRPr>
          </a:p>
        </p:txBody>
      </p:sp>
      <p:sp>
        <p:nvSpPr>
          <p:cNvPr id="2" name="Footer Placeholder 1"/>
          <p:cNvSpPr>
            <a:spLocks noGrp="1"/>
          </p:cNvSpPr>
          <p:nvPr>
            <p:ph type="ftr" sz="quarter" idx="11"/>
          </p:nvPr>
        </p:nvSpPr>
        <p:spPr/>
        <p:txBody>
          <a:bodyPr/>
          <a:lstStyle/>
          <a:p>
            <a:pPr defTabSz="1219170"/>
            <a:r>
              <a:rPr lang="fi-FI">
                <a:solidFill>
                  <a:srgbClr val="1437A5"/>
                </a:solidFill>
                <a:latin typeface="Arial Narrow"/>
              </a:rPr>
              <a:t>JYU. </a:t>
            </a:r>
            <a:r>
              <a:rPr lang="fi-FI">
                <a:solidFill>
                  <a:prstClr val="white"/>
                </a:solidFill>
                <a:latin typeface="Arial Narrow"/>
              </a:rPr>
              <a:t>Since 1863.</a:t>
            </a:r>
            <a:endParaRPr lang="fi-FI" dirty="0">
              <a:solidFill>
                <a:prstClr val="white"/>
              </a:solidFill>
              <a:latin typeface="Arial Narrow"/>
            </a:endParaRPr>
          </a:p>
        </p:txBody>
      </p:sp>
      <p:sp>
        <p:nvSpPr>
          <p:cNvPr id="9" name="Content Placeholder 8"/>
          <p:cNvSpPr>
            <a:spLocks noGrp="1"/>
          </p:cNvSpPr>
          <p:nvPr>
            <p:ph idx="4294967295"/>
          </p:nvPr>
        </p:nvSpPr>
        <p:spPr>
          <a:xfrm>
            <a:off x="1809675" y="2135684"/>
            <a:ext cx="8736971" cy="2334683"/>
          </a:xfrm>
          <a:solidFill>
            <a:schemeClr val="bg1"/>
          </a:solidFill>
          <a:effectLst>
            <a:softEdge rad="63500"/>
          </a:effectLst>
        </p:spPr>
        <p:txBody>
          <a:bodyPr>
            <a:normAutofit fontScale="92500" lnSpcReduction="10000"/>
          </a:bodyPr>
          <a:lstStyle/>
          <a:p>
            <a:pPr marL="0" indent="0">
              <a:buNone/>
            </a:pPr>
            <a:r>
              <a:rPr lang="en-US" sz="4000" b="1" dirty="0">
                <a:solidFill>
                  <a:srgbClr val="C00000"/>
                </a:solidFill>
                <a:latin typeface="Calibri" panose="020F0502020204030204" pitchFamily="34" charset="0"/>
                <a:cs typeface="Calibri" panose="020F0502020204030204" pitchFamily="34" charset="0"/>
              </a:rPr>
              <a:t>Civic </a:t>
            </a:r>
            <a:r>
              <a:rPr lang="en-US" sz="4000" b="1" dirty="0">
                <a:solidFill>
                  <a:srgbClr val="C00000"/>
                </a:solidFill>
                <a:latin typeface="Calibri" panose="020F0502020204030204" pitchFamily="34" charset="0"/>
                <a:cs typeface="Calibri" panose="020F0502020204030204" pitchFamily="34" charset="0"/>
              </a:rPr>
              <a:t>participation</a:t>
            </a:r>
            <a:r>
              <a:rPr lang="en-US" dirty="0" smtClean="0">
                <a:solidFill>
                  <a:srgbClr val="C0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voluntary </a:t>
            </a:r>
            <a:r>
              <a:rPr lang="en-US" dirty="0">
                <a:latin typeface="Calibri" panose="020F0502020204030204" pitchFamily="34" charset="0"/>
                <a:cs typeface="Calibri" panose="020F0502020204030204" pitchFamily="34" charset="0"/>
              </a:rPr>
              <a:t>activity focused on helping others, achieving a public good or solving a community </a:t>
            </a:r>
            <a:r>
              <a:rPr lang="en-US" dirty="0" smtClean="0">
                <a:latin typeface="Calibri" panose="020F0502020204030204" pitchFamily="34" charset="0"/>
                <a:cs typeface="Calibri" panose="020F0502020204030204" pitchFamily="34" charset="0"/>
              </a:rPr>
              <a:t>problem </a:t>
            </a:r>
          </a:p>
          <a:p>
            <a:pPr marL="0" indent="0">
              <a:buNone/>
            </a:pPr>
            <a:r>
              <a:rPr lang="en-US" sz="4000" b="1" dirty="0">
                <a:solidFill>
                  <a:srgbClr val="C00000"/>
                </a:solidFill>
                <a:latin typeface="Calibri" panose="020F0502020204030204" pitchFamily="34" charset="0"/>
                <a:cs typeface="Calibri" panose="020F0502020204030204" pitchFamily="34" charset="0"/>
              </a:rPr>
              <a:t>Civic engagement</a:t>
            </a:r>
            <a:r>
              <a:rPr lang="en-US" dirty="0" smtClean="0">
                <a:solidFill>
                  <a:srgbClr val="C0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having an interest in, paying attention to, or having knowledge, beliefs, opinions, attitudes, or feelings about </a:t>
            </a:r>
            <a:r>
              <a:rPr lang="en-US" dirty="0" smtClean="0">
                <a:latin typeface="Calibri" panose="020F0502020204030204" pitchFamily="34" charset="0"/>
                <a:cs typeface="Calibri" panose="020F0502020204030204" pitchFamily="34" charset="0"/>
              </a:rPr>
              <a:t>civic matters</a:t>
            </a:r>
          </a:p>
        </p:txBody>
      </p:sp>
      <p:sp>
        <p:nvSpPr>
          <p:cNvPr id="8" name="Title 7"/>
          <p:cNvSpPr>
            <a:spLocks noGrp="1"/>
          </p:cNvSpPr>
          <p:nvPr>
            <p:ph type="title" idx="4294967295"/>
          </p:nvPr>
        </p:nvSpPr>
        <p:spPr>
          <a:xfrm>
            <a:off x="1809676" y="1600004"/>
            <a:ext cx="7623193" cy="535680"/>
          </a:xfrm>
        </p:spPr>
        <p:txBody>
          <a:bodyPr>
            <a:noAutofit/>
          </a:bodyPr>
          <a:lstStyle/>
          <a:p>
            <a:r>
              <a:rPr lang="en-US" sz="3733" dirty="0">
                <a:latin typeface="Calibri" panose="020F0502020204030204" pitchFamily="34" charset="0"/>
                <a:cs typeface="Calibri" panose="020F0502020204030204" pitchFamily="34" charset="0"/>
              </a:rPr>
              <a:t>Teacher support to </a:t>
            </a:r>
            <a:r>
              <a:rPr lang="en-US" sz="3733" dirty="0">
                <a:latin typeface="Calibri" panose="020F0502020204030204" pitchFamily="34" charset="0"/>
                <a:cs typeface="Calibri" panose="020F0502020204030204" pitchFamily="34" charset="0"/>
              </a:rPr>
              <a:t>students</a:t>
            </a:r>
            <a:r>
              <a:rPr lang="en-US" sz="3733" dirty="0">
                <a:latin typeface="Calibri" panose="020F0502020204030204" pitchFamily="34" charset="0"/>
                <a:cs typeface="Calibri" panose="020F0502020204030204" pitchFamily="34" charset="0"/>
              </a:rPr>
              <a:t>’</a:t>
            </a:r>
            <a:endParaRPr lang="fi-FI" sz="3733" strike="sngStrike"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294967295"/>
          </p:nvPr>
        </p:nvSpPr>
        <p:spPr>
          <a:xfrm>
            <a:off x="10212917" y="6593418"/>
            <a:ext cx="455083" cy="179916"/>
          </a:xfrm>
        </p:spPr>
        <p:txBody>
          <a:bodyPr/>
          <a:lstStyle/>
          <a:p>
            <a:pPr defTabSz="1219170"/>
            <a:fld id="{0FE3988A-0109-0B40-965D-9E0ED41EFEE4}" type="slidenum">
              <a:rPr lang="fi-FI">
                <a:solidFill>
                  <a:prstClr val="white"/>
                </a:solidFill>
                <a:latin typeface="Arial Narrow"/>
              </a:rPr>
              <a:pPr defTabSz="1219170"/>
              <a:t>13</a:t>
            </a:fld>
            <a:endParaRPr lang="fi-FI" dirty="0">
              <a:solidFill>
                <a:prstClr val="white"/>
              </a:solidFill>
              <a:latin typeface="Arial Narrow"/>
            </a:endParaRPr>
          </a:p>
        </p:txBody>
      </p:sp>
      <p:sp>
        <p:nvSpPr>
          <p:cNvPr id="5" name="Rounded Rectangle 4"/>
          <p:cNvSpPr/>
          <p:nvPr/>
        </p:nvSpPr>
        <p:spPr>
          <a:xfrm>
            <a:off x="1752472" y="335468"/>
            <a:ext cx="1559219" cy="989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fi-FI" sz="1351">
              <a:solidFill>
                <a:prstClr val="black"/>
              </a:solidFill>
              <a:latin typeface="Calibri" panose="020F0502020204030204"/>
            </a:endParaRPr>
          </a:p>
        </p:txBody>
      </p:sp>
      <p:sp>
        <p:nvSpPr>
          <p:cNvPr id="6" name="TextBox 5"/>
          <p:cNvSpPr txBox="1"/>
          <p:nvPr/>
        </p:nvSpPr>
        <p:spPr>
          <a:xfrm>
            <a:off x="1752472" y="310716"/>
            <a:ext cx="1559219" cy="1015663"/>
          </a:xfrm>
          <a:prstGeom prst="rect">
            <a:avLst/>
          </a:prstGeom>
          <a:noFill/>
        </p:spPr>
        <p:txBody>
          <a:bodyPr wrap="square" rtlCol="0">
            <a:spAutoFit/>
          </a:bodyPr>
          <a:lstStyle/>
          <a:p>
            <a:pPr algn="ctr" defTabSz="914332">
              <a:lnSpc>
                <a:spcPts val="1800"/>
              </a:lnSpc>
              <a:defRPr/>
            </a:pPr>
            <a:r>
              <a:rPr lang="fi-FI" sz="1600" b="1" kern="0" dirty="0">
                <a:solidFill>
                  <a:prstClr val="black"/>
                </a:solidFill>
                <a:latin typeface="Calibri" panose="020F0502020204030204" pitchFamily="34" charset="0"/>
                <a:cs typeface="Calibri" panose="020F0502020204030204" pitchFamily="34" charset="0"/>
              </a:rPr>
              <a:t>Paikallinen, kansallinen ja </a:t>
            </a:r>
            <a:r>
              <a:rPr lang="fi-FI" sz="1600" b="1" kern="0" dirty="0">
                <a:solidFill>
                  <a:prstClr val="black"/>
                </a:solidFill>
                <a:latin typeface="Calibri" panose="020F0502020204030204" pitchFamily="34" charset="0"/>
                <a:cs typeface="Calibri" panose="020F0502020204030204" pitchFamily="34" charset="0"/>
              </a:rPr>
              <a:t>kansainvälinen </a:t>
            </a:r>
            <a:r>
              <a:rPr lang="fi-FI" sz="1600" b="1" kern="0" dirty="0">
                <a:solidFill>
                  <a:prstClr val="black"/>
                </a:solidFill>
                <a:latin typeface="Calibri" panose="020F0502020204030204" pitchFamily="34" charset="0"/>
                <a:cs typeface="Calibri" panose="020F0502020204030204" pitchFamily="34" charset="0"/>
              </a:rPr>
              <a:t>taso</a:t>
            </a:r>
          </a:p>
        </p:txBody>
      </p:sp>
      <p:sp>
        <p:nvSpPr>
          <p:cNvPr id="11" name="Rectangle 10"/>
          <p:cNvSpPr/>
          <p:nvPr/>
        </p:nvSpPr>
        <p:spPr>
          <a:xfrm>
            <a:off x="1524000" y="6208276"/>
            <a:ext cx="9144000" cy="646331"/>
          </a:xfrm>
          <a:prstGeom prst="rect">
            <a:avLst/>
          </a:prstGeom>
          <a:solidFill>
            <a:srgbClr val="FFFF99"/>
          </a:solidFill>
        </p:spPr>
        <p:txBody>
          <a:bodyPr wrap="square">
            <a:spAutoFit/>
          </a:bodyPr>
          <a:lstStyle/>
          <a:p>
            <a:pPr defTabSz="1219170"/>
            <a:r>
              <a:rPr lang="en-US" dirty="0">
                <a:solidFill>
                  <a:srgbClr val="222222"/>
                </a:solidFill>
                <a:latin typeface="Arial" panose="020B0604020202020204" pitchFamily="34" charset="0"/>
              </a:rPr>
              <a:t>Barrett, M., &amp; </a:t>
            </a:r>
            <a:r>
              <a:rPr lang="en-US" dirty="0" err="1">
                <a:solidFill>
                  <a:srgbClr val="222222"/>
                </a:solidFill>
                <a:latin typeface="Arial" panose="020B0604020202020204" pitchFamily="34" charset="0"/>
              </a:rPr>
              <a:t>Brunton</a:t>
            </a:r>
            <a:r>
              <a:rPr lang="en-US" dirty="0">
                <a:solidFill>
                  <a:srgbClr val="222222"/>
                </a:solidFill>
                <a:latin typeface="Arial" panose="020B0604020202020204" pitchFamily="34" charset="0"/>
              </a:rPr>
              <a:t>-Smith, I. (2014). Political and civic engagement and participation: Towards an integrative perspective. </a:t>
            </a:r>
            <a:r>
              <a:rPr lang="en-US" i="1" dirty="0">
                <a:solidFill>
                  <a:srgbClr val="222222"/>
                </a:solidFill>
                <a:latin typeface="Arial" panose="020B0604020202020204" pitchFamily="34" charset="0"/>
              </a:rPr>
              <a:t>Journal of Civil Society</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10</a:t>
            </a:r>
            <a:r>
              <a:rPr lang="en-US" dirty="0">
                <a:solidFill>
                  <a:srgbClr val="222222"/>
                </a:solidFill>
                <a:latin typeface="Arial" panose="020B0604020202020204" pitchFamily="34" charset="0"/>
              </a:rPr>
              <a:t>(1), 5-28.</a:t>
            </a:r>
            <a:endParaRPr lang="fi-FI" dirty="0">
              <a:solidFill>
                <a:prstClr val="black"/>
              </a:solidFill>
              <a:latin typeface="Arial Narrow"/>
            </a:endParaRPr>
          </a:p>
        </p:txBody>
      </p:sp>
      <p:sp>
        <p:nvSpPr>
          <p:cNvPr id="12" name="TextBox 11"/>
          <p:cNvSpPr txBox="1"/>
          <p:nvPr/>
        </p:nvSpPr>
        <p:spPr>
          <a:xfrm>
            <a:off x="1852320" y="4266561"/>
            <a:ext cx="8694325" cy="1138966"/>
          </a:xfrm>
          <a:prstGeom prst="rect">
            <a:avLst/>
          </a:prstGeom>
          <a:solidFill>
            <a:schemeClr val="bg1"/>
          </a:solidFill>
          <a:ln>
            <a:solidFill>
              <a:schemeClr val="accent6">
                <a:lumMod val="75000"/>
              </a:schemeClr>
            </a:solidFill>
          </a:ln>
          <a:effectLst>
            <a:softEdge rad="31750"/>
          </a:effectLst>
        </p:spPr>
        <p:txBody>
          <a:bodyPr wrap="square" rtlCol="0">
            <a:spAutoFit/>
          </a:bodyPr>
          <a:lstStyle/>
          <a:p>
            <a:pPr marL="380990" indent="-380990" defTabSz="1219170">
              <a:buFont typeface="Arial" panose="020B0604020202020204" pitchFamily="34" charset="0"/>
              <a:buChar char="•"/>
            </a:pPr>
            <a:r>
              <a:rPr lang="en-US" sz="2267" dirty="0">
                <a:solidFill>
                  <a:prstClr val="black"/>
                </a:solidFill>
                <a:latin typeface="Calibri" panose="020F0502020204030204" pitchFamily="34" charset="0"/>
                <a:cs typeface="Calibri" panose="020F0502020204030204" pitchFamily="34" charset="0"/>
              </a:rPr>
              <a:t>Includes teacher </a:t>
            </a:r>
            <a:r>
              <a:rPr lang="en-US" sz="2267" dirty="0">
                <a:solidFill>
                  <a:prstClr val="black"/>
                </a:solidFill>
                <a:latin typeface="Calibri" panose="020F0502020204030204" pitchFamily="34" charset="0"/>
                <a:cs typeface="Calibri" panose="020F0502020204030204" pitchFamily="34" charset="0"/>
              </a:rPr>
              <a:t>discourses, practices, and pedagogical </a:t>
            </a:r>
            <a:r>
              <a:rPr lang="en-US" sz="2267" dirty="0">
                <a:solidFill>
                  <a:prstClr val="black"/>
                </a:solidFill>
                <a:latin typeface="Calibri" panose="020F0502020204030204" pitchFamily="34" charset="0"/>
                <a:cs typeface="Calibri" panose="020F0502020204030204" pitchFamily="34" charset="0"/>
              </a:rPr>
              <a:t>approaches</a:t>
            </a:r>
          </a:p>
          <a:p>
            <a:pPr marL="380990" indent="-380990" defTabSz="1219170">
              <a:buFont typeface="Arial" panose="020B0604020202020204" pitchFamily="34" charset="0"/>
              <a:buChar char="•"/>
            </a:pPr>
            <a:r>
              <a:rPr lang="en-US" sz="2267" dirty="0">
                <a:solidFill>
                  <a:prstClr val="black"/>
                </a:solidFill>
                <a:latin typeface="Calibri" panose="020F0502020204030204" pitchFamily="34" charset="0"/>
                <a:cs typeface="Calibri" panose="020F0502020204030204" pitchFamily="34" charset="0"/>
              </a:rPr>
              <a:t>For instance, opportunities </a:t>
            </a:r>
            <a:r>
              <a:rPr lang="en-US" sz="2267" dirty="0">
                <a:solidFill>
                  <a:prstClr val="black"/>
                </a:solidFill>
                <a:latin typeface="Calibri" panose="020F0502020204030204" pitchFamily="34" charset="0"/>
                <a:cs typeface="Calibri" panose="020F0502020204030204" pitchFamily="34" charset="0"/>
              </a:rPr>
              <a:t>to discuss controversial social issues, express and listen to differing opinions, voting at school</a:t>
            </a:r>
            <a:endParaRPr lang="fi-FI" sz="2267" dirty="0">
              <a:solidFill>
                <a:prstClr val="black"/>
              </a:solidFill>
              <a:latin typeface="Calibri" panose="020F0502020204030204" pitchFamily="34" charset="0"/>
              <a:cs typeface="Calibri" panose="020F0502020204030204" pitchFamily="34" charset="0"/>
            </a:endParaRPr>
          </a:p>
        </p:txBody>
      </p:sp>
      <p:sp>
        <p:nvSpPr>
          <p:cNvPr id="13" name="Title 2"/>
          <p:cNvSpPr txBox="1">
            <a:spLocks/>
          </p:cNvSpPr>
          <p:nvPr/>
        </p:nvSpPr>
        <p:spPr>
          <a:xfrm>
            <a:off x="3407702" y="568281"/>
            <a:ext cx="6528725" cy="486833"/>
          </a:xfrm>
          <a:prstGeom prst="rect">
            <a:avLst/>
          </a:prstGeom>
        </p:spPr>
        <p:txBody>
          <a:bodyPr vert="horz" lIns="121920" tIns="60960" rIns="121920" bIns="60960" rtlCol="0" anchor="ctr">
            <a:noAutofit/>
          </a:bodyPr>
          <a:lstStyle>
            <a:lvl1pPr algn="l" defTabSz="514337" rtl="0" eaLnBrk="1" latinLnBrk="0" hangingPunct="1">
              <a:spcBef>
                <a:spcPct val="0"/>
              </a:spcBef>
              <a:buNone/>
              <a:defRPr sz="2025" b="1" kern="1200">
                <a:solidFill>
                  <a:schemeClr val="tx1"/>
                </a:solidFill>
                <a:latin typeface="+mj-lt"/>
                <a:ea typeface="+mj-ea"/>
                <a:cs typeface="+mj-cs"/>
              </a:defRPr>
            </a:lvl1pPr>
          </a:lstStyle>
          <a:p>
            <a:pPr defTabSz="685766"/>
            <a:r>
              <a:rPr lang="fi-FI" sz="4267" dirty="0">
                <a:solidFill>
                  <a:srgbClr val="002060"/>
                </a:solidFill>
                <a:latin typeface="Calibri" panose="020F0502020204030204" pitchFamily="34" charset="0"/>
                <a:cs typeface="Calibri" panose="020F0502020204030204" pitchFamily="34" charset="0"/>
              </a:rPr>
              <a:t>Ammatilliset käytänteet </a:t>
            </a:r>
            <a:endParaRPr lang="fi-FI" sz="4267" dirty="0">
              <a:solidFill>
                <a:prstClr val="black"/>
              </a:solidFill>
              <a:latin typeface="Arial Narrow"/>
            </a:endParaRPr>
          </a:p>
        </p:txBody>
      </p:sp>
      <p:pic>
        <p:nvPicPr>
          <p:cNvPr id="10" name="Picture 9"/>
          <p:cNvPicPr>
            <a:picLocks noChangeAspect="1"/>
          </p:cNvPicPr>
          <p:nvPr/>
        </p:nvPicPr>
        <p:blipFill rotWithShape="1">
          <a:blip r:embed="rId3"/>
          <a:srcRect l="8690" r="16951" b="28007"/>
          <a:stretch/>
        </p:blipFill>
        <p:spPr>
          <a:xfrm>
            <a:off x="9526048" y="123213"/>
            <a:ext cx="1000515" cy="1455641"/>
          </a:xfrm>
          <a:prstGeom prst="rect">
            <a:avLst/>
          </a:prstGeom>
        </p:spPr>
      </p:pic>
      <p:sp>
        <p:nvSpPr>
          <p:cNvPr id="14" name="TextBox 13"/>
          <p:cNvSpPr txBox="1"/>
          <p:nvPr/>
        </p:nvSpPr>
        <p:spPr>
          <a:xfrm flipH="1">
            <a:off x="9543978" y="1582039"/>
            <a:ext cx="913220"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Matti</a:t>
            </a:r>
            <a:endParaRPr lang="fi-FI" sz="2400" b="1" dirty="0">
              <a:solidFill>
                <a:prstClr val="black"/>
              </a:solidFill>
              <a:latin typeface="Arial Narrow"/>
            </a:endParaRPr>
          </a:p>
        </p:txBody>
      </p:sp>
    </p:spTree>
    <p:extLst>
      <p:ext uri="{BB962C8B-B14F-4D97-AF65-F5344CB8AC3E}">
        <p14:creationId xmlns:p14="http://schemas.microsoft.com/office/powerpoint/2010/main" val="108264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4105530" y="200843"/>
            <a:ext cx="7262700" cy="1019912"/>
          </a:xfrm>
        </p:spPr>
        <p:txBody>
          <a:bodyPr>
            <a:normAutofit/>
          </a:bodyPr>
          <a:lstStyle/>
          <a:p>
            <a:r>
              <a:rPr lang="en-US" sz="3200" b="1" dirty="0" err="1">
                <a:solidFill>
                  <a:srgbClr val="002060"/>
                </a:solidFill>
                <a:latin typeface="+mn-lt"/>
                <a:cs typeface="Helvetica" panose="020B0604020202020204" pitchFamily="34" charset="0"/>
              </a:rPr>
              <a:t>Tilannekohtaiset</a:t>
            </a:r>
            <a:r>
              <a:rPr lang="en-US" sz="3200" b="1" dirty="0">
                <a:solidFill>
                  <a:srgbClr val="002060"/>
                </a:solidFill>
                <a:latin typeface="+mn-lt"/>
                <a:cs typeface="Helvetica" panose="020B0604020202020204" pitchFamily="34" charset="0"/>
              </a:rPr>
              <a:t> </a:t>
            </a:r>
            <a:r>
              <a:rPr lang="en-US" sz="3200" b="1" dirty="0" err="1">
                <a:solidFill>
                  <a:srgbClr val="002060"/>
                </a:solidFill>
                <a:latin typeface="+mn-lt"/>
                <a:cs typeface="Helvetica" panose="020B0604020202020204" pitchFamily="34" charset="0"/>
              </a:rPr>
              <a:t>taidot</a:t>
            </a:r>
            <a:r>
              <a:rPr lang="en-US" sz="3200" b="1" dirty="0">
                <a:solidFill>
                  <a:srgbClr val="002060"/>
                </a:solidFill>
                <a:latin typeface="+mn-lt"/>
                <a:cs typeface="Helvetica" panose="020B0604020202020204" pitchFamily="34" charset="0"/>
              </a:rPr>
              <a:t/>
            </a:r>
            <a:br>
              <a:rPr lang="en-US" sz="3200" b="1" dirty="0">
                <a:solidFill>
                  <a:srgbClr val="002060"/>
                </a:solidFill>
                <a:latin typeface="+mn-lt"/>
                <a:cs typeface="Helvetica" panose="020B0604020202020204" pitchFamily="34" charset="0"/>
              </a:rPr>
            </a:br>
            <a:r>
              <a:rPr lang="en-US" sz="2400" b="1" dirty="0">
                <a:solidFill>
                  <a:srgbClr val="002060"/>
                </a:solidFill>
                <a:latin typeface="+mn-lt"/>
                <a:cs typeface="Helvetica" panose="020B0604020202020204" pitchFamily="34" charset="0"/>
              </a:rPr>
              <a:t>(Situation-specific skills/Professional vision)</a:t>
            </a:r>
            <a:endParaRPr lang="fi-FI" sz="2400" b="1" dirty="0">
              <a:solidFill>
                <a:srgbClr val="002060"/>
              </a:solidFill>
              <a:latin typeface="+mn-lt"/>
              <a:cs typeface="Helvetica" panose="020B0604020202020204" pitchFamily="34" charset="0"/>
            </a:endParaRPr>
          </a:p>
        </p:txBody>
      </p:sp>
      <p:pic>
        <p:nvPicPr>
          <p:cNvPr id="5" name="Picture 4"/>
          <p:cNvPicPr>
            <a:picLocks noChangeAspect="1"/>
          </p:cNvPicPr>
          <p:nvPr/>
        </p:nvPicPr>
        <p:blipFill>
          <a:blip r:embed="rId2"/>
          <a:stretch>
            <a:fillRect/>
          </a:stretch>
        </p:blipFill>
        <p:spPr>
          <a:xfrm>
            <a:off x="1905641" y="1761819"/>
            <a:ext cx="3358281" cy="2234783"/>
          </a:xfrm>
          <a:prstGeom prst="rect">
            <a:avLst/>
          </a:prstGeom>
        </p:spPr>
      </p:pic>
      <p:sp>
        <p:nvSpPr>
          <p:cNvPr id="6" name="Rectangle 5"/>
          <p:cNvSpPr/>
          <p:nvPr/>
        </p:nvSpPr>
        <p:spPr>
          <a:xfrm>
            <a:off x="1905641" y="5252565"/>
            <a:ext cx="3358281" cy="1015663"/>
          </a:xfrm>
          <a:prstGeom prst="rect">
            <a:avLst/>
          </a:prstGeom>
          <a:solidFill>
            <a:schemeClr val="bg1">
              <a:lumMod val="95000"/>
            </a:schemeClr>
          </a:solidFill>
        </p:spPr>
        <p:txBody>
          <a:bodyPr wrap="square">
            <a:spAutoFit/>
          </a:bodyPr>
          <a:lstStyle/>
          <a:p>
            <a:pPr defTabSz="1219170"/>
            <a:r>
              <a:rPr lang="en-US" sz="1200" dirty="0">
                <a:solidFill>
                  <a:srgbClr val="222222"/>
                </a:solidFill>
                <a:latin typeface="Helvetica" panose="020B0604020202020204" pitchFamily="34" charset="0"/>
                <a:cs typeface="Helvetica" panose="020B0604020202020204" pitchFamily="34" charset="0"/>
              </a:rPr>
              <a:t>Van </a:t>
            </a:r>
            <a:r>
              <a:rPr lang="en-US" sz="1200" dirty="0" err="1">
                <a:solidFill>
                  <a:srgbClr val="222222"/>
                </a:solidFill>
                <a:latin typeface="Helvetica" panose="020B0604020202020204" pitchFamily="34" charset="0"/>
                <a:cs typeface="Helvetica" panose="020B0604020202020204" pitchFamily="34" charset="0"/>
              </a:rPr>
              <a:t>Es</a:t>
            </a:r>
            <a:r>
              <a:rPr lang="en-US" sz="1200" dirty="0">
                <a:solidFill>
                  <a:srgbClr val="222222"/>
                </a:solidFill>
                <a:latin typeface="Helvetica" panose="020B0604020202020204" pitchFamily="34" charset="0"/>
                <a:cs typeface="Helvetica" panose="020B0604020202020204" pitchFamily="34" charset="0"/>
              </a:rPr>
              <a:t>, E. A., &amp; </a:t>
            </a:r>
            <a:r>
              <a:rPr lang="en-US" sz="1200" dirty="0" err="1">
                <a:solidFill>
                  <a:srgbClr val="222222"/>
                </a:solidFill>
                <a:latin typeface="Helvetica" panose="020B0604020202020204" pitchFamily="34" charset="0"/>
                <a:cs typeface="Helvetica" panose="020B0604020202020204" pitchFamily="34" charset="0"/>
              </a:rPr>
              <a:t>Sherin</a:t>
            </a:r>
            <a:r>
              <a:rPr lang="en-US" sz="1200" dirty="0">
                <a:solidFill>
                  <a:srgbClr val="222222"/>
                </a:solidFill>
                <a:latin typeface="Helvetica" panose="020B0604020202020204" pitchFamily="34" charset="0"/>
                <a:cs typeface="Helvetica" panose="020B0604020202020204" pitchFamily="34" charset="0"/>
              </a:rPr>
              <a:t>, M. G. (2002). Learning to notice: Scaffolding new teachers’ interpretations of classroom interactions. </a:t>
            </a:r>
            <a:r>
              <a:rPr lang="en-US" sz="1200" i="1" dirty="0">
                <a:solidFill>
                  <a:srgbClr val="222222"/>
                </a:solidFill>
                <a:latin typeface="Helvetica" panose="020B0604020202020204" pitchFamily="34" charset="0"/>
                <a:cs typeface="Helvetica" panose="020B0604020202020204" pitchFamily="34" charset="0"/>
              </a:rPr>
              <a:t>Journal of Technology and Teacher Education</a:t>
            </a:r>
            <a:r>
              <a:rPr lang="en-US" sz="1200" dirty="0">
                <a:solidFill>
                  <a:srgbClr val="222222"/>
                </a:solidFill>
                <a:latin typeface="Helvetica" panose="020B0604020202020204" pitchFamily="34" charset="0"/>
                <a:cs typeface="Helvetica" panose="020B0604020202020204" pitchFamily="34" charset="0"/>
              </a:rPr>
              <a:t>, </a:t>
            </a:r>
            <a:r>
              <a:rPr lang="en-US" sz="1200" i="1" dirty="0">
                <a:solidFill>
                  <a:srgbClr val="222222"/>
                </a:solidFill>
                <a:latin typeface="Helvetica" panose="020B0604020202020204" pitchFamily="34" charset="0"/>
                <a:cs typeface="Helvetica" panose="020B0604020202020204" pitchFamily="34" charset="0"/>
              </a:rPr>
              <a:t>10</a:t>
            </a:r>
            <a:r>
              <a:rPr lang="en-US" sz="1200" dirty="0">
                <a:solidFill>
                  <a:srgbClr val="222222"/>
                </a:solidFill>
                <a:latin typeface="Helvetica" panose="020B0604020202020204" pitchFamily="34" charset="0"/>
                <a:cs typeface="Helvetica" panose="020B0604020202020204" pitchFamily="34" charset="0"/>
              </a:rPr>
              <a:t>(4), 571-596.</a:t>
            </a:r>
            <a:endParaRPr lang="fi-FI" sz="1200" dirty="0">
              <a:solidFill>
                <a:prstClr val="black"/>
              </a:solidFill>
              <a:latin typeface="Helvetica" panose="020B0604020202020204" pitchFamily="34" charset="0"/>
              <a:cs typeface="Helvetica" panose="020B0604020202020204" pitchFamily="34" charset="0"/>
            </a:endParaRPr>
          </a:p>
        </p:txBody>
      </p:sp>
      <p:sp>
        <p:nvSpPr>
          <p:cNvPr id="7" name="Rectangle 6"/>
          <p:cNvSpPr/>
          <p:nvPr/>
        </p:nvSpPr>
        <p:spPr>
          <a:xfrm>
            <a:off x="5519938" y="1220755"/>
            <a:ext cx="4512500" cy="1384995"/>
          </a:xfrm>
          <a:prstGeom prst="rect">
            <a:avLst/>
          </a:prstGeom>
          <a:solidFill>
            <a:schemeClr val="bg1"/>
          </a:solidFill>
          <a:effectLst>
            <a:softEdge rad="63500"/>
          </a:effectLst>
        </p:spPr>
        <p:txBody>
          <a:bodyPr wrap="square">
            <a:spAutoFit/>
          </a:bodyPr>
          <a:lstStyle/>
          <a:p>
            <a:pPr defTabSz="1219170"/>
            <a:r>
              <a:rPr lang="en-US" sz="2400" b="1" dirty="0" err="1">
                <a:solidFill>
                  <a:srgbClr val="C00000"/>
                </a:solidFill>
                <a:latin typeface="Calibri" panose="020F0502020204030204"/>
                <a:cs typeface="Helvetica" panose="020B0604020202020204" pitchFamily="34" charset="0"/>
              </a:rPr>
              <a:t>Havaitseminen</a:t>
            </a:r>
            <a:r>
              <a:rPr lang="en-US" sz="2400" b="1" dirty="0">
                <a:solidFill>
                  <a:srgbClr val="C00000"/>
                </a:solidFill>
                <a:latin typeface="Calibri" panose="020F0502020204030204"/>
                <a:cs typeface="Helvetica" panose="020B0604020202020204" pitchFamily="34" charset="0"/>
              </a:rPr>
              <a:t> (Perception): </a:t>
            </a:r>
            <a:r>
              <a:rPr lang="fi-FI" altLang="fi-FI" sz="2000" dirty="0">
                <a:solidFill>
                  <a:srgbClr val="212121"/>
                </a:solidFill>
                <a:latin typeface="Calibri" panose="020F0502020204030204"/>
                <a:cs typeface="Helvetica" panose="020B0604020202020204" pitchFamily="34" charset="0"/>
              </a:rPr>
              <a:t>Huomion kiinnittäminen siihen mikä </a:t>
            </a:r>
            <a:r>
              <a:rPr lang="fi-FI" altLang="fi-FI" sz="2000" dirty="0">
                <a:solidFill>
                  <a:srgbClr val="212121"/>
                </a:solidFill>
                <a:latin typeface="Calibri" panose="020F0502020204030204"/>
                <a:cs typeface="Helvetica" panose="020B0604020202020204" pitchFamily="34" charset="0"/>
              </a:rPr>
              <a:t>on tärkeää </a:t>
            </a:r>
            <a:r>
              <a:rPr lang="fi-FI" altLang="fi-FI" sz="2000" dirty="0">
                <a:solidFill>
                  <a:srgbClr val="212121"/>
                </a:solidFill>
                <a:latin typeface="Calibri" panose="020F0502020204030204"/>
                <a:cs typeface="Helvetica" panose="020B0604020202020204" pitchFamily="34" charset="0"/>
              </a:rPr>
              <a:t>ja merkittävää opetus- ja oppimistilanteissa</a:t>
            </a:r>
            <a:endParaRPr lang="en-US" sz="2000" dirty="0">
              <a:solidFill>
                <a:prstClr val="black"/>
              </a:solidFill>
              <a:latin typeface="Calibri" panose="020F0502020204030204"/>
              <a:cs typeface="Helvetica" panose="020B0604020202020204" pitchFamily="34" charset="0"/>
            </a:endParaRPr>
          </a:p>
        </p:txBody>
      </p:sp>
      <p:sp>
        <p:nvSpPr>
          <p:cNvPr id="8" name="Rectangle 7"/>
          <p:cNvSpPr/>
          <p:nvPr/>
        </p:nvSpPr>
        <p:spPr>
          <a:xfrm>
            <a:off x="5519936" y="2636527"/>
            <a:ext cx="4512501" cy="2000548"/>
          </a:xfrm>
          <a:prstGeom prst="rect">
            <a:avLst/>
          </a:prstGeom>
          <a:solidFill>
            <a:schemeClr val="bg1"/>
          </a:solidFill>
          <a:effectLst>
            <a:softEdge rad="63500"/>
          </a:effectLst>
        </p:spPr>
        <p:txBody>
          <a:bodyPr wrap="square">
            <a:spAutoFit/>
          </a:bodyPr>
          <a:lstStyle/>
          <a:p>
            <a:pPr defTabSz="1219170">
              <a:spcAft>
                <a:spcPts val="1200"/>
              </a:spcAft>
            </a:pPr>
            <a:r>
              <a:rPr lang="en-US" sz="2400" b="1" dirty="0" err="1">
                <a:solidFill>
                  <a:srgbClr val="C00000"/>
                </a:solidFill>
                <a:latin typeface="Calibri" panose="020F0502020204030204"/>
                <a:cs typeface="Helvetica" panose="020B0604020202020204" pitchFamily="34" charset="0"/>
              </a:rPr>
              <a:t>Tulkinta</a:t>
            </a:r>
            <a:r>
              <a:rPr lang="en-US" sz="2400" b="1" dirty="0">
                <a:solidFill>
                  <a:srgbClr val="C00000"/>
                </a:solidFill>
                <a:latin typeface="Calibri" panose="020F0502020204030204"/>
                <a:cs typeface="Helvetica" panose="020B0604020202020204" pitchFamily="34" charset="0"/>
              </a:rPr>
              <a:t> (Interpretation):</a:t>
            </a:r>
            <a:r>
              <a:rPr lang="en-US" sz="24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Havaintojen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liittäminen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oppimistilanteen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kannalta</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relevanttiin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tutkimusperustaan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esim</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oppimisen</a:t>
            </a:r>
            <a:r>
              <a:rPr lang="en-US" sz="2000" dirty="0">
                <a:solidFill>
                  <a:prstClr val="black"/>
                </a:solidFill>
                <a:latin typeface="Calibri" panose="020F0502020204030204"/>
                <a:cs typeface="Helvetica" panose="020B0604020202020204" pitchFamily="34" charset="0"/>
              </a:rPr>
              <a:t>/</a:t>
            </a:r>
            <a:r>
              <a:rPr lang="en-US" sz="2000" dirty="0" err="1">
                <a:solidFill>
                  <a:prstClr val="black"/>
                </a:solidFill>
                <a:latin typeface="Calibri" panose="020F0502020204030204"/>
                <a:cs typeface="Helvetica" panose="020B0604020202020204" pitchFamily="34" charset="0"/>
              </a:rPr>
              <a:t>opettamisen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malleihin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viitekehyksiin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teorioihin</a:t>
            </a:r>
            <a:r>
              <a:rPr lang="en-US" sz="2000" dirty="0">
                <a:solidFill>
                  <a:prstClr val="black"/>
                </a:solidFill>
                <a:latin typeface="Calibri" panose="020F0502020204030204"/>
                <a:cs typeface="Helvetica" panose="020B0604020202020204" pitchFamily="34" charset="0"/>
              </a:rPr>
              <a:t> tai </a:t>
            </a:r>
            <a:r>
              <a:rPr lang="en-US" sz="2000" dirty="0" err="1">
                <a:solidFill>
                  <a:prstClr val="black"/>
                </a:solidFill>
                <a:latin typeface="Calibri" panose="020F0502020204030204"/>
                <a:cs typeface="Helvetica" panose="020B0604020202020204" pitchFamily="34" charset="0"/>
              </a:rPr>
              <a:t>tutkimus-havaintoihin</a:t>
            </a:r>
            <a:r>
              <a:rPr lang="en-US" sz="2000" dirty="0">
                <a:solidFill>
                  <a:prstClr val="black"/>
                </a:solidFill>
                <a:latin typeface="Calibri" panose="020F0502020204030204"/>
                <a:cs typeface="Helvetica" panose="020B0604020202020204" pitchFamily="34" charset="0"/>
              </a:rPr>
              <a:t>)</a:t>
            </a:r>
            <a:endParaRPr lang="en-US" sz="2000" dirty="0">
              <a:solidFill>
                <a:prstClr val="black"/>
              </a:solidFill>
              <a:latin typeface="Calibri" panose="020F0502020204030204"/>
              <a:cs typeface="Helvetica" panose="020B0604020202020204" pitchFamily="34" charset="0"/>
            </a:endParaRPr>
          </a:p>
        </p:txBody>
      </p:sp>
      <p:sp>
        <p:nvSpPr>
          <p:cNvPr id="9" name="Rectangle 8"/>
          <p:cNvSpPr/>
          <p:nvPr/>
        </p:nvSpPr>
        <p:spPr>
          <a:xfrm>
            <a:off x="5510555" y="4620227"/>
            <a:ext cx="4713904" cy="1692771"/>
          </a:xfrm>
          <a:prstGeom prst="rect">
            <a:avLst/>
          </a:prstGeom>
          <a:solidFill>
            <a:schemeClr val="bg1"/>
          </a:solidFill>
          <a:effectLst>
            <a:softEdge rad="63500"/>
          </a:effectLst>
        </p:spPr>
        <p:txBody>
          <a:bodyPr wrap="square">
            <a:spAutoFit/>
          </a:bodyPr>
          <a:lstStyle/>
          <a:p>
            <a:pPr defTabSz="1219170">
              <a:spcAft>
                <a:spcPts val="1200"/>
              </a:spcAft>
            </a:pPr>
            <a:r>
              <a:rPr lang="en-US" sz="2400" b="1" dirty="0" err="1">
                <a:solidFill>
                  <a:srgbClr val="C00000"/>
                </a:solidFill>
                <a:latin typeface="Calibri" panose="020F0502020204030204"/>
                <a:cs typeface="Helvetica" panose="020B0604020202020204" pitchFamily="34" charset="0"/>
              </a:rPr>
              <a:t>Päätöksenteko</a:t>
            </a:r>
            <a:r>
              <a:rPr lang="en-US" sz="2400" b="1" dirty="0">
                <a:solidFill>
                  <a:srgbClr val="C00000"/>
                </a:solidFill>
                <a:latin typeface="Calibri" panose="020F0502020204030204"/>
                <a:cs typeface="Helvetica" panose="020B0604020202020204" pitchFamily="34" charset="0"/>
              </a:rPr>
              <a:t> (Decision-making):</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Pedagogista</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toimintaa</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koskevien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päätösten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tekeminen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ottaen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huomioon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oppimistilanteen</a:t>
            </a:r>
            <a:r>
              <a:rPr lang="en-US" sz="2000" dirty="0">
                <a:solidFill>
                  <a:prstClr val="black"/>
                </a:solidFill>
                <a:latin typeface="Calibri" panose="020F0502020204030204"/>
                <a:cs typeface="Helvetica" panose="020B0604020202020204" pitchFamily="34" charset="0"/>
              </a:rPr>
              <a:t> </a:t>
            </a:r>
            <a:r>
              <a:rPr lang="en-US" sz="2000" dirty="0" err="1">
                <a:solidFill>
                  <a:prstClr val="black"/>
                </a:solidFill>
                <a:latin typeface="Calibri" panose="020F0502020204030204"/>
                <a:cs typeface="Helvetica" panose="020B0604020202020204" pitchFamily="34" charset="0"/>
              </a:rPr>
              <a:t>tavoitteet</a:t>
            </a:r>
            <a:r>
              <a:rPr lang="en-US" sz="2000" dirty="0">
                <a:solidFill>
                  <a:prstClr val="black"/>
                </a:solidFill>
                <a:latin typeface="Calibri" panose="020F0502020204030204"/>
                <a:cs typeface="Helvetica" panose="020B0604020202020204" pitchFamily="34" charset="0"/>
              </a:rPr>
              <a:t> ja </a:t>
            </a:r>
            <a:r>
              <a:rPr lang="en-US" sz="2000" dirty="0" err="1">
                <a:solidFill>
                  <a:prstClr val="black"/>
                </a:solidFill>
                <a:latin typeface="Calibri" panose="020F0502020204030204"/>
                <a:cs typeface="Helvetica" panose="020B0604020202020204" pitchFamily="34" charset="0"/>
              </a:rPr>
              <a:t>kontekstitekijät</a:t>
            </a:r>
            <a:endParaRPr lang="en-US" sz="2000" dirty="0">
              <a:solidFill>
                <a:prstClr val="black"/>
              </a:solidFill>
              <a:latin typeface="Calibri" panose="020F0502020204030204"/>
              <a:cs typeface="Helvetica" panose="020B0604020202020204" pitchFamily="34" charset="0"/>
            </a:endParaRPr>
          </a:p>
        </p:txBody>
      </p:sp>
      <p:sp>
        <p:nvSpPr>
          <p:cNvPr id="10" name="Rectangle 9"/>
          <p:cNvSpPr/>
          <p:nvPr/>
        </p:nvSpPr>
        <p:spPr>
          <a:xfrm>
            <a:off x="1905642" y="4002289"/>
            <a:ext cx="3358281" cy="1200329"/>
          </a:xfrm>
          <a:prstGeom prst="rect">
            <a:avLst/>
          </a:prstGeom>
          <a:solidFill>
            <a:schemeClr val="bg2">
              <a:lumMod val="60000"/>
              <a:lumOff val="40000"/>
            </a:schemeClr>
          </a:solidFill>
        </p:spPr>
        <p:txBody>
          <a:bodyPr wrap="square">
            <a:spAutoFit/>
          </a:bodyPr>
          <a:lstStyle/>
          <a:p>
            <a:pPr defTabSz="1219170"/>
            <a:r>
              <a:rPr lang="fi-FI" sz="1200" dirty="0">
                <a:solidFill>
                  <a:prstClr val="black"/>
                </a:solidFill>
                <a:latin typeface="Helvetica" panose="020B0604020202020204" pitchFamily="34" charset="0"/>
                <a:cs typeface="Helvetica" panose="020B0604020202020204" pitchFamily="34" charset="0"/>
              </a:rPr>
              <a:t>Blömeke, S. (2017). </a:t>
            </a:r>
            <a:r>
              <a:rPr lang="en-US" sz="1200" dirty="0">
                <a:solidFill>
                  <a:prstClr val="black"/>
                </a:solidFill>
                <a:latin typeface="Helvetica" panose="020B0604020202020204" pitchFamily="34" charset="0"/>
                <a:cs typeface="Helvetica" panose="020B0604020202020204" pitchFamily="34" charset="0"/>
              </a:rPr>
              <a:t>Modelling teachers' professional competence as a multi-dimensional construct. In S. </a:t>
            </a:r>
            <a:r>
              <a:rPr lang="en-US" sz="1200" dirty="0" err="1">
                <a:solidFill>
                  <a:prstClr val="black"/>
                </a:solidFill>
                <a:latin typeface="Helvetica" panose="020B0604020202020204" pitchFamily="34" charset="0"/>
                <a:cs typeface="Helvetica" panose="020B0604020202020204" pitchFamily="34" charset="0"/>
              </a:rPr>
              <a:t>Guerreiro</a:t>
            </a:r>
            <a:r>
              <a:rPr lang="en-US" sz="1200" dirty="0">
                <a:solidFill>
                  <a:prstClr val="black"/>
                </a:solidFill>
                <a:latin typeface="Helvetica" panose="020B0604020202020204" pitchFamily="34" charset="0"/>
                <a:cs typeface="Helvetica" panose="020B0604020202020204" pitchFamily="34" charset="0"/>
              </a:rPr>
              <a:t> (</a:t>
            </a:r>
            <a:r>
              <a:rPr lang="en-US" sz="1200" dirty="0" err="1">
                <a:solidFill>
                  <a:prstClr val="black"/>
                </a:solidFill>
                <a:latin typeface="Helvetica" panose="020B0604020202020204" pitchFamily="34" charset="0"/>
                <a:cs typeface="Helvetica" panose="020B0604020202020204" pitchFamily="34" charset="0"/>
              </a:rPr>
              <a:t>ed</a:t>
            </a:r>
            <a:r>
              <a:rPr lang="en-US" sz="1200" dirty="0">
                <a:solidFill>
                  <a:prstClr val="black"/>
                </a:solidFill>
                <a:latin typeface="Helvetica" panose="020B0604020202020204" pitchFamily="34" charset="0"/>
                <a:cs typeface="Helvetica" panose="020B0604020202020204" pitchFamily="34" charset="0"/>
              </a:rPr>
              <a:t>)., </a:t>
            </a:r>
            <a:r>
              <a:rPr lang="en-US" sz="1200" i="1" dirty="0">
                <a:solidFill>
                  <a:prstClr val="black"/>
                </a:solidFill>
                <a:latin typeface="Helvetica" panose="020B0604020202020204" pitchFamily="34" charset="0"/>
                <a:cs typeface="Helvetica" panose="020B0604020202020204" pitchFamily="34" charset="0"/>
              </a:rPr>
              <a:t>Pedagogical knowledge and the changing nature of the teaching profession.</a:t>
            </a:r>
            <a:r>
              <a:rPr lang="en-US" sz="1200" dirty="0">
                <a:solidFill>
                  <a:prstClr val="black"/>
                </a:solidFill>
                <a:latin typeface="Helvetica" panose="020B0604020202020204" pitchFamily="34" charset="0"/>
                <a:cs typeface="Helvetica" panose="020B0604020202020204" pitchFamily="34" charset="0"/>
              </a:rPr>
              <a:t> OECD Publishing. </a:t>
            </a:r>
            <a:endParaRPr lang="fi-FI" sz="1200" dirty="0">
              <a:solidFill>
                <a:prstClr val="black"/>
              </a:solidFill>
              <a:latin typeface="Helvetica" panose="020B0604020202020204" pitchFamily="34" charset="0"/>
              <a:cs typeface="Helvetica" panose="020B0604020202020204" pitchFamily="34" charset="0"/>
            </a:endParaRPr>
          </a:p>
        </p:txBody>
      </p:sp>
      <p:sp>
        <p:nvSpPr>
          <p:cNvPr id="11" name="Rectangle 1"/>
          <p:cNvSpPr>
            <a:spLocks noChangeArrowheads="1"/>
          </p:cNvSpPr>
          <p:nvPr/>
        </p:nvSpPr>
        <p:spPr bwMode="auto">
          <a:xfrm>
            <a:off x="1524001" y="452670"/>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fi-FI" altLang="fi-FI" sz="2400" dirty="0">
              <a:solidFill>
                <a:prstClr val="black"/>
              </a:solidFill>
              <a:latin typeface="Arial" panose="020B0604020202020204" pitchFamily="34" charset="0"/>
            </a:endParaRPr>
          </a:p>
        </p:txBody>
      </p:sp>
      <p:sp>
        <p:nvSpPr>
          <p:cNvPr id="2" name="TextBox 1"/>
          <p:cNvSpPr txBox="1"/>
          <p:nvPr/>
        </p:nvSpPr>
        <p:spPr>
          <a:xfrm>
            <a:off x="1524000" y="6429029"/>
            <a:ext cx="9144000" cy="420564"/>
          </a:xfrm>
          <a:prstGeom prst="rect">
            <a:avLst/>
          </a:prstGeom>
          <a:solidFill>
            <a:schemeClr val="accent1">
              <a:lumMod val="40000"/>
              <a:lumOff val="60000"/>
            </a:schemeClr>
          </a:solidFill>
        </p:spPr>
        <p:txBody>
          <a:bodyPr wrap="square" rtlCol="0">
            <a:spAutoFit/>
          </a:bodyPr>
          <a:lstStyle/>
          <a:p>
            <a:pPr algn="ctr" defTabSz="1219170"/>
            <a:endParaRPr lang="fi-FI" sz="2133" b="1" dirty="0">
              <a:solidFill>
                <a:prstClr val="black"/>
              </a:solidFill>
              <a:latin typeface="Calibri" panose="020F0502020204030204"/>
            </a:endParaRPr>
          </a:p>
        </p:txBody>
      </p:sp>
      <p:grpSp>
        <p:nvGrpSpPr>
          <p:cNvPr id="4" name="Group 3"/>
          <p:cNvGrpSpPr/>
          <p:nvPr/>
        </p:nvGrpSpPr>
        <p:grpSpPr>
          <a:xfrm>
            <a:off x="1872848" y="169313"/>
            <a:ext cx="2110272" cy="1462888"/>
            <a:chOff x="2236133" y="2280565"/>
            <a:chExt cx="1582704" cy="1097166"/>
          </a:xfrm>
        </p:grpSpPr>
        <p:sp>
          <p:nvSpPr>
            <p:cNvPr id="12" name="Oval 11"/>
            <p:cNvSpPr/>
            <p:nvPr/>
          </p:nvSpPr>
          <p:spPr>
            <a:xfrm>
              <a:off x="3010975" y="2776691"/>
              <a:ext cx="750705" cy="60104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white"/>
                </a:solidFill>
                <a:latin typeface="Calibri" panose="020F0502020204030204"/>
              </a:endParaRPr>
            </a:p>
          </p:txBody>
        </p:sp>
        <p:sp>
          <p:nvSpPr>
            <p:cNvPr id="13" name="TextBox 12"/>
            <p:cNvSpPr txBox="1"/>
            <p:nvPr/>
          </p:nvSpPr>
          <p:spPr>
            <a:xfrm>
              <a:off x="2956213" y="2901483"/>
              <a:ext cx="862624" cy="338555"/>
            </a:xfrm>
            <a:prstGeom prst="rect">
              <a:avLst/>
            </a:prstGeom>
            <a:noFill/>
          </p:spPr>
          <p:txBody>
            <a:bodyPr wrap="square" rtlCol="0">
              <a:spAutoFit/>
            </a:bodyPr>
            <a:lstStyle/>
            <a:p>
              <a:pPr algn="ctr" defTabSz="914332">
                <a:lnSpc>
                  <a:spcPts val="1400"/>
                </a:lnSpc>
                <a:defRPr/>
              </a:pPr>
              <a:r>
                <a:rPr lang="fi-FI" sz="1500" b="1" kern="0" dirty="0">
                  <a:solidFill>
                    <a:prstClr val="black"/>
                  </a:solidFill>
                  <a:latin typeface="Calibri" panose="020F0502020204030204"/>
                </a:rPr>
                <a:t>Päätöksen-teko</a:t>
              </a:r>
            </a:p>
          </p:txBody>
        </p:sp>
        <p:sp>
          <p:nvSpPr>
            <p:cNvPr id="14" name="Oval 13"/>
            <p:cNvSpPr/>
            <p:nvPr/>
          </p:nvSpPr>
          <p:spPr>
            <a:xfrm>
              <a:off x="2292054" y="2759501"/>
              <a:ext cx="722990" cy="618229"/>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sp>
          <p:nvSpPr>
            <p:cNvPr id="15" name="TextBox 14"/>
            <p:cNvSpPr txBox="1"/>
            <p:nvPr/>
          </p:nvSpPr>
          <p:spPr>
            <a:xfrm>
              <a:off x="2236133" y="2905100"/>
              <a:ext cx="862846" cy="338555"/>
            </a:xfrm>
            <a:prstGeom prst="rect">
              <a:avLst/>
            </a:prstGeom>
            <a:noFill/>
          </p:spPr>
          <p:txBody>
            <a:bodyPr wrap="square" rtlCol="0">
              <a:spAutoFit/>
            </a:bodyPr>
            <a:lstStyle/>
            <a:p>
              <a:pPr algn="ctr" defTabSz="914332">
                <a:lnSpc>
                  <a:spcPts val="1400"/>
                </a:lnSpc>
                <a:defRPr/>
              </a:pPr>
              <a:r>
                <a:rPr lang="fi-FI" sz="1500" b="1" kern="0" dirty="0">
                  <a:solidFill>
                    <a:prstClr val="black"/>
                  </a:solidFill>
                  <a:latin typeface="Calibri" panose="020F0502020204030204"/>
                </a:rPr>
                <a:t>Havaitse-</a:t>
              </a:r>
              <a:br>
                <a:rPr lang="fi-FI" sz="1500" b="1" kern="0" dirty="0">
                  <a:solidFill>
                    <a:prstClr val="black"/>
                  </a:solidFill>
                  <a:latin typeface="Calibri" panose="020F0502020204030204"/>
                </a:rPr>
              </a:br>
              <a:r>
                <a:rPr lang="fi-FI" sz="1500" b="1" kern="0" dirty="0" err="1">
                  <a:solidFill>
                    <a:prstClr val="black"/>
                  </a:solidFill>
                  <a:latin typeface="Calibri" panose="020F0502020204030204"/>
                </a:rPr>
                <a:t>minen</a:t>
              </a:r>
              <a:endParaRPr lang="fi-FI" sz="1500" b="1" kern="0" dirty="0">
                <a:solidFill>
                  <a:prstClr val="black"/>
                </a:solidFill>
                <a:latin typeface="Calibri" panose="020F0502020204030204"/>
              </a:endParaRPr>
            </a:p>
          </p:txBody>
        </p:sp>
        <p:sp>
          <p:nvSpPr>
            <p:cNvPr id="16" name="Oval 15"/>
            <p:cNvSpPr/>
            <p:nvPr/>
          </p:nvSpPr>
          <p:spPr>
            <a:xfrm>
              <a:off x="2654104" y="2280565"/>
              <a:ext cx="722990" cy="5887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058" y="2614622"/>
              <a:ext cx="371746" cy="371746"/>
            </a:xfrm>
            <a:prstGeom prst="rect">
              <a:avLst/>
            </a:prstGeom>
          </p:spPr>
        </p:pic>
        <p:sp>
          <p:nvSpPr>
            <p:cNvPr id="18" name="TextBox 17"/>
            <p:cNvSpPr txBox="1"/>
            <p:nvPr/>
          </p:nvSpPr>
          <p:spPr>
            <a:xfrm>
              <a:off x="2695002" y="2380587"/>
              <a:ext cx="703619" cy="242374"/>
            </a:xfrm>
            <a:prstGeom prst="rect">
              <a:avLst/>
            </a:prstGeom>
            <a:noFill/>
          </p:spPr>
          <p:txBody>
            <a:bodyPr wrap="square" rtlCol="0">
              <a:spAutoFit/>
            </a:bodyPr>
            <a:lstStyle/>
            <a:p>
              <a:pPr algn="ctr" defTabSz="914332">
                <a:defRPr/>
              </a:pPr>
              <a:r>
                <a:rPr lang="fi-FI" sz="1500" b="1" kern="0" dirty="0">
                  <a:solidFill>
                    <a:prstClr val="black"/>
                  </a:solidFill>
                  <a:latin typeface="Calibri" panose="020F0502020204030204"/>
                </a:rPr>
                <a:t>Tulkinta</a:t>
              </a:r>
            </a:p>
          </p:txBody>
        </p:sp>
      </p:grpSp>
      <p:pic>
        <p:nvPicPr>
          <p:cNvPr id="4098" name="Picture 2" descr="Kuvahaun tulos haulle riitta-leena metsÃ¤pel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959" y="5486302"/>
            <a:ext cx="794439" cy="11946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880311" y="6409631"/>
            <a:ext cx="1787691" cy="461665"/>
          </a:xfrm>
          <a:prstGeom prst="rect">
            <a:avLst/>
          </a:prstGeom>
          <a:solidFill>
            <a:srgbClr val="FFFF00"/>
          </a:solidFill>
        </p:spPr>
        <p:txBody>
          <a:bodyPr wrap="square" rtlCol="0">
            <a:spAutoFit/>
          </a:bodyPr>
          <a:lstStyle/>
          <a:p>
            <a:pPr defTabSz="1219170"/>
            <a:r>
              <a:rPr lang="fi-FI" sz="2400" dirty="0">
                <a:solidFill>
                  <a:prstClr val="black"/>
                </a:solidFill>
                <a:latin typeface="Calibri" panose="020F0502020204030204"/>
              </a:rPr>
              <a:t>Riitta-Leena</a:t>
            </a:r>
            <a:endParaRPr lang="fi-FI" sz="2400" dirty="0">
              <a:solidFill>
                <a:prstClr val="black"/>
              </a:solidFill>
              <a:latin typeface="Calibri" panose="020F0502020204030204"/>
            </a:endParaRPr>
          </a:p>
        </p:txBody>
      </p:sp>
    </p:spTree>
    <p:extLst>
      <p:ext uri="{BB962C8B-B14F-4D97-AF65-F5344CB8AC3E}">
        <p14:creationId xmlns:p14="http://schemas.microsoft.com/office/powerpoint/2010/main" val="241156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6909" y="2958862"/>
            <a:ext cx="8598183" cy="2144113"/>
          </a:xfrm>
          <a:prstGeom prst="rect">
            <a:avLst/>
          </a:prstGeom>
          <a:solidFill>
            <a:schemeClr val="bg1"/>
          </a:solidFill>
          <a:ln>
            <a:solidFill>
              <a:schemeClr val="bg1"/>
            </a:solidFill>
          </a:ln>
          <a:effectLst>
            <a:softEdge rad="635000"/>
          </a:effectLst>
        </p:spPr>
        <p:txBody>
          <a:bodyPr wrap="square" rtlCol="0">
            <a:spAutoFit/>
          </a:bodyPr>
          <a:lstStyle/>
          <a:p>
            <a:pPr marL="95246" lvl="1" indent="-9525" defTabSz="914354"/>
            <a:r>
              <a:rPr lang="en-US" sz="3733" b="1" dirty="0" err="1">
                <a:solidFill>
                  <a:srgbClr val="002060"/>
                </a:solidFill>
                <a:latin typeface="Calibri" panose="020F0502020204030204" pitchFamily="34" charset="0"/>
                <a:cs typeface="Calibri" panose="020F0502020204030204" pitchFamily="34" charset="0"/>
              </a:rPr>
              <a:t>Osaamisalueet</a:t>
            </a:r>
            <a:r>
              <a:rPr lang="en-US" sz="2400" b="1" dirty="0">
                <a:solidFill>
                  <a:srgbClr val="002060"/>
                </a:solidFill>
                <a:latin typeface="Calibri" panose="020F0502020204030204" pitchFamily="34" charset="0"/>
                <a:cs typeface="Calibri" panose="020F0502020204030204" pitchFamily="34" charset="0"/>
              </a:rPr>
              <a:t> </a:t>
            </a:r>
          </a:p>
          <a:p>
            <a:pPr marL="95246" lvl="1" indent="-9525" defTabSz="914354"/>
            <a:r>
              <a:rPr lang="fi-FI" sz="2400" dirty="0">
                <a:solidFill>
                  <a:prstClr val="black"/>
                </a:solidFill>
                <a:latin typeface="Calibri" panose="020F0502020204030204" pitchFamily="34" charset="0"/>
                <a:cs typeface="Calibri" panose="020F0502020204030204" pitchFamily="34" charset="0"/>
              </a:rPr>
              <a:t>Opettajan </a:t>
            </a:r>
            <a:r>
              <a:rPr lang="fi-FI" sz="2400" dirty="0">
                <a:solidFill>
                  <a:prstClr val="black"/>
                </a:solidFill>
                <a:latin typeface="Calibri" panose="020F0502020204030204" pitchFamily="34" charset="0"/>
                <a:cs typeface="Calibri" panose="020F0502020204030204" pitchFamily="34" charset="0"/>
              </a:rPr>
              <a:t>työtä </a:t>
            </a:r>
            <a:r>
              <a:rPr lang="fi-FI" sz="2400" dirty="0">
                <a:solidFill>
                  <a:prstClr val="black"/>
                </a:solidFill>
                <a:latin typeface="Calibri" panose="020F0502020204030204" pitchFamily="34" charset="0"/>
                <a:cs typeface="Calibri" panose="020F0502020204030204" pitchFamily="34" charset="0"/>
              </a:rPr>
              <a:t>suuntaavia </a:t>
            </a:r>
            <a:r>
              <a:rPr lang="fi-FI" sz="2400" dirty="0">
                <a:solidFill>
                  <a:prstClr val="black"/>
                </a:solidFill>
                <a:latin typeface="Calibri" panose="020F0502020204030204" pitchFamily="34" charset="0"/>
                <a:cs typeface="Calibri" panose="020F0502020204030204" pitchFamily="34" charset="0"/>
              </a:rPr>
              <a:t>ja </a:t>
            </a:r>
            <a:r>
              <a:rPr lang="fi-FI" sz="2400" dirty="0">
                <a:solidFill>
                  <a:prstClr val="black"/>
                </a:solidFill>
                <a:latin typeface="Calibri" panose="020F0502020204030204" pitchFamily="34" charset="0"/>
                <a:cs typeface="Calibri" panose="020F0502020204030204" pitchFamily="34" charset="0"/>
              </a:rPr>
              <a:t>tukevia tekijöitä — esimerkiksi </a:t>
            </a:r>
            <a:r>
              <a:rPr lang="fi-FI" sz="2400" b="1" dirty="0">
                <a:solidFill>
                  <a:prstClr val="black"/>
                </a:solidFill>
                <a:latin typeface="Calibri" panose="020F0502020204030204" pitchFamily="34" charset="0"/>
                <a:cs typeface="Calibri" panose="020F0502020204030204" pitchFamily="34" charset="0"/>
              </a:rPr>
              <a:t>tietoja</a:t>
            </a:r>
            <a:r>
              <a:rPr lang="fi-FI" sz="2400" b="1" dirty="0">
                <a:solidFill>
                  <a:prstClr val="black"/>
                </a:solidFill>
                <a:latin typeface="Calibri" panose="020F0502020204030204" pitchFamily="34" charset="0"/>
                <a:cs typeface="Calibri" panose="020F0502020204030204" pitchFamily="34" charset="0"/>
              </a:rPr>
              <a:t>, taitoja, </a:t>
            </a:r>
            <a:r>
              <a:rPr lang="fi-FI" sz="2400" b="1" dirty="0">
                <a:solidFill>
                  <a:prstClr val="black"/>
                </a:solidFill>
                <a:latin typeface="Calibri" panose="020F0502020204030204" pitchFamily="34" charset="0"/>
                <a:cs typeface="Calibri" panose="020F0502020204030204" pitchFamily="34" charset="0"/>
              </a:rPr>
              <a:t>motivaatiota, </a:t>
            </a:r>
            <a:r>
              <a:rPr lang="fi-FI" sz="2400" b="1" dirty="0">
                <a:solidFill>
                  <a:prstClr val="black"/>
                </a:solidFill>
                <a:latin typeface="Calibri" panose="020F0502020204030204" pitchFamily="34" charset="0"/>
                <a:cs typeface="Calibri" panose="020F0502020204030204" pitchFamily="34" charset="0"/>
              </a:rPr>
              <a:t>arvolähtökohtia, ja persoonallisia </a:t>
            </a:r>
            <a:r>
              <a:rPr lang="fi-FI" sz="2400" b="1" dirty="0">
                <a:solidFill>
                  <a:prstClr val="black"/>
                </a:solidFill>
                <a:latin typeface="Calibri" panose="020F0502020204030204" pitchFamily="34" charset="0"/>
                <a:cs typeface="Calibri" panose="020F0502020204030204" pitchFamily="34" charset="0"/>
              </a:rPr>
              <a:t>ominaisuuksia </a:t>
            </a:r>
            <a:r>
              <a:rPr lang="fi-FI" sz="2400" dirty="0">
                <a:solidFill>
                  <a:prstClr val="black"/>
                </a:solidFill>
                <a:latin typeface="Calibri" panose="020F0502020204030204" pitchFamily="34" charset="0"/>
                <a:cs typeface="Calibri" panose="020F0502020204030204" pitchFamily="34" charset="0"/>
              </a:rPr>
              <a:t>— jotka </a:t>
            </a:r>
            <a:r>
              <a:rPr lang="fi-FI" sz="2400" dirty="0">
                <a:solidFill>
                  <a:prstClr val="black"/>
                </a:solidFill>
                <a:latin typeface="Calibri" panose="020F0502020204030204" pitchFamily="34" charset="0"/>
                <a:cs typeface="Calibri" panose="020F0502020204030204" pitchFamily="34" charset="0"/>
              </a:rPr>
              <a:t>ohjaavat opettajan toimintaa ja auttavat häntä toimimaan ammatillisesti ja osaavasti </a:t>
            </a:r>
            <a:r>
              <a:rPr lang="fi-FI" sz="2400" dirty="0">
                <a:solidFill>
                  <a:prstClr val="black"/>
                </a:solidFill>
                <a:latin typeface="Calibri" panose="020F0502020204030204" pitchFamily="34" charset="0"/>
                <a:cs typeface="Calibri" panose="020F0502020204030204" pitchFamily="34" charset="0"/>
              </a:rPr>
              <a:t>opetustilanteissa </a:t>
            </a:r>
            <a:endParaRPr lang="en-US" sz="2400" dirty="0">
              <a:solidFill>
                <a:srgbClr val="00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423926" y="452670"/>
            <a:ext cx="4512501" cy="2939964"/>
          </a:xfrm>
          <a:prstGeom prst="rect">
            <a:avLst/>
          </a:prstGeom>
          <a:effectLst>
            <a:softEdge rad="127000"/>
          </a:effectLst>
        </p:spPr>
      </p:pic>
      <p:sp>
        <p:nvSpPr>
          <p:cNvPr id="2" name="Rectangle 1"/>
          <p:cNvSpPr/>
          <p:nvPr/>
        </p:nvSpPr>
        <p:spPr>
          <a:xfrm>
            <a:off x="1524000" y="5133816"/>
            <a:ext cx="9144000" cy="1323439"/>
          </a:xfrm>
          <a:prstGeom prst="rect">
            <a:avLst/>
          </a:prstGeom>
          <a:solidFill>
            <a:schemeClr val="bg1"/>
          </a:solidFill>
          <a:ln>
            <a:noFill/>
          </a:ln>
        </p:spPr>
        <p:txBody>
          <a:bodyPr wrap="square">
            <a:spAutoFit/>
          </a:bodyPr>
          <a:lstStyle/>
          <a:p>
            <a:pPr defTabSz="1219170"/>
            <a:r>
              <a:rPr lang="en-US" sz="1600" dirty="0" err="1">
                <a:solidFill>
                  <a:srgbClr val="222222"/>
                </a:solidFill>
                <a:latin typeface="Calibri" panose="020F0502020204030204" pitchFamily="34" charset="0"/>
                <a:cs typeface="Calibri" panose="020F0502020204030204" pitchFamily="34" charset="0"/>
              </a:rPr>
              <a:t>Koster</a:t>
            </a:r>
            <a:r>
              <a:rPr lang="en-US" sz="1600" dirty="0">
                <a:solidFill>
                  <a:srgbClr val="222222"/>
                </a:solidFill>
                <a:latin typeface="Calibri" panose="020F0502020204030204" pitchFamily="34" charset="0"/>
                <a:cs typeface="Calibri" panose="020F0502020204030204" pitchFamily="34" charset="0"/>
              </a:rPr>
              <a:t>, B., </a:t>
            </a:r>
            <a:r>
              <a:rPr lang="en-US" sz="1600" dirty="0" err="1">
                <a:solidFill>
                  <a:srgbClr val="222222"/>
                </a:solidFill>
                <a:latin typeface="Calibri" panose="020F0502020204030204" pitchFamily="34" charset="0"/>
                <a:cs typeface="Calibri" panose="020F0502020204030204" pitchFamily="34" charset="0"/>
              </a:rPr>
              <a:t>Dengerink</a:t>
            </a:r>
            <a:r>
              <a:rPr lang="en-US" sz="1600" dirty="0">
                <a:solidFill>
                  <a:srgbClr val="222222"/>
                </a:solidFill>
                <a:latin typeface="Calibri" panose="020F0502020204030204" pitchFamily="34" charset="0"/>
                <a:cs typeface="Calibri" panose="020F0502020204030204" pitchFamily="34" charset="0"/>
              </a:rPr>
              <a:t>, J., Korthagen, F., &amp; </a:t>
            </a:r>
            <a:r>
              <a:rPr lang="en-US" sz="1600" dirty="0" err="1">
                <a:solidFill>
                  <a:srgbClr val="222222"/>
                </a:solidFill>
                <a:latin typeface="Calibri" panose="020F0502020204030204" pitchFamily="34" charset="0"/>
                <a:cs typeface="Calibri" panose="020F0502020204030204" pitchFamily="34" charset="0"/>
              </a:rPr>
              <a:t>Lunenberg</a:t>
            </a:r>
            <a:r>
              <a:rPr lang="en-US" sz="1600" dirty="0">
                <a:solidFill>
                  <a:srgbClr val="222222"/>
                </a:solidFill>
                <a:latin typeface="Calibri" panose="020F0502020204030204" pitchFamily="34" charset="0"/>
                <a:cs typeface="Calibri" panose="020F0502020204030204" pitchFamily="34" charset="0"/>
              </a:rPr>
              <a:t>, M. (2008). Teacher educators working on their own professional development: Goals, activities and outcomes of a project for the professional development of teacher educators. </a:t>
            </a:r>
            <a:r>
              <a:rPr lang="en-US" sz="1600" i="1" dirty="0">
                <a:solidFill>
                  <a:srgbClr val="222222"/>
                </a:solidFill>
                <a:latin typeface="Calibri" panose="020F0502020204030204" pitchFamily="34" charset="0"/>
                <a:cs typeface="Calibri" panose="020F0502020204030204" pitchFamily="34" charset="0"/>
              </a:rPr>
              <a:t>Teachers and </a:t>
            </a:r>
            <a:r>
              <a:rPr lang="en-US" sz="1600" i="1" dirty="0">
                <a:solidFill>
                  <a:srgbClr val="222222"/>
                </a:solidFill>
                <a:latin typeface="Calibri" panose="020F0502020204030204" pitchFamily="34" charset="0"/>
                <a:cs typeface="Calibri" panose="020F0502020204030204" pitchFamily="34" charset="0"/>
              </a:rPr>
              <a:t>Teaching</a:t>
            </a:r>
            <a:r>
              <a:rPr lang="en-US" sz="1600" dirty="0">
                <a:solidFill>
                  <a:srgbClr val="222222"/>
                </a:solidFill>
                <a:latin typeface="Calibri" panose="020F0502020204030204" pitchFamily="34" charset="0"/>
                <a:cs typeface="Calibri" panose="020F0502020204030204" pitchFamily="34" charset="0"/>
              </a:rPr>
              <a:t>, </a:t>
            </a:r>
            <a:r>
              <a:rPr lang="en-US" sz="1600" i="1" dirty="0">
                <a:solidFill>
                  <a:srgbClr val="222222"/>
                </a:solidFill>
                <a:latin typeface="Calibri" panose="020F0502020204030204" pitchFamily="34" charset="0"/>
                <a:cs typeface="Calibri" panose="020F0502020204030204" pitchFamily="34" charset="0"/>
              </a:rPr>
              <a:t>14</a:t>
            </a:r>
            <a:r>
              <a:rPr lang="en-US" sz="1600" dirty="0">
                <a:solidFill>
                  <a:srgbClr val="222222"/>
                </a:solidFill>
                <a:latin typeface="Calibri" panose="020F0502020204030204" pitchFamily="34" charset="0"/>
                <a:cs typeface="Calibri" panose="020F0502020204030204" pitchFamily="34" charset="0"/>
              </a:rPr>
              <a:t>(5-6), 567-587</a:t>
            </a:r>
            <a:r>
              <a:rPr lang="en-US" sz="1600" dirty="0">
                <a:solidFill>
                  <a:srgbClr val="222222"/>
                </a:solidFill>
                <a:latin typeface="Calibri" panose="020F0502020204030204" pitchFamily="34" charset="0"/>
                <a:cs typeface="Calibri" panose="020F0502020204030204" pitchFamily="34" charset="0"/>
              </a:rPr>
              <a:t>.</a:t>
            </a:r>
          </a:p>
          <a:p>
            <a:pPr defTabSz="1219170"/>
            <a:endParaRPr lang="en-US" sz="1600" dirty="0">
              <a:solidFill>
                <a:srgbClr val="222222"/>
              </a:solidFill>
              <a:latin typeface="Calibri" panose="020F0502020204030204" pitchFamily="34" charset="0"/>
              <a:cs typeface="Calibri" panose="020F0502020204030204" pitchFamily="34" charset="0"/>
            </a:endParaRPr>
          </a:p>
          <a:p>
            <a:pPr defTabSz="1219170"/>
            <a:endParaRPr lang="fi-FI" sz="1600"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4"/>
          <a:srcRect l="22438" t="24800" r="58662" b="29001"/>
          <a:stretch/>
        </p:blipFill>
        <p:spPr>
          <a:xfrm>
            <a:off x="2074247" y="685981"/>
            <a:ext cx="1536171" cy="2112235"/>
          </a:xfrm>
          <a:prstGeom prst="rect">
            <a:avLst/>
          </a:prstGeom>
        </p:spPr>
      </p:pic>
    </p:spTree>
    <p:extLst>
      <p:ext uri="{BB962C8B-B14F-4D97-AF65-F5344CB8AC3E}">
        <p14:creationId xmlns:p14="http://schemas.microsoft.com/office/powerpoint/2010/main" val="2271000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FFF355AB-77A4-4647-B5C4-BB049BDFC92E}" type="datetime1">
              <a:rPr lang="fi-FI">
                <a:solidFill>
                  <a:prstClr val="white"/>
                </a:solidFill>
                <a:latin typeface="Arial Narrow"/>
              </a:rPr>
              <a:pPr defTabSz="914377"/>
              <a:t>10.12.2018</a:t>
            </a:fld>
            <a:endParaRPr lang="fi-FI" dirty="0">
              <a:solidFill>
                <a:prstClr val="white"/>
              </a:solidFill>
              <a:latin typeface="Arial Narrow"/>
            </a:endParaRPr>
          </a:p>
        </p:txBody>
      </p:sp>
      <p:sp>
        <p:nvSpPr>
          <p:cNvPr id="3" name="Footer Placeholder 2"/>
          <p:cNvSpPr>
            <a:spLocks noGrp="1"/>
          </p:cNvSpPr>
          <p:nvPr>
            <p:ph type="ftr" sz="quarter" idx="11"/>
          </p:nvPr>
        </p:nvSpPr>
        <p:spPr/>
        <p:txBody>
          <a:bodyPr/>
          <a:lstStyle/>
          <a:p>
            <a:pPr defTabSz="914377"/>
            <a:r>
              <a:rPr lang="fi-FI">
                <a:solidFill>
                  <a:prstClr val="white"/>
                </a:solidFill>
                <a:latin typeface="Arial Narrow"/>
              </a:rPr>
              <a:t>OVET</a:t>
            </a:r>
            <a:br>
              <a:rPr lang="fi-FI">
                <a:solidFill>
                  <a:prstClr val="white"/>
                </a:solidFill>
                <a:latin typeface="Arial Narrow"/>
              </a:rPr>
            </a:br>
            <a:r>
              <a:rPr lang="fi-FI">
                <a:solidFill>
                  <a:prstClr val="white"/>
                </a:solidFill>
                <a:latin typeface="Arial Narrow"/>
              </a:rPr>
              <a:t>Opettajankoulutuksen valinnat - ennakoivaa tulevaisuustyötä</a:t>
            </a:r>
            <a:endParaRPr lang="fi-FI" dirty="0">
              <a:solidFill>
                <a:prstClr val="white"/>
              </a:solidFill>
              <a:latin typeface="Arial Narrow"/>
            </a:endParaRPr>
          </a:p>
        </p:txBody>
      </p:sp>
      <p:sp>
        <p:nvSpPr>
          <p:cNvPr id="4" name="Title 1"/>
          <p:cNvSpPr txBox="1">
            <a:spLocks/>
          </p:cNvSpPr>
          <p:nvPr/>
        </p:nvSpPr>
        <p:spPr>
          <a:xfrm>
            <a:off x="2403058" y="320234"/>
            <a:ext cx="7831012" cy="691175"/>
          </a:xfrm>
          <a:prstGeom prst="rect">
            <a:avLst/>
          </a:prstGeom>
          <a:noFill/>
        </p:spPr>
        <p:txBody>
          <a:bodyPr vert="horz" lIns="91440" tIns="45720" rIns="91440" bIns="45720" rtlCol="0" anchor="ctr">
            <a:noAutofit/>
          </a:bodyPr>
          <a:lstStyle>
            <a:lvl1pPr algn="l" defTabSz="457200" rtl="0" eaLnBrk="1" latinLnBrk="0" hangingPunct="1">
              <a:lnSpc>
                <a:spcPct val="100000"/>
              </a:lnSpc>
              <a:spcBef>
                <a:spcPct val="0"/>
              </a:spcBef>
              <a:buNone/>
              <a:defRPr sz="3600" b="1" i="0" kern="1200">
                <a:solidFill>
                  <a:schemeClr val="tx2"/>
                </a:solidFill>
                <a:latin typeface="Helvetica" pitchFamily="34" charset="0"/>
                <a:ea typeface="+mj-ea"/>
                <a:cs typeface="Helvetica"/>
              </a:defRPr>
            </a:lvl1pPr>
          </a:lstStyle>
          <a:p>
            <a:pPr defTabSz="457189"/>
            <a:r>
              <a:rPr lang="fi-FI" sz="3200" dirty="0">
                <a:solidFill>
                  <a:srgbClr val="002060"/>
                </a:solidFill>
                <a:cs typeface="Helvetica" panose="020B0604020202020204" pitchFamily="34" charset="0"/>
              </a:rPr>
              <a:t>Osaamisalueiden ulottuvuudet </a:t>
            </a:r>
          </a:p>
        </p:txBody>
      </p:sp>
      <p:sp>
        <p:nvSpPr>
          <p:cNvPr id="5" name="Rectangle 4"/>
          <p:cNvSpPr/>
          <p:nvPr/>
        </p:nvSpPr>
        <p:spPr>
          <a:xfrm>
            <a:off x="2447595" y="1124745"/>
            <a:ext cx="5472608" cy="2031325"/>
          </a:xfrm>
          <a:prstGeom prst="rect">
            <a:avLst/>
          </a:prstGeom>
          <a:solidFill>
            <a:sysClr val="window" lastClr="FFFFFF"/>
          </a:solidFill>
          <a:ln>
            <a:solidFill>
              <a:srgbClr val="002060"/>
            </a:solidFill>
          </a:ln>
        </p:spPr>
        <p:txBody>
          <a:bodyPr wrap="square">
            <a:spAutoFit/>
          </a:bodyPr>
          <a:lstStyle/>
          <a:p>
            <a:pPr defTabSz="914354">
              <a:defRPr/>
            </a:pPr>
            <a:r>
              <a:rPr lang="fi-FI" sz="2600" b="1" kern="0" dirty="0">
                <a:solidFill>
                  <a:srgbClr val="C00000"/>
                </a:solidFill>
                <a:latin typeface="Calibri" panose="020F0502020204030204"/>
              </a:rPr>
              <a:t>Opetuksen ja oppimisen tietoperusta</a:t>
            </a:r>
          </a:p>
          <a:p>
            <a:pPr defTabSz="914354">
              <a:defRPr/>
            </a:pPr>
            <a:r>
              <a:rPr lang="en-US" sz="2000" b="1" kern="0" dirty="0" err="1">
                <a:solidFill>
                  <a:prstClr val="black"/>
                </a:solidFill>
                <a:latin typeface="Calibri" panose="020F0502020204030204" pitchFamily="34" charset="0"/>
                <a:cs typeface="Calibri" panose="020F0502020204030204" pitchFamily="34" charset="0"/>
              </a:rPr>
              <a:t>Sisältötieto</a:t>
            </a:r>
            <a:endParaRPr lang="en-US" sz="2000" b="1"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err="1">
                <a:solidFill>
                  <a:prstClr val="black"/>
                </a:solidFill>
                <a:latin typeface="Calibri" panose="020F0502020204030204" pitchFamily="34" charset="0"/>
                <a:cs typeface="Calibri" panose="020F0502020204030204" pitchFamily="34" charset="0"/>
              </a:rPr>
              <a:t>Pedagoginen</a:t>
            </a:r>
            <a:r>
              <a:rPr lang="en-US" sz="2000" b="1" kern="0" dirty="0">
                <a:solidFill>
                  <a:prstClr val="black"/>
                </a:solidFill>
                <a:latin typeface="Calibri" panose="020F0502020204030204" pitchFamily="34" charset="0"/>
                <a:cs typeface="Calibri" panose="020F0502020204030204" pitchFamily="34" charset="0"/>
              </a:rPr>
              <a:t> </a:t>
            </a:r>
            <a:r>
              <a:rPr lang="en-US" sz="2000" b="1" kern="0" dirty="0" err="1">
                <a:solidFill>
                  <a:prstClr val="black"/>
                </a:solidFill>
                <a:latin typeface="Calibri" panose="020F0502020204030204" pitchFamily="34" charset="0"/>
                <a:cs typeface="Calibri" panose="020F0502020204030204" pitchFamily="34" charset="0"/>
              </a:rPr>
              <a:t>tieto</a:t>
            </a:r>
            <a:endParaRPr lang="en-US" sz="2000" b="1"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a:solidFill>
                  <a:prstClr val="black"/>
                </a:solidFill>
                <a:latin typeface="Calibri" panose="020F0502020204030204" pitchFamily="34" charset="0"/>
                <a:cs typeface="Calibri" panose="020F0502020204030204" pitchFamily="34" charset="0"/>
              </a:rPr>
              <a:t>Kontekstuaalinen </a:t>
            </a:r>
            <a:r>
              <a:rPr lang="en-US" sz="2000" b="1" kern="0" dirty="0" err="1">
                <a:solidFill>
                  <a:prstClr val="black"/>
                </a:solidFill>
                <a:latin typeface="Calibri" panose="020F0502020204030204" pitchFamily="34" charset="0"/>
                <a:cs typeface="Calibri" panose="020F0502020204030204" pitchFamily="34" charset="0"/>
              </a:rPr>
              <a:t>tieto</a:t>
            </a:r>
            <a:endParaRPr lang="en-US" sz="2000" b="1"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err="1">
                <a:solidFill>
                  <a:prstClr val="black"/>
                </a:solidFill>
                <a:latin typeface="Calibri" panose="020F0502020204030204" pitchFamily="34" charset="0"/>
                <a:cs typeface="Calibri" panose="020F0502020204030204" pitchFamily="34" charset="0"/>
              </a:rPr>
              <a:t>Pedagoginen</a:t>
            </a:r>
            <a:r>
              <a:rPr lang="en-US" sz="2000" b="1" kern="0" dirty="0">
                <a:solidFill>
                  <a:prstClr val="black"/>
                </a:solidFill>
                <a:latin typeface="Calibri" panose="020F0502020204030204" pitchFamily="34" charset="0"/>
                <a:cs typeface="Calibri" panose="020F0502020204030204" pitchFamily="34" charset="0"/>
              </a:rPr>
              <a:t> </a:t>
            </a:r>
            <a:r>
              <a:rPr lang="en-US" sz="2000" b="1" kern="0" dirty="0" err="1">
                <a:solidFill>
                  <a:prstClr val="black"/>
                </a:solidFill>
                <a:latin typeface="Calibri" panose="020F0502020204030204" pitchFamily="34" charset="0"/>
                <a:cs typeface="Calibri" panose="020F0502020204030204" pitchFamily="34" charset="0"/>
              </a:rPr>
              <a:t>sisältötieto</a:t>
            </a:r>
            <a:endParaRPr lang="en-US" sz="2000" b="1"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err="1">
                <a:solidFill>
                  <a:prstClr val="black"/>
                </a:solidFill>
                <a:latin typeface="Calibri" panose="020F0502020204030204" pitchFamily="34" charset="0"/>
                <a:cs typeface="Calibri" panose="020F0502020204030204" pitchFamily="34" charset="0"/>
              </a:rPr>
              <a:t>Käytännöllinen</a:t>
            </a:r>
            <a:r>
              <a:rPr lang="en-US" sz="2000" b="1" kern="0" dirty="0">
                <a:solidFill>
                  <a:prstClr val="black"/>
                </a:solidFill>
                <a:latin typeface="Calibri" panose="020F0502020204030204" pitchFamily="34" charset="0"/>
                <a:cs typeface="Calibri" panose="020F0502020204030204" pitchFamily="34" charset="0"/>
              </a:rPr>
              <a:t> </a:t>
            </a:r>
            <a:r>
              <a:rPr lang="en-US" sz="2000" b="1" kern="0" dirty="0" err="1">
                <a:solidFill>
                  <a:prstClr val="black"/>
                </a:solidFill>
                <a:latin typeface="Calibri" panose="020F0502020204030204" pitchFamily="34" charset="0"/>
                <a:cs typeface="Calibri" panose="020F0502020204030204" pitchFamily="34" charset="0"/>
              </a:rPr>
              <a:t>tieto</a:t>
            </a:r>
            <a:endParaRPr lang="en-US" sz="2000" b="1" kern="0" dirty="0">
              <a:solidFill>
                <a:prstClr val="black"/>
              </a:solidFill>
              <a:latin typeface="Calibri" panose="020F0502020204030204" pitchFamily="34" charset="0"/>
              <a:cs typeface="Calibri" panose="020F0502020204030204" pitchFamily="34" charset="0"/>
            </a:endParaRPr>
          </a:p>
        </p:txBody>
      </p:sp>
      <p:sp>
        <p:nvSpPr>
          <p:cNvPr id="6" name="TextBox 5"/>
          <p:cNvSpPr txBox="1"/>
          <p:nvPr/>
        </p:nvSpPr>
        <p:spPr>
          <a:xfrm>
            <a:off x="2447596" y="3302861"/>
            <a:ext cx="5472608" cy="2031325"/>
          </a:xfrm>
          <a:prstGeom prst="rect">
            <a:avLst/>
          </a:prstGeom>
          <a:solidFill>
            <a:sysClr val="window" lastClr="FFFFFF"/>
          </a:solidFill>
          <a:ln>
            <a:solidFill>
              <a:srgbClr val="002060"/>
            </a:solidFill>
          </a:ln>
        </p:spPr>
        <p:txBody>
          <a:bodyPr wrap="square" rtlCol="0">
            <a:spAutoFit/>
          </a:bodyPr>
          <a:lstStyle/>
          <a:p>
            <a:pPr defTabSz="914354">
              <a:defRPr/>
            </a:pPr>
            <a:r>
              <a:rPr lang="fi-FI" sz="2600" b="1" kern="0" dirty="0">
                <a:solidFill>
                  <a:srgbClr val="C00000"/>
                </a:solidFill>
                <a:latin typeface="Calibri" panose="020F0502020204030204"/>
              </a:rPr>
              <a:t>Kognitiiviset taidot</a:t>
            </a:r>
          </a:p>
          <a:p>
            <a:pPr defTabSz="914354">
              <a:defRPr/>
            </a:pPr>
            <a:r>
              <a:rPr lang="en-US" sz="2000" b="1" kern="0" dirty="0" err="1">
                <a:solidFill>
                  <a:prstClr val="black"/>
                </a:solidFill>
                <a:latin typeface="Calibri" panose="020F0502020204030204" pitchFamily="34" charset="0"/>
                <a:cs typeface="Calibri" panose="020F0502020204030204" pitchFamily="34" charset="0"/>
              </a:rPr>
              <a:t>Tiedonkäsittely</a:t>
            </a:r>
            <a:endParaRPr lang="en-US" sz="1600"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err="1">
                <a:solidFill>
                  <a:prstClr val="black"/>
                </a:solidFill>
                <a:latin typeface="Calibri" panose="020F0502020204030204" pitchFamily="34" charset="0"/>
                <a:cs typeface="Calibri" panose="020F0502020204030204" pitchFamily="34" charset="0"/>
              </a:rPr>
              <a:t>Kriittinen</a:t>
            </a:r>
            <a:r>
              <a:rPr lang="en-US" sz="2000" b="1" kern="0" dirty="0">
                <a:solidFill>
                  <a:prstClr val="black"/>
                </a:solidFill>
                <a:latin typeface="Calibri" panose="020F0502020204030204" pitchFamily="34" charset="0"/>
                <a:cs typeface="Calibri" panose="020F0502020204030204" pitchFamily="34" charset="0"/>
              </a:rPr>
              <a:t> </a:t>
            </a:r>
            <a:r>
              <a:rPr lang="en-US" sz="2000" b="1" kern="0" dirty="0" err="1">
                <a:solidFill>
                  <a:prstClr val="black"/>
                </a:solidFill>
                <a:latin typeface="Calibri" panose="020F0502020204030204" pitchFamily="34" charset="0"/>
                <a:cs typeface="Calibri" panose="020F0502020204030204" pitchFamily="34" charset="0"/>
              </a:rPr>
              <a:t>ajattelu</a:t>
            </a:r>
            <a:r>
              <a:rPr lang="en-US" sz="2000" b="1" kern="0" dirty="0">
                <a:solidFill>
                  <a:prstClr val="black"/>
                </a:solidFill>
                <a:latin typeface="Calibri" panose="020F0502020204030204" pitchFamily="34" charset="0"/>
                <a:cs typeface="Calibri" panose="020F0502020204030204" pitchFamily="34" charset="0"/>
              </a:rPr>
              <a:t> ja </a:t>
            </a:r>
            <a:r>
              <a:rPr lang="en-US" sz="2000" b="1" kern="0" dirty="0" err="1">
                <a:solidFill>
                  <a:prstClr val="black"/>
                </a:solidFill>
                <a:latin typeface="Calibri" panose="020F0502020204030204" pitchFamily="34" charset="0"/>
                <a:cs typeface="Calibri" panose="020F0502020204030204" pitchFamily="34" charset="0"/>
              </a:rPr>
              <a:t>ongelmanratkaisu</a:t>
            </a:r>
            <a:endParaRPr lang="en-US" sz="2000" b="1"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err="1">
                <a:solidFill>
                  <a:prstClr val="black"/>
                </a:solidFill>
                <a:latin typeface="Calibri" panose="020F0502020204030204" pitchFamily="34" charset="0"/>
                <a:cs typeface="Calibri" panose="020F0502020204030204" pitchFamily="34" charset="0"/>
              </a:rPr>
              <a:t>Luovuus</a:t>
            </a:r>
            <a:endParaRPr lang="en-US" sz="2000" b="1"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err="1">
                <a:solidFill>
                  <a:prstClr val="black"/>
                </a:solidFill>
                <a:latin typeface="Calibri" panose="020F0502020204030204" pitchFamily="34" charset="0"/>
                <a:cs typeface="Calibri" panose="020F0502020204030204" pitchFamily="34" charset="0"/>
              </a:rPr>
              <a:t>Metakognitiiviset</a:t>
            </a:r>
            <a:r>
              <a:rPr lang="en-US" sz="2000" b="1" kern="0" dirty="0">
                <a:solidFill>
                  <a:prstClr val="black"/>
                </a:solidFill>
                <a:latin typeface="Calibri" panose="020F0502020204030204" pitchFamily="34" charset="0"/>
                <a:cs typeface="Calibri" panose="020F0502020204030204" pitchFamily="34" charset="0"/>
              </a:rPr>
              <a:t> </a:t>
            </a:r>
            <a:r>
              <a:rPr lang="en-US" sz="2000" b="1" kern="0" dirty="0" err="1">
                <a:solidFill>
                  <a:prstClr val="black"/>
                </a:solidFill>
                <a:latin typeface="Calibri" panose="020F0502020204030204" pitchFamily="34" charset="0"/>
                <a:cs typeface="Calibri" panose="020F0502020204030204" pitchFamily="34" charset="0"/>
              </a:rPr>
              <a:t>taidot</a:t>
            </a:r>
            <a:endParaRPr lang="en-US" sz="2000" b="1" kern="0" dirty="0">
              <a:solidFill>
                <a:prstClr val="black"/>
              </a:solidFill>
              <a:latin typeface="Calibri" panose="020F0502020204030204" pitchFamily="34" charset="0"/>
              <a:cs typeface="Calibri" panose="020F0502020204030204" pitchFamily="34" charset="0"/>
            </a:endParaRPr>
          </a:p>
          <a:p>
            <a:pPr defTabSz="914354">
              <a:defRPr/>
            </a:pPr>
            <a:r>
              <a:rPr lang="en-US" sz="2000" b="1" kern="0" dirty="0" err="1">
                <a:solidFill>
                  <a:prstClr val="black"/>
                </a:solidFill>
                <a:latin typeface="Calibri" panose="020F0502020204030204" pitchFamily="34" charset="0"/>
                <a:cs typeface="Calibri" panose="020F0502020204030204" pitchFamily="34" charset="0"/>
              </a:rPr>
              <a:t>Kommunikaatio</a:t>
            </a:r>
            <a:r>
              <a:rPr lang="en-US" sz="2000" b="1" kern="0" dirty="0">
                <a:solidFill>
                  <a:prstClr val="black"/>
                </a:solidFill>
                <a:latin typeface="Calibri" panose="020F0502020204030204" pitchFamily="34" charset="0"/>
                <a:cs typeface="Calibri" panose="020F0502020204030204" pitchFamily="34" charset="0"/>
              </a:rPr>
              <a:t>, </a:t>
            </a:r>
            <a:r>
              <a:rPr lang="en-US" sz="2000" b="1" kern="0" dirty="0" err="1">
                <a:solidFill>
                  <a:prstClr val="black"/>
                </a:solidFill>
                <a:latin typeface="Calibri" panose="020F0502020204030204" pitchFamily="34" charset="0"/>
                <a:cs typeface="Calibri" panose="020F0502020204030204" pitchFamily="34" charset="0"/>
              </a:rPr>
              <a:t>argumentointi</a:t>
            </a:r>
            <a:r>
              <a:rPr lang="en-US" sz="2000" b="1" kern="0" dirty="0">
                <a:solidFill>
                  <a:prstClr val="black"/>
                </a:solidFill>
                <a:latin typeface="Calibri" panose="020F0502020204030204" pitchFamily="34" charset="0"/>
                <a:cs typeface="Calibri" panose="020F0502020204030204" pitchFamily="34" charset="0"/>
              </a:rPr>
              <a:t> ja </a:t>
            </a:r>
            <a:r>
              <a:rPr lang="en-US" sz="2000" b="1" kern="0" dirty="0" err="1">
                <a:solidFill>
                  <a:prstClr val="black"/>
                </a:solidFill>
                <a:latin typeface="Calibri" panose="020F0502020204030204" pitchFamily="34" charset="0"/>
                <a:cs typeface="Calibri" panose="020F0502020204030204" pitchFamily="34" charset="0"/>
              </a:rPr>
              <a:t>päättely</a:t>
            </a:r>
            <a:endParaRPr lang="en-US" sz="2000" b="1" kern="0" dirty="0">
              <a:solidFill>
                <a:prstClr val="black"/>
              </a:solidFill>
              <a:latin typeface="Calibri" panose="020F0502020204030204" pitchFamily="34" charset="0"/>
              <a:cs typeface="Calibri" panose="020F0502020204030204" pitchFamily="34" charset="0"/>
            </a:endParaRPr>
          </a:p>
        </p:txBody>
      </p:sp>
      <p:pic>
        <p:nvPicPr>
          <p:cNvPr id="5122" name="Picture 2" descr="Kuvahaun tulos haulle mari kyllÃ¶n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209" t="6185" r="24019" b="34753"/>
          <a:stretch/>
        </p:blipFill>
        <p:spPr bwMode="auto">
          <a:xfrm>
            <a:off x="8224390" y="1220755"/>
            <a:ext cx="1190532" cy="1536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8440787" y="2757265"/>
            <a:ext cx="793117"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Mari</a:t>
            </a:r>
            <a:endParaRPr lang="fi-FI" sz="2400" b="1" dirty="0">
              <a:solidFill>
                <a:prstClr val="black"/>
              </a:solidFill>
              <a:latin typeface="Arial Narrow"/>
            </a:endParaRPr>
          </a:p>
        </p:txBody>
      </p:sp>
      <p:pic>
        <p:nvPicPr>
          <p:cNvPr id="9" name="Picture 8"/>
          <p:cNvPicPr>
            <a:picLocks noChangeAspect="1"/>
          </p:cNvPicPr>
          <p:nvPr/>
        </p:nvPicPr>
        <p:blipFill rotWithShape="1">
          <a:blip r:embed="rId3"/>
          <a:srcRect l="6320" r="36560" b="33200"/>
          <a:stretch/>
        </p:blipFill>
        <p:spPr>
          <a:xfrm>
            <a:off x="8183468" y="3347243"/>
            <a:ext cx="1231453" cy="1440160"/>
          </a:xfrm>
          <a:prstGeom prst="rect">
            <a:avLst/>
          </a:prstGeom>
        </p:spPr>
      </p:pic>
      <p:sp>
        <p:nvSpPr>
          <p:cNvPr id="10" name="TextBox 9"/>
          <p:cNvSpPr txBox="1"/>
          <p:nvPr/>
        </p:nvSpPr>
        <p:spPr>
          <a:xfrm>
            <a:off x="8224390" y="4787403"/>
            <a:ext cx="1190532"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Markus</a:t>
            </a:r>
            <a:endParaRPr lang="fi-FI" sz="2400" b="1" dirty="0">
              <a:solidFill>
                <a:prstClr val="black"/>
              </a:solidFill>
              <a:latin typeface="Arial Narrow"/>
            </a:endParaRPr>
          </a:p>
        </p:txBody>
      </p:sp>
    </p:spTree>
    <p:extLst>
      <p:ext uri="{BB962C8B-B14F-4D97-AF65-F5344CB8AC3E}">
        <p14:creationId xmlns:p14="http://schemas.microsoft.com/office/powerpoint/2010/main" val="356864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FFF355AB-77A4-4647-B5C4-BB049BDFC92E}" type="datetime1">
              <a:rPr lang="fi-FI">
                <a:solidFill>
                  <a:prstClr val="white"/>
                </a:solidFill>
                <a:latin typeface="Arial Narrow"/>
              </a:rPr>
              <a:pPr defTabSz="914377"/>
              <a:t>10.12.2018</a:t>
            </a:fld>
            <a:endParaRPr lang="fi-FI" dirty="0">
              <a:solidFill>
                <a:prstClr val="white"/>
              </a:solidFill>
              <a:latin typeface="Arial Narrow"/>
            </a:endParaRPr>
          </a:p>
        </p:txBody>
      </p:sp>
      <p:sp>
        <p:nvSpPr>
          <p:cNvPr id="3" name="Footer Placeholder 2"/>
          <p:cNvSpPr>
            <a:spLocks noGrp="1"/>
          </p:cNvSpPr>
          <p:nvPr>
            <p:ph type="ftr" sz="quarter" idx="11"/>
          </p:nvPr>
        </p:nvSpPr>
        <p:spPr/>
        <p:txBody>
          <a:bodyPr/>
          <a:lstStyle/>
          <a:p>
            <a:pPr defTabSz="914377"/>
            <a:r>
              <a:rPr lang="fi-FI" dirty="0">
                <a:solidFill>
                  <a:prstClr val="white"/>
                </a:solidFill>
                <a:latin typeface="Arial Narrow"/>
              </a:rPr>
              <a:t>OVET</a:t>
            </a:r>
            <a:br>
              <a:rPr lang="fi-FI" dirty="0">
                <a:solidFill>
                  <a:prstClr val="white"/>
                </a:solidFill>
                <a:latin typeface="Arial Narrow"/>
              </a:rPr>
            </a:br>
            <a:r>
              <a:rPr lang="fi-FI" dirty="0">
                <a:solidFill>
                  <a:prstClr val="white"/>
                </a:solidFill>
                <a:latin typeface="Arial Narrow"/>
              </a:rPr>
              <a:t>Opettajankoulutuksen valinnat - ennakoivaa tulevaisuustyötä</a:t>
            </a:r>
          </a:p>
        </p:txBody>
      </p:sp>
      <p:sp>
        <p:nvSpPr>
          <p:cNvPr id="4" name="Rectangle 3"/>
          <p:cNvSpPr/>
          <p:nvPr/>
        </p:nvSpPr>
        <p:spPr>
          <a:xfrm>
            <a:off x="2839512" y="207910"/>
            <a:ext cx="6260047" cy="584775"/>
          </a:xfrm>
          <a:prstGeom prst="rect">
            <a:avLst/>
          </a:prstGeom>
        </p:spPr>
        <p:txBody>
          <a:bodyPr wrap="none">
            <a:spAutoFit/>
          </a:bodyPr>
          <a:lstStyle/>
          <a:p>
            <a:pPr defTabSz="914377"/>
            <a:r>
              <a:rPr lang="fi-FI" sz="3200" b="1" dirty="0">
                <a:solidFill>
                  <a:srgbClr val="002957"/>
                </a:solidFill>
                <a:latin typeface="Helvetica" pitchFamily="34" charset="0"/>
                <a:cs typeface="Helvetica" panose="020B0604020202020204" pitchFamily="34" charset="0"/>
              </a:rPr>
              <a:t>Osaamisalueiden ulottuvuudet </a:t>
            </a:r>
            <a:endParaRPr lang="fi-FI" dirty="0">
              <a:solidFill>
                <a:prstClr val="black"/>
              </a:solidFill>
              <a:latin typeface="Arial Narrow"/>
            </a:endParaRPr>
          </a:p>
        </p:txBody>
      </p:sp>
      <p:sp>
        <p:nvSpPr>
          <p:cNvPr id="6" name="Rectangle 5"/>
          <p:cNvSpPr/>
          <p:nvPr/>
        </p:nvSpPr>
        <p:spPr>
          <a:xfrm>
            <a:off x="1871531" y="3345357"/>
            <a:ext cx="4224469" cy="2280176"/>
          </a:xfrm>
          <a:prstGeom prst="rect">
            <a:avLst/>
          </a:prstGeom>
          <a:solidFill>
            <a:sysClr val="window" lastClr="FFFFFF"/>
          </a:solidFill>
          <a:ln>
            <a:solidFill>
              <a:srgbClr val="002060"/>
            </a:solidFill>
          </a:ln>
        </p:spPr>
        <p:txBody>
          <a:bodyPr wrap="square">
            <a:spAutoFit/>
          </a:bodyPr>
          <a:lstStyle/>
          <a:p>
            <a:pPr defTabSz="685783">
              <a:spcAft>
                <a:spcPts val="533"/>
              </a:spcAft>
              <a:defRPr/>
            </a:pPr>
            <a:r>
              <a:rPr lang="fi-FI" sz="2667" b="1" kern="0" dirty="0">
                <a:solidFill>
                  <a:srgbClr val="C00000"/>
                </a:solidFill>
                <a:latin typeface="Calibri" panose="020F0502020204030204" pitchFamily="34" charset="0"/>
                <a:cs typeface="Calibri" panose="020F0502020204030204" pitchFamily="34" charset="0"/>
              </a:rPr>
              <a:t>Persoonalliset orientaatiot </a:t>
            </a:r>
            <a:endParaRPr lang="fi-FI" sz="2667" b="1" kern="0" dirty="0">
              <a:solidFill>
                <a:srgbClr val="C00000"/>
              </a:solidFill>
              <a:latin typeface="Calibri" panose="020F0502020204030204" pitchFamily="34" charset="0"/>
              <a:cs typeface="Calibri" panose="020F0502020204030204" pitchFamily="34" charset="0"/>
            </a:endParaRPr>
          </a:p>
          <a:p>
            <a:pPr defTabSz="685783">
              <a:spcAft>
                <a:spcPts val="400"/>
              </a:spcAft>
              <a:defRPr/>
            </a:pPr>
            <a:r>
              <a:rPr lang="fi-FI" i="1" kern="0" dirty="0">
                <a:solidFill>
                  <a:prstClr val="black"/>
                </a:solidFill>
                <a:latin typeface="Calibri" panose="020F0502020204030204" pitchFamily="34" charset="0"/>
                <a:cs typeface="Calibri" panose="020F0502020204030204" pitchFamily="34" charset="0"/>
              </a:rPr>
              <a:t>”kuinka </a:t>
            </a:r>
            <a:r>
              <a:rPr lang="fi-FI" i="1" kern="0" dirty="0">
                <a:solidFill>
                  <a:prstClr val="black"/>
                </a:solidFill>
                <a:latin typeface="Calibri" panose="020F0502020204030204" pitchFamily="34" charset="0"/>
                <a:cs typeface="Calibri" panose="020F0502020204030204" pitchFamily="34" charset="0"/>
              </a:rPr>
              <a:t>ohjaamme itseämme</a:t>
            </a:r>
            <a:r>
              <a:rPr lang="fi-FI" i="1" kern="0" dirty="0">
                <a:solidFill>
                  <a:prstClr val="black"/>
                </a:solidFill>
                <a:latin typeface="Calibri" panose="020F0502020204030204" pitchFamily="34" charset="0"/>
                <a:cs typeface="Calibri" panose="020F0502020204030204" pitchFamily="34" charset="0"/>
              </a:rPr>
              <a:t>”</a:t>
            </a:r>
            <a:endParaRPr lang="fi-FI" i="1" kern="0" dirty="0">
              <a:solidFill>
                <a:prstClr val="black"/>
              </a:solidFill>
              <a:latin typeface="Calibri" panose="020F0502020204030204" pitchFamily="34" charset="0"/>
              <a:cs typeface="Calibri" panose="020F0502020204030204" pitchFamily="34" charset="0"/>
            </a:endParaRPr>
          </a:p>
          <a:p>
            <a:pPr defTabSz="685783">
              <a:defRPr/>
            </a:pPr>
            <a:r>
              <a:rPr lang="en-US" b="1" kern="0" dirty="0" err="1">
                <a:solidFill>
                  <a:prstClr val="black"/>
                </a:solidFill>
                <a:latin typeface="Calibri" panose="020F0502020204030204" pitchFamily="34" charset="0"/>
                <a:cs typeface="Calibri" panose="020F0502020204030204" pitchFamily="34" charset="0"/>
              </a:rPr>
              <a:t>Henkilökohtaiset</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ominaisuudet</a:t>
            </a:r>
            <a:r>
              <a:rPr lang="en-US" kern="0" dirty="0">
                <a:solidFill>
                  <a:prstClr val="black"/>
                </a:solidFill>
                <a:latin typeface="Calibri" panose="020F0502020204030204" pitchFamily="34" charset="0"/>
                <a:cs typeface="Calibri" panose="020F0502020204030204" pitchFamily="34" charset="0"/>
              </a:rPr>
              <a:t> </a:t>
            </a:r>
          </a:p>
          <a:p>
            <a:pPr defTabSz="685783">
              <a:defRPr/>
            </a:pPr>
            <a:r>
              <a:rPr lang="en-US" b="1" kern="0" dirty="0" err="1">
                <a:solidFill>
                  <a:prstClr val="black"/>
                </a:solidFill>
                <a:latin typeface="Calibri" panose="020F0502020204030204" pitchFamily="34" charset="0"/>
                <a:cs typeface="Calibri" panose="020F0502020204030204" pitchFamily="34" charset="0"/>
              </a:rPr>
              <a:t>Minäkäsitykset</a:t>
            </a:r>
            <a:endParaRPr lang="en-US" b="1" kern="0" dirty="0">
              <a:solidFill>
                <a:prstClr val="black"/>
              </a:solidFill>
              <a:latin typeface="Calibri" panose="020F0502020204030204" pitchFamily="34" charset="0"/>
              <a:cs typeface="Calibri" panose="020F0502020204030204" pitchFamily="34" charset="0"/>
            </a:endParaRPr>
          </a:p>
          <a:p>
            <a:pPr defTabSz="685783">
              <a:defRPr/>
            </a:pPr>
            <a:r>
              <a:rPr lang="en-US" b="1" kern="0" dirty="0" err="1">
                <a:solidFill>
                  <a:prstClr val="black"/>
                </a:solidFill>
                <a:latin typeface="Calibri" panose="020F0502020204030204" pitchFamily="34" charset="0"/>
                <a:cs typeface="Calibri" panose="020F0502020204030204" pitchFamily="34" charset="0"/>
              </a:rPr>
              <a:t>Ammatilliset</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uskomukset</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arvot</a:t>
            </a:r>
            <a:r>
              <a:rPr lang="en-US" b="1" kern="0" dirty="0">
                <a:solidFill>
                  <a:prstClr val="black"/>
                </a:solidFill>
                <a:latin typeface="Calibri" panose="020F0502020204030204" pitchFamily="34" charset="0"/>
                <a:cs typeface="Calibri" panose="020F0502020204030204" pitchFamily="34" charset="0"/>
              </a:rPr>
              <a:t> </a:t>
            </a:r>
            <a:r>
              <a:rPr lang="en-US" b="1" kern="0" dirty="0">
                <a:solidFill>
                  <a:prstClr val="black"/>
                </a:solidFill>
                <a:latin typeface="Calibri" panose="020F0502020204030204" pitchFamily="34" charset="0"/>
                <a:cs typeface="Calibri" panose="020F0502020204030204" pitchFamily="34" charset="0"/>
              </a:rPr>
              <a:t>ja </a:t>
            </a:r>
            <a:r>
              <a:rPr lang="en-US" b="1" kern="0" dirty="0" err="1">
                <a:solidFill>
                  <a:prstClr val="black"/>
                </a:solidFill>
                <a:latin typeface="Calibri" panose="020F0502020204030204" pitchFamily="34" charset="0"/>
                <a:cs typeface="Calibri" panose="020F0502020204030204" pitchFamily="34" charset="0"/>
              </a:rPr>
              <a:t>etiikka</a:t>
            </a:r>
            <a:r>
              <a:rPr lang="en-US" b="1" kern="0" dirty="0">
                <a:solidFill>
                  <a:prstClr val="black"/>
                </a:solidFill>
                <a:latin typeface="Calibri" panose="020F0502020204030204" pitchFamily="34" charset="0"/>
                <a:cs typeface="Calibri" panose="020F0502020204030204" pitchFamily="34" charset="0"/>
              </a:rPr>
              <a:t/>
            </a:r>
            <a:br>
              <a:rPr lang="en-US" b="1" kern="0" dirty="0">
                <a:solidFill>
                  <a:prstClr val="black"/>
                </a:solidFill>
                <a:latin typeface="Calibri" panose="020F0502020204030204" pitchFamily="34" charset="0"/>
                <a:cs typeface="Calibri" panose="020F0502020204030204" pitchFamily="34" charset="0"/>
              </a:rPr>
            </a:br>
            <a:r>
              <a:rPr lang="en-US" b="1" kern="0" dirty="0" err="1">
                <a:solidFill>
                  <a:prstClr val="black"/>
                </a:solidFill>
                <a:latin typeface="Calibri" panose="020F0502020204030204" pitchFamily="34" charset="0"/>
                <a:cs typeface="Calibri" panose="020F0502020204030204" pitchFamily="34" charset="0"/>
              </a:rPr>
              <a:t>Motivationaaliset</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orientaatiot</a:t>
            </a:r>
            <a:endParaRPr lang="en-US" kern="0" dirty="0">
              <a:solidFill>
                <a:prstClr val="black"/>
              </a:solidFill>
              <a:latin typeface="Calibri" panose="020F0502020204030204" pitchFamily="34" charset="0"/>
              <a:cs typeface="Calibri" panose="020F0502020204030204" pitchFamily="34" charset="0"/>
            </a:endParaRPr>
          </a:p>
          <a:p>
            <a:pPr defTabSz="685783">
              <a:defRPr/>
            </a:pPr>
            <a:r>
              <a:rPr lang="en-US" b="1" kern="0" dirty="0" err="1">
                <a:solidFill>
                  <a:prstClr val="black"/>
                </a:solidFill>
                <a:latin typeface="Calibri" panose="020F0502020204030204" pitchFamily="34" charset="0"/>
                <a:cs typeface="Calibri" panose="020F0502020204030204" pitchFamily="34" charset="0"/>
              </a:rPr>
              <a:t>Ammatillinen</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identiteetti</a:t>
            </a:r>
            <a:r>
              <a:rPr lang="en-US" b="1" kern="0" dirty="0">
                <a:solidFill>
                  <a:prstClr val="black"/>
                </a:solidFill>
                <a:latin typeface="Calibri" panose="020F0502020204030204" pitchFamily="34" charset="0"/>
                <a:cs typeface="Calibri" panose="020F0502020204030204" pitchFamily="34" charset="0"/>
              </a:rPr>
              <a:t> </a:t>
            </a:r>
            <a:endParaRPr lang="en-US" kern="0" dirty="0">
              <a:solidFill>
                <a:prstClr val="black"/>
              </a:solidFill>
              <a:latin typeface="Calibri" panose="020F0502020204030204" pitchFamily="34" charset="0"/>
              <a:cs typeface="Calibri" panose="020F0502020204030204" pitchFamily="34" charset="0"/>
            </a:endParaRPr>
          </a:p>
        </p:txBody>
      </p:sp>
      <p:sp>
        <p:nvSpPr>
          <p:cNvPr id="8" name="TextBox 7"/>
          <p:cNvSpPr txBox="1"/>
          <p:nvPr/>
        </p:nvSpPr>
        <p:spPr>
          <a:xfrm>
            <a:off x="1871531" y="921211"/>
            <a:ext cx="4224469" cy="2280176"/>
          </a:xfrm>
          <a:prstGeom prst="rect">
            <a:avLst/>
          </a:prstGeom>
          <a:solidFill>
            <a:sysClr val="window" lastClr="FFFFFF"/>
          </a:solidFill>
          <a:ln>
            <a:solidFill>
              <a:srgbClr val="002060"/>
            </a:solidFill>
          </a:ln>
        </p:spPr>
        <p:txBody>
          <a:bodyPr wrap="square" rtlCol="0">
            <a:spAutoFit/>
          </a:bodyPr>
          <a:lstStyle/>
          <a:p>
            <a:pPr defTabSz="914354">
              <a:spcAft>
                <a:spcPts val="533"/>
              </a:spcAft>
              <a:defRPr/>
            </a:pPr>
            <a:r>
              <a:rPr lang="fi-FI" sz="2667" b="1" kern="0" dirty="0">
                <a:solidFill>
                  <a:srgbClr val="C00000"/>
                </a:solidFill>
                <a:latin typeface="Calibri" panose="020F0502020204030204" pitchFamily="34" charset="0"/>
                <a:cs typeface="Calibri" panose="020F0502020204030204" pitchFamily="34" charset="0"/>
              </a:rPr>
              <a:t>Sosiaaliset taidot </a:t>
            </a:r>
            <a:endParaRPr lang="fi-FI" sz="2667" b="1" kern="0" dirty="0">
              <a:solidFill>
                <a:srgbClr val="C00000"/>
              </a:solidFill>
              <a:latin typeface="Calibri" panose="020F0502020204030204" pitchFamily="34" charset="0"/>
              <a:cs typeface="Calibri" panose="020F0502020204030204" pitchFamily="34" charset="0"/>
            </a:endParaRPr>
          </a:p>
          <a:p>
            <a:pPr defTabSz="914354">
              <a:spcAft>
                <a:spcPts val="400"/>
              </a:spcAft>
              <a:defRPr/>
            </a:pPr>
            <a:r>
              <a:rPr lang="fi-FI" i="1" kern="0" dirty="0">
                <a:solidFill>
                  <a:prstClr val="black"/>
                </a:solidFill>
                <a:latin typeface="Calibri" panose="020F0502020204030204" pitchFamily="34" charset="0"/>
                <a:cs typeface="Calibri" panose="020F0502020204030204" pitchFamily="34" charset="0"/>
              </a:rPr>
              <a:t>”kuinka </a:t>
            </a:r>
            <a:r>
              <a:rPr lang="fi-FI" i="1" kern="0" dirty="0">
                <a:solidFill>
                  <a:prstClr val="black"/>
                </a:solidFill>
                <a:latin typeface="Calibri" panose="020F0502020204030204" pitchFamily="34" charset="0"/>
                <a:cs typeface="Calibri" panose="020F0502020204030204" pitchFamily="34" charset="0"/>
              </a:rPr>
              <a:t>toimimme ihmissuhteissa</a:t>
            </a:r>
            <a:r>
              <a:rPr lang="fi-FI" i="1" kern="0" dirty="0">
                <a:solidFill>
                  <a:prstClr val="black"/>
                </a:solidFill>
                <a:latin typeface="Calibri" panose="020F0502020204030204" pitchFamily="34" charset="0"/>
                <a:cs typeface="Calibri" panose="020F0502020204030204" pitchFamily="34" charset="0"/>
              </a:rPr>
              <a:t>”</a:t>
            </a:r>
            <a:endParaRPr lang="fi-FI" i="1" kern="0" dirty="0">
              <a:solidFill>
                <a:prstClr val="black"/>
              </a:solidFill>
              <a:latin typeface="Calibri" panose="020F0502020204030204" pitchFamily="34" charset="0"/>
              <a:cs typeface="Calibri" panose="020F0502020204030204" pitchFamily="34" charset="0"/>
            </a:endParaRPr>
          </a:p>
          <a:p>
            <a:pPr defTabSz="914354">
              <a:defRPr/>
            </a:pPr>
            <a:r>
              <a:rPr lang="en-US" b="1" kern="0" dirty="0" err="1">
                <a:solidFill>
                  <a:prstClr val="black"/>
                </a:solidFill>
                <a:latin typeface="Calibri" panose="020F0502020204030204" pitchFamily="34" charset="0"/>
                <a:cs typeface="Calibri" panose="020F0502020204030204" pitchFamily="34" charset="0"/>
              </a:rPr>
              <a:t>Vuorovaikutustaidot</a:t>
            </a:r>
            <a:endParaRPr lang="en-US" kern="0" dirty="0">
              <a:solidFill>
                <a:prstClr val="black"/>
              </a:solidFill>
              <a:latin typeface="Calibri" panose="020F0502020204030204" pitchFamily="34" charset="0"/>
              <a:cs typeface="Calibri" panose="020F0502020204030204" pitchFamily="34" charset="0"/>
            </a:endParaRPr>
          </a:p>
          <a:p>
            <a:pPr defTabSz="914354">
              <a:defRPr/>
            </a:pPr>
            <a:r>
              <a:rPr lang="en-US" b="1" kern="0" dirty="0" err="1">
                <a:solidFill>
                  <a:prstClr val="black"/>
                </a:solidFill>
                <a:latin typeface="Calibri" panose="020F0502020204030204" pitchFamily="34" charset="0"/>
                <a:cs typeface="Calibri" panose="020F0502020204030204" pitchFamily="34" charset="0"/>
              </a:rPr>
              <a:t>Tunnetaidot</a:t>
            </a:r>
            <a:endParaRPr lang="en-US" b="1" kern="0" dirty="0">
              <a:solidFill>
                <a:prstClr val="black"/>
              </a:solidFill>
              <a:latin typeface="Calibri" panose="020F0502020204030204" pitchFamily="34" charset="0"/>
              <a:cs typeface="Calibri" panose="020F0502020204030204" pitchFamily="34" charset="0"/>
            </a:endParaRPr>
          </a:p>
          <a:p>
            <a:pPr defTabSz="914354">
              <a:defRPr/>
            </a:pPr>
            <a:r>
              <a:rPr lang="en-US" b="1" kern="0" dirty="0" err="1">
                <a:solidFill>
                  <a:prstClr val="black"/>
                </a:solidFill>
                <a:latin typeface="Calibri" panose="020F0502020204030204" pitchFamily="34" charset="0"/>
                <a:cs typeface="Calibri" panose="020F0502020204030204" pitchFamily="34" charset="0"/>
              </a:rPr>
              <a:t>Moninaisuuteen</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liittyvä</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osaaminen</a:t>
            </a:r>
            <a:endParaRPr lang="en-US" kern="0" dirty="0">
              <a:solidFill>
                <a:prstClr val="black"/>
              </a:solidFill>
              <a:latin typeface="Calibri" panose="020F0502020204030204" pitchFamily="34" charset="0"/>
              <a:cs typeface="Calibri" panose="020F0502020204030204" pitchFamily="34" charset="0"/>
            </a:endParaRPr>
          </a:p>
          <a:p>
            <a:pPr defTabSz="914354">
              <a:defRPr/>
            </a:pPr>
            <a:r>
              <a:rPr lang="en-US" b="1" kern="0" dirty="0" err="1">
                <a:solidFill>
                  <a:prstClr val="black"/>
                </a:solidFill>
                <a:latin typeface="Calibri" panose="020F0502020204030204" pitchFamily="34" charset="0"/>
                <a:cs typeface="Calibri" panose="020F0502020204030204" pitchFamily="34" charset="0"/>
              </a:rPr>
              <a:t>Kulttuurien</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välinen</a:t>
            </a:r>
            <a:r>
              <a:rPr lang="en-US" b="1" kern="0" dirty="0">
                <a:solidFill>
                  <a:prstClr val="black"/>
                </a:solidFill>
                <a:latin typeface="Calibri" panose="020F0502020204030204" pitchFamily="34" charset="0"/>
                <a:cs typeface="Calibri" panose="020F0502020204030204" pitchFamily="34" charset="0"/>
              </a:rPr>
              <a:t> </a:t>
            </a:r>
            <a:r>
              <a:rPr lang="en-US" b="1" kern="0" dirty="0" err="1">
                <a:solidFill>
                  <a:prstClr val="black"/>
                </a:solidFill>
                <a:latin typeface="Calibri" panose="020F0502020204030204" pitchFamily="34" charset="0"/>
                <a:cs typeface="Calibri" panose="020F0502020204030204" pitchFamily="34" charset="0"/>
              </a:rPr>
              <a:t>osaaminen</a:t>
            </a:r>
            <a:r>
              <a:rPr lang="en-US" b="1" kern="0" dirty="0">
                <a:solidFill>
                  <a:prstClr val="black"/>
                </a:solidFill>
                <a:latin typeface="Calibri" panose="020F0502020204030204" pitchFamily="34" charset="0"/>
                <a:cs typeface="Calibri" panose="020F0502020204030204" pitchFamily="34" charset="0"/>
              </a:rPr>
              <a:t> ja </a:t>
            </a:r>
            <a:r>
              <a:rPr lang="en-US" b="1" kern="0" dirty="0" err="1">
                <a:solidFill>
                  <a:prstClr val="black"/>
                </a:solidFill>
                <a:latin typeface="Calibri" panose="020F0502020204030204" pitchFamily="34" charset="0"/>
                <a:cs typeface="Calibri" panose="020F0502020204030204" pitchFamily="34" charset="0"/>
              </a:rPr>
              <a:t>vuorovaikutus</a:t>
            </a:r>
            <a:endParaRPr lang="en-US" b="1" kern="0" dirty="0">
              <a:solidFill>
                <a:prstClr val="black"/>
              </a:solidFill>
              <a:latin typeface="Calibri" panose="020F0502020204030204" pitchFamily="34" charset="0"/>
              <a:cs typeface="Calibri" panose="020F0502020204030204" pitchFamily="34" charset="0"/>
            </a:endParaRPr>
          </a:p>
        </p:txBody>
      </p:sp>
      <p:sp>
        <p:nvSpPr>
          <p:cNvPr id="9" name="Rectangle 8"/>
          <p:cNvSpPr/>
          <p:nvPr/>
        </p:nvSpPr>
        <p:spPr>
          <a:xfrm>
            <a:off x="6224988" y="2462090"/>
            <a:ext cx="4032448" cy="1726178"/>
          </a:xfrm>
          <a:prstGeom prst="rect">
            <a:avLst/>
          </a:prstGeom>
          <a:solidFill>
            <a:sysClr val="window" lastClr="FFFFFF"/>
          </a:solidFill>
          <a:ln>
            <a:solidFill>
              <a:srgbClr val="002060"/>
            </a:solidFill>
          </a:ln>
        </p:spPr>
        <p:txBody>
          <a:bodyPr wrap="square">
            <a:spAutoFit/>
          </a:bodyPr>
          <a:lstStyle/>
          <a:p>
            <a:pPr defTabSz="457189">
              <a:spcAft>
                <a:spcPts val="533"/>
              </a:spcAft>
              <a:defRPr/>
            </a:pPr>
            <a:r>
              <a:rPr lang="fi-FI" sz="2667" b="1" kern="0" dirty="0">
                <a:solidFill>
                  <a:srgbClr val="C00000"/>
                </a:solidFill>
                <a:latin typeface="Calibri" panose="020F0502020204030204" pitchFamily="34" charset="0"/>
                <a:cs typeface="Calibri" panose="020F0502020204030204" pitchFamily="34" charset="0"/>
              </a:rPr>
              <a:t>Ammatillinen hyvinvointi </a:t>
            </a:r>
            <a:endParaRPr lang="fi-FI" sz="2667" b="1" kern="0" dirty="0">
              <a:solidFill>
                <a:srgbClr val="C00000"/>
              </a:solidFill>
              <a:latin typeface="Calibri" panose="020F0502020204030204" pitchFamily="34" charset="0"/>
              <a:cs typeface="Calibri" panose="020F0502020204030204" pitchFamily="34" charset="0"/>
            </a:endParaRPr>
          </a:p>
          <a:p>
            <a:pPr defTabSz="457189">
              <a:spcAft>
                <a:spcPts val="400"/>
              </a:spcAft>
              <a:defRPr/>
            </a:pPr>
            <a:r>
              <a:rPr lang="fi-FI" i="1" kern="0" dirty="0">
                <a:solidFill>
                  <a:prstClr val="black"/>
                </a:solidFill>
                <a:latin typeface="Calibri" panose="020F0502020204030204" pitchFamily="34" charset="0"/>
                <a:cs typeface="Calibri" panose="020F0502020204030204" pitchFamily="34" charset="0"/>
              </a:rPr>
              <a:t>”</a:t>
            </a:r>
            <a:r>
              <a:rPr lang="fi-FI" i="1" kern="0" dirty="0">
                <a:solidFill>
                  <a:prstClr val="black"/>
                </a:solidFill>
                <a:latin typeface="Calibri" panose="020F0502020204030204" pitchFamily="34" charset="0"/>
                <a:cs typeface="Calibri" panose="020F0502020204030204" pitchFamily="34" charset="0"/>
              </a:rPr>
              <a:t>kuinka selviydymme </a:t>
            </a:r>
            <a:r>
              <a:rPr lang="fi-FI" i="1" kern="0" dirty="0">
                <a:solidFill>
                  <a:prstClr val="black"/>
                </a:solidFill>
                <a:latin typeface="Calibri" panose="020F0502020204030204" pitchFamily="34" charset="0"/>
                <a:cs typeface="Calibri" panose="020F0502020204030204" pitchFamily="34" charset="0"/>
              </a:rPr>
              <a:t>työssä”</a:t>
            </a:r>
            <a:endParaRPr lang="fi-FI" i="1" kern="0" dirty="0">
              <a:solidFill>
                <a:prstClr val="black"/>
              </a:solidFill>
              <a:latin typeface="Calibri" panose="020F0502020204030204"/>
            </a:endParaRPr>
          </a:p>
          <a:p>
            <a:pPr defTabSz="914332">
              <a:defRPr/>
            </a:pPr>
            <a:r>
              <a:rPr lang="fi-FI" b="1" kern="0" dirty="0">
                <a:solidFill>
                  <a:prstClr val="black"/>
                </a:solidFill>
                <a:latin typeface="Calibri" panose="020F0502020204030204"/>
              </a:rPr>
              <a:t>Työhyvinvointi</a:t>
            </a:r>
          </a:p>
          <a:p>
            <a:pPr defTabSz="914332">
              <a:defRPr/>
            </a:pPr>
            <a:r>
              <a:rPr lang="fi-FI" b="1" kern="0" dirty="0">
                <a:solidFill>
                  <a:prstClr val="black"/>
                </a:solidFill>
                <a:latin typeface="Calibri" panose="020F0502020204030204"/>
              </a:rPr>
              <a:t>Stressinhallintastrategiat</a:t>
            </a:r>
          </a:p>
          <a:p>
            <a:pPr defTabSz="914332">
              <a:defRPr/>
            </a:pPr>
            <a:r>
              <a:rPr lang="fi-FI" b="1" kern="0" dirty="0">
                <a:solidFill>
                  <a:prstClr val="black"/>
                </a:solidFill>
                <a:latin typeface="Calibri" panose="020F0502020204030204" pitchFamily="34" charset="0"/>
                <a:cs typeface="Calibri" panose="020F0502020204030204" pitchFamily="34" charset="0"/>
              </a:rPr>
              <a:t>Opettajan </a:t>
            </a:r>
            <a:r>
              <a:rPr lang="fi-FI" b="1" kern="0" dirty="0" err="1">
                <a:solidFill>
                  <a:prstClr val="black"/>
                </a:solidFill>
                <a:latin typeface="Calibri" panose="020F0502020204030204" pitchFamily="34" charset="0"/>
                <a:cs typeface="Calibri" panose="020F0502020204030204" pitchFamily="34" charset="0"/>
              </a:rPr>
              <a:t>resilienssi</a:t>
            </a:r>
            <a:endParaRPr lang="fi-FI" b="1" kern="0" dirty="0">
              <a:solidFill>
                <a:prstClr val="black"/>
              </a:solidFill>
              <a:latin typeface="Calibri" panose="020F0502020204030204" pitchFamily="34" charset="0"/>
              <a:cs typeface="Calibri" panose="020F0502020204030204" pitchFamily="34" charset="0"/>
            </a:endParaRPr>
          </a:p>
        </p:txBody>
      </p:sp>
      <p:pic>
        <p:nvPicPr>
          <p:cNvPr id="6146" name="Picture 2" descr="Kuvahaun tulos haulle sami lehesvu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28" y="820446"/>
            <a:ext cx="979089" cy="1203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7126" y="1976451"/>
            <a:ext cx="979089"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Sami</a:t>
            </a:r>
            <a:endParaRPr lang="fi-FI" sz="2400" b="1" dirty="0">
              <a:solidFill>
                <a:prstClr val="black"/>
              </a:solidFill>
              <a:latin typeface="Arial Narrow"/>
            </a:endParaRPr>
          </a:p>
        </p:txBody>
      </p:sp>
      <p:pic>
        <p:nvPicPr>
          <p:cNvPr id="10" name="Picture 9"/>
          <p:cNvPicPr>
            <a:picLocks noChangeAspect="1"/>
          </p:cNvPicPr>
          <p:nvPr/>
        </p:nvPicPr>
        <p:blipFill rotWithShape="1">
          <a:blip r:embed="rId3"/>
          <a:srcRect l="9680" t="4640" r="14721" b="27320"/>
          <a:stretch/>
        </p:blipFill>
        <p:spPr>
          <a:xfrm>
            <a:off x="5140130" y="5192718"/>
            <a:ext cx="870737" cy="1044885"/>
          </a:xfrm>
          <a:prstGeom prst="rect">
            <a:avLst/>
          </a:prstGeom>
        </p:spPr>
      </p:pic>
      <p:sp>
        <p:nvSpPr>
          <p:cNvPr id="11" name="TextBox 10"/>
          <p:cNvSpPr txBox="1"/>
          <p:nvPr/>
        </p:nvSpPr>
        <p:spPr>
          <a:xfrm flipH="1">
            <a:off x="4847862" y="6159117"/>
            <a:ext cx="1568353"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Josephine</a:t>
            </a:r>
            <a:endParaRPr lang="fi-FI" sz="2400" b="1" dirty="0">
              <a:solidFill>
                <a:prstClr val="black"/>
              </a:solidFill>
              <a:latin typeface="Arial Narrow"/>
            </a:endParaRPr>
          </a:p>
        </p:txBody>
      </p:sp>
      <p:pic>
        <p:nvPicPr>
          <p:cNvPr id="13" name="Picture 12"/>
          <p:cNvPicPr>
            <a:picLocks noChangeAspect="1"/>
          </p:cNvPicPr>
          <p:nvPr/>
        </p:nvPicPr>
        <p:blipFill rotWithShape="1">
          <a:blip r:embed="rId4"/>
          <a:srcRect l="10211" b="31100"/>
          <a:stretch/>
        </p:blipFill>
        <p:spPr>
          <a:xfrm>
            <a:off x="9261063" y="3247709"/>
            <a:ext cx="996373" cy="1149729"/>
          </a:xfrm>
          <a:prstGeom prst="rect">
            <a:avLst/>
          </a:prstGeom>
        </p:spPr>
      </p:pic>
      <p:sp>
        <p:nvSpPr>
          <p:cNvPr id="15" name="AutoShape 8" descr="Kuvahaun tulos haulle Rantanen Johanna"/>
          <p:cNvSpPr>
            <a:spLocks noChangeAspect="1" noChangeArrowheads="1"/>
          </p:cNvSpPr>
          <p:nvPr/>
        </p:nvSpPr>
        <p:spPr bwMode="auto">
          <a:xfrm>
            <a:off x="1146577" y="-192617"/>
            <a:ext cx="991257"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fi-FI" sz="2400">
              <a:solidFill>
                <a:prstClr val="black"/>
              </a:solidFill>
              <a:latin typeface="Arial Narrow"/>
            </a:endParaRPr>
          </a:p>
        </p:txBody>
      </p:sp>
      <p:sp>
        <p:nvSpPr>
          <p:cNvPr id="16" name="TextBox 15"/>
          <p:cNvSpPr txBox="1"/>
          <p:nvPr/>
        </p:nvSpPr>
        <p:spPr>
          <a:xfrm flipH="1">
            <a:off x="9168594" y="4376718"/>
            <a:ext cx="1283191" cy="461665"/>
          </a:xfrm>
          <a:prstGeom prst="rect">
            <a:avLst/>
          </a:prstGeom>
          <a:solidFill>
            <a:srgbClr val="FFFF00"/>
          </a:solidFill>
        </p:spPr>
        <p:txBody>
          <a:bodyPr wrap="square" rtlCol="0">
            <a:spAutoFit/>
          </a:bodyPr>
          <a:lstStyle/>
          <a:p>
            <a:pPr defTabSz="1219170"/>
            <a:r>
              <a:rPr lang="fi-FI" sz="2400" dirty="0">
                <a:solidFill>
                  <a:prstClr val="black"/>
                </a:solidFill>
                <a:latin typeface="Arial Narrow"/>
              </a:rPr>
              <a:t>J</a:t>
            </a:r>
            <a:r>
              <a:rPr lang="fi-FI" sz="2400" dirty="0">
                <a:solidFill>
                  <a:prstClr val="black"/>
                </a:solidFill>
                <a:latin typeface="Arial Narrow"/>
              </a:rPr>
              <a:t>ohanna</a:t>
            </a:r>
            <a:endParaRPr lang="fi-FI" sz="2400" dirty="0">
              <a:solidFill>
                <a:prstClr val="black"/>
              </a:solidFill>
              <a:latin typeface="Arial Narrow"/>
            </a:endParaRPr>
          </a:p>
        </p:txBody>
      </p:sp>
      <p:sp>
        <p:nvSpPr>
          <p:cNvPr id="18" name="TextBox 17"/>
          <p:cNvSpPr txBox="1"/>
          <p:nvPr/>
        </p:nvSpPr>
        <p:spPr>
          <a:xfrm flipH="1">
            <a:off x="9168594" y="4384241"/>
            <a:ext cx="1283191" cy="461665"/>
          </a:xfrm>
          <a:prstGeom prst="rect">
            <a:avLst/>
          </a:prstGeom>
          <a:solidFill>
            <a:srgbClr val="FFFF00"/>
          </a:solidFill>
        </p:spPr>
        <p:txBody>
          <a:bodyPr wrap="square" rtlCol="0">
            <a:spAutoFit/>
          </a:bodyPr>
          <a:lstStyle/>
          <a:p>
            <a:pPr defTabSz="1219170"/>
            <a:r>
              <a:rPr lang="fi-FI" sz="2400" b="1" dirty="0">
                <a:solidFill>
                  <a:prstClr val="black"/>
                </a:solidFill>
                <a:latin typeface="Arial Narrow"/>
              </a:rPr>
              <a:t>J</a:t>
            </a:r>
            <a:r>
              <a:rPr lang="fi-FI" sz="2400" b="1" dirty="0">
                <a:solidFill>
                  <a:prstClr val="black"/>
                </a:solidFill>
                <a:latin typeface="Arial Narrow"/>
              </a:rPr>
              <a:t>ohanna</a:t>
            </a:r>
            <a:endParaRPr lang="fi-FI" sz="2400" b="1" dirty="0">
              <a:solidFill>
                <a:prstClr val="black"/>
              </a:solidFill>
              <a:latin typeface="Arial Narrow"/>
            </a:endParaRPr>
          </a:p>
        </p:txBody>
      </p:sp>
    </p:spTree>
    <p:extLst>
      <p:ext uri="{BB962C8B-B14F-4D97-AF65-F5344CB8AC3E}">
        <p14:creationId xmlns:p14="http://schemas.microsoft.com/office/powerpoint/2010/main" val="282611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14127" y="5442228"/>
            <a:ext cx="9203300" cy="1020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Arial Narrow"/>
            </a:endParaRPr>
          </a:p>
        </p:txBody>
      </p:sp>
      <p:sp>
        <p:nvSpPr>
          <p:cNvPr id="2" name="Date Placeholder 1"/>
          <p:cNvSpPr>
            <a:spLocks noGrp="1"/>
          </p:cNvSpPr>
          <p:nvPr>
            <p:ph type="dt" sz="half" idx="10"/>
          </p:nvPr>
        </p:nvSpPr>
        <p:spPr/>
        <p:txBody>
          <a:bodyPr/>
          <a:lstStyle/>
          <a:p>
            <a:pPr defTabSz="914377"/>
            <a:fld id="{FFF355AB-77A4-4647-B5C4-BB049BDFC92E}" type="datetime1">
              <a:rPr lang="fi-FI">
                <a:solidFill>
                  <a:prstClr val="white"/>
                </a:solidFill>
                <a:latin typeface="Arial Narrow"/>
              </a:rPr>
              <a:pPr defTabSz="914377"/>
              <a:t>10.12.2018</a:t>
            </a:fld>
            <a:endParaRPr lang="fi-FI" dirty="0">
              <a:solidFill>
                <a:prstClr val="white"/>
              </a:solidFill>
              <a:latin typeface="Arial Narrow"/>
            </a:endParaRPr>
          </a:p>
        </p:txBody>
      </p:sp>
      <p:sp>
        <p:nvSpPr>
          <p:cNvPr id="3" name="Footer Placeholder 2"/>
          <p:cNvSpPr>
            <a:spLocks noGrp="1"/>
          </p:cNvSpPr>
          <p:nvPr>
            <p:ph type="ftr" sz="quarter" idx="11"/>
          </p:nvPr>
        </p:nvSpPr>
        <p:spPr/>
        <p:txBody>
          <a:bodyPr/>
          <a:lstStyle/>
          <a:p>
            <a:pPr defTabSz="914377"/>
            <a:r>
              <a:rPr lang="fi-FI" dirty="0">
                <a:solidFill>
                  <a:prstClr val="white"/>
                </a:solidFill>
                <a:latin typeface="Arial Narrow"/>
              </a:rPr>
              <a:t>OVET</a:t>
            </a:r>
            <a:br>
              <a:rPr lang="fi-FI" dirty="0">
                <a:solidFill>
                  <a:prstClr val="white"/>
                </a:solidFill>
                <a:latin typeface="Arial Narrow"/>
              </a:rPr>
            </a:br>
            <a:r>
              <a:rPr lang="fi-FI" dirty="0">
                <a:solidFill>
                  <a:prstClr val="white"/>
                </a:solidFill>
                <a:latin typeface="Arial Narrow"/>
              </a:rPr>
              <a:t>Opettajankoulutuksen valinnat - ennakoivaa tulevaisuustyötä</a:t>
            </a:r>
          </a:p>
        </p:txBody>
      </p:sp>
      <p:sp>
        <p:nvSpPr>
          <p:cNvPr id="4" name="Title 44"/>
          <p:cNvSpPr txBox="1">
            <a:spLocks/>
          </p:cNvSpPr>
          <p:nvPr/>
        </p:nvSpPr>
        <p:spPr>
          <a:xfrm>
            <a:off x="1524000" y="260648"/>
            <a:ext cx="9144000" cy="101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spcAft>
                <a:spcPts val="267"/>
              </a:spcAft>
              <a:defRPr/>
            </a:pPr>
            <a:r>
              <a:rPr lang="fi-FI" sz="2400" b="1" dirty="0">
                <a:solidFill>
                  <a:srgbClr val="002060"/>
                </a:solidFill>
                <a:latin typeface="Helvetica" panose="020B0604020202020204" pitchFamily="34" charset="0"/>
                <a:cs typeface="Helvetica" panose="020B0604020202020204" pitchFamily="34" charset="0"/>
              </a:rPr>
              <a:t>Moniulotteinen opettajan osaamisen </a:t>
            </a:r>
            <a:r>
              <a:rPr lang="fi-FI" sz="2400" b="1" dirty="0">
                <a:solidFill>
                  <a:srgbClr val="002060"/>
                </a:solidFill>
                <a:latin typeface="Helvetica" panose="020B0604020202020204" pitchFamily="34" charset="0"/>
                <a:cs typeface="Helvetica" panose="020B0604020202020204" pitchFamily="34" charset="0"/>
              </a:rPr>
              <a:t>prosessimalli</a:t>
            </a:r>
          </a:p>
          <a:p>
            <a:pPr algn="ctr" defTabSz="914377">
              <a:spcAft>
                <a:spcPts val="267"/>
              </a:spcAft>
              <a:defRPr/>
            </a:pPr>
            <a:r>
              <a:rPr lang="fi-FI" sz="1867" b="1" dirty="0" err="1">
                <a:solidFill>
                  <a:srgbClr val="002060"/>
                </a:solidFill>
                <a:latin typeface="Helvetica" panose="020B0604020202020204" pitchFamily="34" charset="0"/>
                <a:cs typeface="Helvetica" panose="020B0604020202020204" pitchFamily="34" charset="0"/>
              </a:rPr>
              <a:t>Multidimensional</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A</a:t>
            </a:r>
            <a:r>
              <a:rPr lang="fi-FI" sz="1867" b="1" dirty="0" err="1">
                <a:solidFill>
                  <a:srgbClr val="002060"/>
                </a:solidFill>
                <a:latin typeface="Helvetica" panose="020B0604020202020204" pitchFamily="34" charset="0"/>
                <a:cs typeface="Helvetica" panose="020B0604020202020204" pitchFamily="34" charset="0"/>
              </a:rPr>
              <a:t>dapted</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P</a:t>
            </a:r>
            <a:r>
              <a:rPr lang="fi-FI" sz="1867" b="1" dirty="0" err="1">
                <a:solidFill>
                  <a:srgbClr val="002060"/>
                </a:solidFill>
                <a:latin typeface="Helvetica" panose="020B0604020202020204" pitchFamily="34" charset="0"/>
                <a:cs typeface="Helvetica" panose="020B0604020202020204" pitchFamily="34" charset="0"/>
              </a:rPr>
              <a:t>rocess</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Model</a:t>
            </a:r>
            <a:r>
              <a:rPr lang="fi-FI" sz="1867" b="1" dirty="0">
                <a:solidFill>
                  <a:srgbClr val="002060"/>
                </a:solidFill>
                <a:latin typeface="Helvetica" panose="020B0604020202020204" pitchFamily="34" charset="0"/>
                <a:cs typeface="Helvetica" panose="020B0604020202020204" pitchFamily="34" charset="0"/>
              </a:rPr>
              <a:t> of </a:t>
            </a:r>
            <a:r>
              <a:rPr lang="fi-FI" sz="1867" b="1" dirty="0" err="1">
                <a:solidFill>
                  <a:srgbClr val="002060"/>
                </a:solidFill>
                <a:latin typeface="Helvetica" panose="020B0604020202020204" pitchFamily="34" charset="0"/>
                <a:cs typeface="Helvetica" panose="020B0604020202020204" pitchFamily="34" charset="0"/>
              </a:rPr>
              <a:t>T</a:t>
            </a:r>
            <a:r>
              <a:rPr lang="fi-FI" sz="1867" b="1" dirty="0" err="1">
                <a:solidFill>
                  <a:srgbClr val="002060"/>
                </a:solidFill>
                <a:latin typeface="Helvetica" panose="020B0604020202020204" pitchFamily="34" charset="0"/>
                <a:cs typeface="Helvetica" panose="020B0604020202020204" pitchFamily="34" charset="0"/>
              </a:rPr>
              <a:t>eacher</a:t>
            </a:r>
            <a:r>
              <a:rPr lang="fi-FI" sz="1867" b="1" dirty="0">
                <a:solidFill>
                  <a:srgbClr val="002060"/>
                </a:solidFill>
                <a:latin typeface="Helvetica" panose="020B0604020202020204" pitchFamily="34" charset="0"/>
                <a:cs typeface="Helvetica" panose="020B0604020202020204" pitchFamily="34" charset="0"/>
              </a:rPr>
              <a:t> </a:t>
            </a:r>
            <a:r>
              <a:rPr lang="fi-FI" sz="1867" b="1" dirty="0" err="1">
                <a:solidFill>
                  <a:srgbClr val="002060"/>
                </a:solidFill>
                <a:latin typeface="Helvetica" panose="020B0604020202020204" pitchFamily="34" charset="0"/>
                <a:cs typeface="Helvetica" panose="020B0604020202020204" pitchFamily="34" charset="0"/>
              </a:rPr>
              <a:t>C</a:t>
            </a:r>
            <a:r>
              <a:rPr lang="fi-FI" sz="1867" b="1" dirty="0" err="1">
                <a:solidFill>
                  <a:srgbClr val="002060"/>
                </a:solidFill>
                <a:latin typeface="Helvetica" panose="020B0604020202020204" pitchFamily="34" charset="0"/>
                <a:cs typeface="Helvetica" panose="020B0604020202020204" pitchFamily="34" charset="0"/>
              </a:rPr>
              <a:t>ompetence</a:t>
            </a:r>
            <a:r>
              <a:rPr lang="fi-FI" sz="1867" b="1" dirty="0">
                <a:solidFill>
                  <a:srgbClr val="002060"/>
                </a:solidFill>
                <a:latin typeface="Helvetica" panose="020B0604020202020204" pitchFamily="34" charset="0"/>
                <a:cs typeface="Helvetica" panose="020B0604020202020204" pitchFamily="34" charset="0"/>
              </a:rPr>
              <a:t> (MAP)</a:t>
            </a:r>
            <a:endParaRPr lang="fi-FI" sz="1867" b="1" dirty="0">
              <a:solidFill>
                <a:srgbClr val="002060"/>
              </a:solidFill>
              <a:latin typeface="Helvetica" panose="020B0604020202020204" pitchFamily="34" charset="0"/>
              <a:cs typeface="Helvetica" panose="020B0604020202020204" pitchFamily="34" charset="0"/>
            </a:endParaRPr>
          </a:p>
        </p:txBody>
      </p:sp>
      <p:sp>
        <p:nvSpPr>
          <p:cNvPr id="43" name="TextBox 57"/>
          <p:cNvSpPr txBox="1"/>
          <p:nvPr/>
        </p:nvSpPr>
        <p:spPr>
          <a:xfrm>
            <a:off x="1824784" y="5914417"/>
            <a:ext cx="7094065" cy="379656"/>
          </a:xfrm>
          <a:prstGeom prst="rect">
            <a:avLst/>
          </a:prstGeom>
          <a:noFill/>
        </p:spPr>
        <p:txBody>
          <a:bodyPr wrap="square" rtlCol="0">
            <a:spAutoFit/>
          </a:bodyPr>
          <a:lstStyle/>
          <a:p>
            <a:pPr defTabSz="914354">
              <a:defRPr/>
            </a:pPr>
            <a:r>
              <a:rPr lang="fi-FI" sz="1867" b="1" dirty="0">
                <a:solidFill>
                  <a:prstClr val="black"/>
                </a:solidFill>
                <a:latin typeface="Calibri" panose="020F0502020204030204"/>
              </a:rPr>
              <a:t>Metsäpelto </a:t>
            </a:r>
            <a:r>
              <a:rPr lang="fi-FI" sz="1867" b="1" dirty="0" err="1">
                <a:solidFill>
                  <a:prstClr val="black"/>
                </a:solidFill>
                <a:latin typeface="Calibri" panose="020F0502020204030204"/>
              </a:rPr>
              <a:t>ym</a:t>
            </a:r>
            <a:r>
              <a:rPr lang="fi-FI" sz="1867" b="1" dirty="0">
                <a:solidFill>
                  <a:prstClr val="black"/>
                </a:solidFill>
                <a:latin typeface="Calibri" panose="020F0502020204030204"/>
              </a:rPr>
              <a:t> (2018)</a:t>
            </a:r>
            <a:r>
              <a:rPr lang="fi-FI" sz="1867" dirty="0">
                <a:solidFill>
                  <a:prstClr val="black"/>
                </a:solidFill>
                <a:latin typeface="Calibri" panose="020F0502020204030204"/>
              </a:rPr>
              <a:t>,</a:t>
            </a:r>
            <a:r>
              <a:rPr lang="fi-FI" sz="1867" b="1" dirty="0">
                <a:solidFill>
                  <a:prstClr val="black"/>
                </a:solidFill>
                <a:latin typeface="Calibri" panose="020F0502020204030204"/>
              </a:rPr>
              <a:t> </a:t>
            </a:r>
            <a:r>
              <a:rPr lang="fi-FI" sz="1867" dirty="0">
                <a:solidFill>
                  <a:prstClr val="black"/>
                </a:solidFill>
                <a:latin typeface="Calibri" panose="020F0502020204030204"/>
              </a:rPr>
              <a:t>kehitetty </a:t>
            </a:r>
            <a:r>
              <a:rPr lang="fi-FI" sz="1867" dirty="0">
                <a:solidFill>
                  <a:prstClr val="black"/>
                </a:solidFill>
                <a:latin typeface="Calibri" panose="020F0502020204030204"/>
              </a:rPr>
              <a:t>mallista </a:t>
            </a:r>
            <a:r>
              <a:rPr lang="fi-FI" sz="1867" dirty="0">
                <a:solidFill>
                  <a:prstClr val="black"/>
                </a:solidFill>
                <a:latin typeface="Calibri" panose="020F0502020204030204"/>
              </a:rPr>
              <a:t>Blömeke</a:t>
            </a:r>
            <a:r>
              <a:rPr lang="fi-FI" sz="1867" dirty="0">
                <a:solidFill>
                  <a:prstClr val="black"/>
                </a:solidFill>
                <a:latin typeface="Calibri" panose="020F0502020204030204"/>
              </a:rPr>
              <a:t> </a:t>
            </a:r>
            <a:r>
              <a:rPr lang="fi-FI" sz="1867" dirty="0">
                <a:solidFill>
                  <a:prstClr val="black"/>
                </a:solidFill>
                <a:latin typeface="Calibri" panose="020F0502020204030204"/>
              </a:rPr>
              <a:t>ym. (2015)</a:t>
            </a:r>
            <a:endParaRPr lang="fi-FI" sz="1867" b="1" dirty="0">
              <a:solidFill>
                <a:prstClr val="black"/>
              </a:solidFill>
              <a:latin typeface="Calibri" panose="020F0502020204030204"/>
            </a:endParaRPr>
          </a:p>
        </p:txBody>
      </p:sp>
      <p:grpSp>
        <p:nvGrpSpPr>
          <p:cNvPr id="13" name="Group 12"/>
          <p:cNvGrpSpPr/>
          <p:nvPr/>
        </p:nvGrpSpPr>
        <p:grpSpPr>
          <a:xfrm>
            <a:off x="1669881" y="1316766"/>
            <a:ext cx="9102073" cy="4395808"/>
            <a:chOff x="187220" y="713228"/>
            <a:chExt cx="6826555" cy="3296856"/>
          </a:xfrm>
        </p:grpSpPr>
        <p:sp>
          <p:nvSpPr>
            <p:cNvPr id="50" name="Rounded Rectangle 49"/>
            <p:cNvSpPr/>
            <p:nvPr/>
          </p:nvSpPr>
          <p:spPr>
            <a:xfrm>
              <a:off x="187220" y="1286640"/>
              <a:ext cx="5289546" cy="2723444"/>
            </a:xfrm>
            <a:prstGeom prst="roundRect">
              <a:avLst/>
            </a:prstGeom>
            <a:solidFill>
              <a:srgbClr val="F1563F">
                <a:lumMod val="20000"/>
                <a:lumOff val="80000"/>
              </a:srgbClr>
            </a:solidFill>
            <a:ln w="25400" cap="flat" cmpd="sng" algn="ctr">
              <a:solidFill>
                <a:srgbClr val="0070C0"/>
              </a:solidFill>
              <a:prstDash val="solid"/>
            </a:ln>
            <a:effectLst/>
          </p:spPr>
          <p:txBody>
            <a:bodyPr rtlCol="0" anchor="ctr"/>
            <a:lstStyle/>
            <a:p>
              <a:pPr algn="ctr" defTabSz="914332">
                <a:defRPr/>
              </a:pPr>
              <a:endParaRPr lang="fi-FI" kern="0">
                <a:solidFill>
                  <a:prstClr val="black"/>
                </a:solidFill>
                <a:latin typeface="Calibri" panose="020F0502020204030204"/>
              </a:endParaRPr>
            </a:p>
          </p:txBody>
        </p:sp>
        <p:sp>
          <p:nvSpPr>
            <p:cNvPr id="51" name="TextBox 50"/>
            <p:cNvSpPr txBox="1"/>
            <p:nvPr/>
          </p:nvSpPr>
          <p:spPr>
            <a:xfrm>
              <a:off x="2547740" y="713228"/>
              <a:ext cx="1952634" cy="315423"/>
            </a:xfrm>
            <a:prstGeom prst="rect">
              <a:avLst/>
            </a:prstGeom>
            <a:noFill/>
          </p:spPr>
          <p:txBody>
            <a:bodyPr wrap="square" rtlCol="0">
              <a:spAutoFit/>
            </a:bodyPr>
            <a:lstStyle/>
            <a:p>
              <a:pPr defTabSz="914332">
                <a:defRPr/>
              </a:pPr>
              <a:endParaRPr lang="fi-FI" sz="2133" b="1" kern="0" dirty="0">
                <a:solidFill>
                  <a:srgbClr val="002060"/>
                </a:solidFill>
                <a:latin typeface="Calibri" panose="020F0502020204030204"/>
              </a:endParaRPr>
            </a:p>
          </p:txBody>
        </p:sp>
        <p:grpSp>
          <p:nvGrpSpPr>
            <p:cNvPr id="52" name="Group 51"/>
            <p:cNvGrpSpPr/>
            <p:nvPr/>
          </p:nvGrpSpPr>
          <p:grpSpPr>
            <a:xfrm>
              <a:off x="5623947" y="718539"/>
              <a:ext cx="1389828" cy="2535622"/>
              <a:chOff x="7284874" y="930424"/>
              <a:chExt cx="1853103" cy="3380831"/>
            </a:xfrm>
          </p:grpSpPr>
          <p:sp>
            <p:nvSpPr>
              <p:cNvPr id="76" name="TextBox 75"/>
              <p:cNvSpPr txBox="1"/>
              <p:nvPr/>
            </p:nvSpPr>
            <p:spPr>
              <a:xfrm>
                <a:off x="7284874" y="930424"/>
                <a:ext cx="1841980" cy="420564"/>
              </a:xfrm>
              <a:prstGeom prst="rect">
                <a:avLst/>
              </a:prstGeom>
              <a:noFill/>
            </p:spPr>
            <p:txBody>
              <a:bodyPr wrap="square" rtlCol="0">
                <a:spAutoFit/>
              </a:bodyPr>
              <a:lstStyle/>
              <a:p>
                <a:pPr defTabSz="914332">
                  <a:defRPr/>
                </a:pPr>
                <a:endParaRPr lang="fi-FI" sz="2133" b="1" kern="0" dirty="0">
                  <a:solidFill>
                    <a:srgbClr val="002060"/>
                  </a:solidFill>
                  <a:latin typeface="Calibri" panose="020F0502020204030204"/>
                </a:endParaRPr>
              </a:p>
            </p:txBody>
          </p:sp>
          <p:sp>
            <p:nvSpPr>
              <p:cNvPr id="77" name="Rounded Rectangle 76"/>
              <p:cNvSpPr/>
              <p:nvPr/>
            </p:nvSpPr>
            <p:spPr>
              <a:xfrm>
                <a:off x="7488274" y="2820606"/>
                <a:ext cx="1382682" cy="1490649"/>
              </a:xfrm>
              <a:prstGeom prst="roundRect">
                <a:avLst/>
              </a:prstGeom>
              <a:solidFill>
                <a:srgbClr val="002957">
                  <a:lumMod val="20000"/>
                  <a:lumOff val="80000"/>
                </a:srgbClr>
              </a:solidFill>
              <a:ln w="25400" cap="flat" cmpd="sng" algn="ctr">
                <a:solidFill>
                  <a:srgbClr val="F1563F">
                    <a:shade val="50000"/>
                  </a:srgbClr>
                </a:solidFill>
                <a:prstDash val="solid"/>
              </a:ln>
              <a:effectLst/>
            </p:spPr>
            <p:txBody>
              <a:bodyPr rtlCol="0" anchor="ctr"/>
              <a:lstStyle/>
              <a:p>
                <a:pPr algn="ctr" defTabSz="914332">
                  <a:defRPr/>
                </a:pPr>
                <a:endParaRPr lang="fi-FI" sz="1867" kern="0" dirty="0">
                  <a:solidFill>
                    <a:prstClr val="white"/>
                  </a:solidFill>
                  <a:latin typeface="Calibri" panose="020F0502020204030204"/>
                </a:endParaRPr>
              </a:p>
            </p:txBody>
          </p:sp>
          <p:sp>
            <p:nvSpPr>
              <p:cNvPr id="78" name="TextBox 77"/>
              <p:cNvSpPr txBox="1"/>
              <p:nvPr/>
            </p:nvSpPr>
            <p:spPr>
              <a:xfrm>
                <a:off x="7502338" y="2851630"/>
                <a:ext cx="1635639" cy="379656"/>
              </a:xfrm>
              <a:prstGeom prst="rect">
                <a:avLst/>
              </a:prstGeom>
              <a:noFill/>
            </p:spPr>
            <p:txBody>
              <a:bodyPr wrap="square" rtlCol="0">
                <a:spAutoFit/>
              </a:bodyPr>
              <a:lstStyle/>
              <a:p>
                <a:pPr defTabSz="914332">
                  <a:defRPr/>
                </a:pPr>
                <a:endParaRPr lang="fi-FI" sz="1867" b="1" kern="0" dirty="0">
                  <a:solidFill>
                    <a:prstClr val="black"/>
                  </a:solidFill>
                  <a:latin typeface="Calibri" panose="020F0502020204030204"/>
                </a:endParaRPr>
              </a:p>
            </p:txBody>
          </p:sp>
        </p:grpSp>
        <p:sp>
          <p:nvSpPr>
            <p:cNvPr id="53" name="TextBox 52"/>
            <p:cNvSpPr txBox="1"/>
            <p:nvPr/>
          </p:nvSpPr>
          <p:spPr>
            <a:xfrm>
              <a:off x="397727" y="941872"/>
              <a:ext cx="1399109" cy="315423"/>
            </a:xfrm>
            <a:prstGeom prst="rect">
              <a:avLst/>
            </a:prstGeom>
            <a:noFill/>
          </p:spPr>
          <p:txBody>
            <a:bodyPr wrap="square" rtlCol="0">
              <a:spAutoFit/>
            </a:bodyPr>
            <a:lstStyle/>
            <a:p>
              <a:pPr defTabSz="914332">
                <a:defRPr/>
              </a:pPr>
              <a:endParaRPr lang="fi-FI" sz="2133" b="1" kern="0" dirty="0">
                <a:solidFill>
                  <a:srgbClr val="002060"/>
                </a:solidFill>
                <a:latin typeface="Calibri" panose="020F0502020204030204"/>
              </a:endParaRPr>
            </a:p>
          </p:txBody>
        </p:sp>
        <p:sp>
          <p:nvSpPr>
            <p:cNvPr id="55" name="Rounded Rectangle 54"/>
            <p:cNvSpPr/>
            <p:nvPr/>
          </p:nvSpPr>
          <p:spPr>
            <a:xfrm>
              <a:off x="4180492" y="1498351"/>
              <a:ext cx="1152068" cy="773767"/>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914332">
                <a:defRPr/>
              </a:pPr>
              <a:endParaRPr lang="fi-FI" sz="1351" kern="0">
                <a:solidFill>
                  <a:prstClr val="black"/>
                </a:solidFill>
                <a:latin typeface="Calibri" panose="020F0502020204030204"/>
              </a:endParaRPr>
            </a:p>
          </p:txBody>
        </p:sp>
        <p:sp>
          <p:nvSpPr>
            <p:cNvPr id="56" name="TextBox 55"/>
            <p:cNvSpPr txBox="1"/>
            <p:nvPr/>
          </p:nvSpPr>
          <p:spPr>
            <a:xfrm>
              <a:off x="4166167" y="1534833"/>
              <a:ext cx="1059162" cy="284742"/>
            </a:xfrm>
            <a:prstGeom prst="rect">
              <a:avLst/>
            </a:prstGeom>
            <a:noFill/>
          </p:spPr>
          <p:txBody>
            <a:bodyPr wrap="square" rtlCol="0">
              <a:spAutoFit/>
            </a:bodyPr>
            <a:lstStyle/>
            <a:p>
              <a:pPr defTabSz="914332">
                <a:defRPr/>
              </a:pPr>
              <a:endParaRPr lang="fi-FI" sz="1867" b="1" kern="0" dirty="0">
                <a:solidFill>
                  <a:prstClr val="black"/>
                </a:solidFill>
                <a:latin typeface="Calibri" panose="020F0502020204030204"/>
              </a:endParaRPr>
            </a:p>
          </p:txBody>
        </p:sp>
        <p:sp>
          <p:nvSpPr>
            <p:cNvPr id="57" name="Rounded Rectangle 56"/>
            <p:cNvSpPr/>
            <p:nvPr/>
          </p:nvSpPr>
          <p:spPr>
            <a:xfrm>
              <a:off x="4199079" y="2333367"/>
              <a:ext cx="1120058" cy="614835"/>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914332">
                <a:defRPr/>
              </a:pPr>
              <a:endParaRPr lang="fi-FI" sz="1351" kern="0">
                <a:solidFill>
                  <a:prstClr val="black"/>
                </a:solidFill>
                <a:latin typeface="Calibri" panose="020F0502020204030204"/>
              </a:endParaRPr>
            </a:p>
          </p:txBody>
        </p:sp>
        <p:sp>
          <p:nvSpPr>
            <p:cNvPr id="58" name="Rounded Rectangle 57"/>
            <p:cNvSpPr/>
            <p:nvPr/>
          </p:nvSpPr>
          <p:spPr>
            <a:xfrm>
              <a:off x="4204052" y="3015049"/>
              <a:ext cx="1107257" cy="803188"/>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914332">
                <a:defRPr/>
              </a:pPr>
              <a:endParaRPr lang="fi-FI" sz="1351" kern="0">
                <a:solidFill>
                  <a:prstClr val="black"/>
                </a:solidFill>
                <a:latin typeface="Calibri" panose="020F0502020204030204"/>
              </a:endParaRPr>
            </a:p>
          </p:txBody>
        </p:sp>
        <p:sp>
          <p:nvSpPr>
            <p:cNvPr id="59" name="TextBox 58"/>
            <p:cNvSpPr txBox="1"/>
            <p:nvPr/>
          </p:nvSpPr>
          <p:spPr>
            <a:xfrm>
              <a:off x="4146019" y="3112097"/>
              <a:ext cx="1144645" cy="284742"/>
            </a:xfrm>
            <a:prstGeom prst="rect">
              <a:avLst/>
            </a:prstGeom>
            <a:noFill/>
          </p:spPr>
          <p:txBody>
            <a:bodyPr wrap="square" rtlCol="0">
              <a:spAutoFit/>
            </a:bodyPr>
            <a:lstStyle/>
            <a:p>
              <a:pPr defTabSz="914332">
                <a:defRPr/>
              </a:pPr>
              <a:endParaRPr lang="fi-FI" sz="1867" b="1" kern="0" dirty="0">
                <a:solidFill>
                  <a:prstClr val="black"/>
                </a:solidFill>
                <a:latin typeface="Calibri" panose="020F0502020204030204"/>
              </a:endParaRPr>
            </a:p>
          </p:txBody>
        </p:sp>
        <p:sp>
          <p:nvSpPr>
            <p:cNvPr id="60" name="TextBox 59"/>
            <p:cNvSpPr txBox="1"/>
            <p:nvPr/>
          </p:nvSpPr>
          <p:spPr>
            <a:xfrm>
              <a:off x="4114268" y="2445097"/>
              <a:ext cx="1290513" cy="276999"/>
            </a:xfrm>
            <a:prstGeom prst="rect">
              <a:avLst/>
            </a:prstGeom>
            <a:noFill/>
          </p:spPr>
          <p:txBody>
            <a:bodyPr wrap="square" rtlCol="0">
              <a:spAutoFit/>
            </a:bodyPr>
            <a:lstStyle/>
            <a:p>
              <a:pPr defTabSz="914332">
                <a:defRPr/>
              </a:pPr>
              <a:endParaRPr lang="fi-FI" b="1" kern="0" dirty="0">
                <a:solidFill>
                  <a:prstClr val="black"/>
                </a:solidFill>
                <a:latin typeface="Calibri" panose="020F0502020204030204"/>
              </a:endParaRPr>
            </a:p>
          </p:txBody>
        </p:sp>
        <p:sp>
          <p:nvSpPr>
            <p:cNvPr id="61" name="Left-Right Arrow 60"/>
            <p:cNvSpPr/>
            <p:nvPr/>
          </p:nvSpPr>
          <p:spPr>
            <a:xfrm>
              <a:off x="5507787" y="2638565"/>
              <a:ext cx="261289" cy="144259"/>
            </a:xfrm>
            <a:prstGeom prst="leftRightArrow">
              <a:avLst/>
            </a:prstGeom>
            <a:solidFill>
              <a:srgbClr val="0070C0"/>
            </a:solidFill>
            <a:ln w="25400" cap="flat" cmpd="sng" algn="ctr">
              <a:noFill/>
              <a:prstDash val="solid"/>
            </a:ln>
            <a:effectLst/>
          </p:spPr>
          <p:txBody>
            <a:bodyPr rtlCol="0" anchor="ctr"/>
            <a:lstStyle/>
            <a:p>
              <a:pPr algn="ctr" defTabSz="914332">
                <a:defRPr/>
              </a:pPr>
              <a:endParaRPr lang="fi-FI" kern="0">
                <a:solidFill>
                  <a:prstClr val="white"/>
                </a:solidFill>
                <a:latin typeface="Calibri" panose="020F0502020204030204"/>
              </a:endParaRPr>
            </a:p>
          </p:txBody>
        </p:sp>
        <p:sp>
          <p:nvSpPr>
            <p:cNvPr id="63" name="Rounded Rectangle 62"/>
            <p:cNvSpPr/>
            <p:nvPr/>
          </p:nvSpPr>
          <p:spPr>
            <a:xfrm>
              <a:off x="336013" y="1403984"/>
              <a:ext cx="1757831" cy="2440931"/>
            </a:xfrm>
            <a:prstGeom prst="roundRect">
              <a:avLst/>
            </a:prstGeom>
            <a:solidFill>
              <a:sysClr val="window" lastClr="FFFFFF"/>
            </a:solidFill>
            <a:ln w="25400" cap="flat" cmpd="sng" algn="ctr">
              <a:solidFill>
                <a:srgbClr val="F1563F">
                  <a:shade val="50000"/>
                </a:srgbClr>
              </a:solidFill>
              <a:prstDash val="solid"/>
            </a:ln>
            <a:effectLst/>
          </p:spPr>
          <p:txBody>
            <a:bodyPr rtlCol="0" anchor="ctr"/>
            <a:lstStyle/>
            <a:p>
              <a:pPr algn="ctr" defTabSz="457178">
                <a:defRPr/>
              </a:pPr>
              <a:endParaRPr lang="fi-FI" sz="2400" kern="0">
                <a:solidFill>
                  <a:prstClr val="white"/>
                </a:solidFill>
                <a:latin typeface="Palatino Linotype"/>
              </a:endParaRPr>
            </a:p>
          </p:txBody>
        </p:sp>
        <p:sp>
          <p:nvSpPr>
            <p:cNvPr id="69" name="Oval 68"/>
            <p:cNvSpPr/>
            <p:nvPr/>
          </p:nvSpPr>
          <p:spPr>
            <a:xfrm>
              <a:off x="2762349" y="1965759"/>
              <a:ext cx="738659" cy="559082"/>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sp>
          <p:nvSpPr>
            <p:cNvPr id="67" name="Rounded Rectangle 66"/>
            <p:cNvSpPr/>
            <p:nvPr/>
          </p:nvSpPr>
          <p:spPr>
            <a:xfrm>
              <a:off x="2369864" y="1732882"/>
              <a:ext cx="1509517" cy="1791760"/>
            </a:xfrm>
            <a:prstGeom prst="roundRect">
              <a:avLst/>
            </a:prstGeom>
            <a:solidFill>
              <a:sysClr val="window" lastClr="FFFFFF"/>
            </a:solidFill>
            <a:ln w="28575" cap="flat" cmpd="sng" algn="ctr">
              <a:solidFill>
                <a:srgbClr val="C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defRPr/>
              </a:pPr>
              <a:endParaRPr lang="fi-FI" kern="0" dirty="0">
                <a:solidFill>
                  <a:prstClr val="white"/>
                </a:solidFill>
                <a:latin typeface="Palatino Linotype"/>
              </a:endParaRPr>
            </a:p>
          </p:txBody>
        </p:sp>
        <p:sp>
          <p:nvSpPr>
            <p:cNvPr id="70" name="TextBox 69"/>
            <p:cNvSpPr txBox="1"/>
            <p:nvPr/>
          </p:nvSpPr>
          <p:spPr>
            <a:xfrm>
              <a:off x="2713987" y="2282310"/>
              <a:ext cx="138548" cy="242374"/>
            </a:xfrm>
            <a:prstGeom prst="rect">
              <a:avLst/>
            </a:prstGeom>
            <a:noFill/>
          </p:spPr>
          <p:txBody>
            <a:bodyPr wrap="none" rtlCol="0">
              <a:spAutoFit/>
            </a:bodyPr>
            <a:lstStyle/>
            <a:p>
              <a:pPr defTabSz="914332">
                <a:defRPr/>
              </a:pPr>
              <a:endParaRPr lang="fi-FI" sz="1500" b="1" kern="0" dirty="0">
                <a:solidFill>
                  <a:prstClr val="black"/>
                </a:solidFill>
                <a:latin typeface="Calibri" panose="020F0502020204030204"/>
              </a:endParaRPr>
            </a:p>
          </p:txBody>
        </p:sp>
        <p:sp>
          <p:nvSpPr>
            <p:cNvPr id="48" name="TextBox 47"/>
            <p:cNvSpPr txBox="1"/>
            <p:nvPr/>
          </p:nvSpPr>
          <p:spPr>
            <a:xfrm>
              <a:off x="356590" y="2652162"/>
              <a:ext cx="1881824" cy="300083"/>
            </a:xfrm>
            <a:prstGeom prst="rect">
              <a:avLst/>
            </a:prstGeom>
            <a:noFill/>
            <a:ln>
              <a:noFill/>
            </a:ln>
          </p:spPr>
          <p:txBody>
            <a:bodyPr wrap="square" rtlCol="0">
              <a:spAutoFit/>
            </a:bodyPr>
            <a:lstStyle/>
            <a:p>
              <a:pPr defTabSz="914332">
                <a:defRPr/>
              </a:pPr>
              <a:endParaRPr lang="fi-FI" sz="2000" b="1" kern="0" dirty="0">
                <a:solidFill>
                  <a:prstClr val="black"/>
                </a:solidFill>
                <a:latin typeface="Calibri" panose="020F0502020204030204"/>
              </a:endParaRPr>
            </a:p>
          </p:txBody>
        </p:sp>
        <p:sp>
          <p:nvSpPr>
            <p:cNvPr id="49" name="TextBox 48"/>
            <p:cNvSpPr txBox="1"/>
            <p:nvPr/>
          </p:nvSpPr>
          <p:spPr>
            <a:xfrm>
              <a:off x="346879" y="3179321"/>
              <a:ext cx="2028527" cy="300083"/>
            </a:xfrm>
            <a:prstGeom prst="rect">
              <a:avLst/>
            </a:prstGeom>
            <a:noFill/>
            <a:ln>
              <a:noFill/>
            </a:ln>
          </p:spPr>
          <p:txBody>
            <a:bodyPr wrap="square" rtlCol="0">
              <a:spAutoFit/>
            </a:bodyPr>
            <a:lstStyle/>
            <a:p>
              <a:pPr defTabSz="914332">
                <a:defRPr/>
              </a:pPr>
              <a:endParaRPr lang="fi-FI" sz="2000" b="1" kern="0" dirty="0">
                <a:solidFill>
                  <a:prstClr val="black"/>
                </a:solidFill>
                <a:latin typeface="Calibri" panose="020F0502020204030204"/>
              </a:endParaRPr>
            </a:p>
          </p:txBody>
        </p:sp>
        <p:sp>
          <p:nvSpPr>
            <p:cNvPr id="79" name="TextBox 78"/>
            <p:cNvSpPr txBox="1"/>
            <p:nvPr/>
          </p:nvSpPr>
          <p:spPr>
            <a:xfrm>
              <a:off x="397727" y="957380"/>
              <a:ext cx="1555303" cy="315423"/>
            </a:xfrm>
            <a:prstGeom prst="rect">
              <a:avLst/>
            </a:prstGeom>
            <a:noFill/>
          </p:spPr>
          <p:txBody>
            <a:bodyPr wrap="square" rtlCol="0">
              <a:spAutoFit/>
            </a:bodyPr>
            <a:lstStyle/>
            <a:p>
              <a:pPr defTabSz="914332">
                <a:defRPr/>
              </a:pPr>
              <a:r>
                <a:rPr lang="fi-FI" sz="2133" b="1" kern="0" dirty="0">
                  <a:solidFill>
                    <a:srgbClr val="002060"/>
                  </a:solidFill>
                  <a:latin typeface="Calibri" panose="020F0502020204030204"/>
                </a:rPr>
                <a:t>  </a:t>
              </a:r>
              <a:r>
                <a:rPr lang="fi-FI" sz="2000" b="1" kern="0" dirty="0">
                  <a:solidFill>
                    <a:srgbClr val="002060"/>
                  </a:solidFill>
                  <a:latin typeface="Calibri" panose="020F0502020204030204"/>
                </a:rPr>
                <a:t>Osaamisalueet</a:t>
              </a:r>
            </a:p>
          </p:txBody>
        </p:sp>
        <p:sp>
          <p:nvSpPr>
            <p:cNvPr id="80" name="TextBox 79"/>
            <p:cNvSpPr txBox="1"/>
            <p:nvPr/>
          </p:nvSpPr>
          <p:spPr>
            <a:xfrm>
              <a:off x="2366835" y="768119"/>
              <a:ext cx="1573511" cy="530915"/>
            </a:xfrm>
            <a:prstGeom prst="rect">
              <a:avLst/>
            </a:prstGeom>
            <a:noFill/>
          </p:spPr>
          <p:txBody>
            <a:bodyPr wrap="square" rtlCol="0">
              <a:spAutoFit/>
            </a:bodyPr>
            <a:lstStyle/>
            <a:p>
              <a:pPr algn="ctr" defTabSz="914332">
                <a:defRPr/>
              </a:pPr>
              <a:r>
                <a:rPr lang="fi-FI" sz="2000" b="1" kern="0" dirty="0">
                  <a:solidFill>
                    <a:srgbClr val="002060"/>
                  </a:solidFill>
                  <a:latin typeface="Calibri" panose="020F0502020204030204"/>
                </a:rPr>
                <a:t>Tilannekohtaiset taidot</a:t>
              </a:r>
            </a:p>
          </p:txBody>
        </p:sp>
        <p:sp>
          <p:nvSpPr>
            <p:cNvPr id="81" name="TextBox 80"/>
            <p:cNvSpPr txBox="1"/>
            <p:nvPr/>
          </p:nvSpPr>
          <p:spPr>
            <a:xfrm>
              <a:off x="3865775" y="760921"/>
              <a:ext cx="1659945" cy="530915"/>
            </a:xfrm>
            <a:prstGeom prst="rect">
              <a:avLst/>
            </a:prstGeom>
            <a:noFill/>
          </p:spPr>
          <p:txBody>
            <a:bodyPr wrap="square" rtlCol="0">
              <a:spAutoFit/>
            </a:bodyPr>
            <a:lstStyle/>
            <a:p>
              <a:pPr algn="ctr" defTabSz="914332">
                <a:defRPr/>
              </a:pPr>
              <a:r>
                <a:rPr lang="fi-FI" sz="2000" b="1" kern="0" dirty="0">
                  <a:solidFill>
                    <a:srgbClr val="002060"/>
                  </a:solidFill>
                  <a:latin typeface="Calibri" panose="020F0502020204030204"/>
                </a:rPr>
                <a:t>Ammatilliset käytännöt</a:t>
              </a:r>
            </a:p>
          </p:txBody>
        </p:sp>
        <p:sp>
          <p:nvSpPr>
            <p:cNvPr id="82" name="TextBox 81"/>
            <p:cNvSpPr txBox="1"/>
            <p:nvPr/>
          </p:nvSpPr>
          <p:spPr>
            <a:xfrm>
              <a:off x="5476515" y="717219"/>
              <a:ext cx="1381486" cy="992579"/>
            </a:xfrm>
            <a:prstGeom prst="rect">
              <a:avLst/>
            </a:prstGeom>
            <a:noFill/>
          </p:spPr>
          <p:txBody>
            <a:bodyPr wrap="square" rtlCol="0">
              <a:spAutoFit/>
            </a:bodyPr>
            <a:lstStyle/>
            <a:p>
              <a:pPr algn="ctr" defTabSz="914332">
                <a:defRPr/>
              </a:pPr>
              <a:r>
                <a:rPr lang="fi-FI" sz="2000" b="1" kern="0" dirty="0">
                  <a:solidFill>
                    <a:srgbClr val="002060"/>
                  </a:solidFill>
                  <a:latin typeface="Calibri" panose="020F0502020204030204"/>
                </a:rPr>
                <a:t>Opettajan vaikutukset </a:t>
              </a:r>
              <a:r>
                <a:rPr lang="fi-FI" sz="2000" b="1" kern="0" dirty="0" err="1">
                  <a:solidFill>
                    <a:srgbClr val="002060"/>
                  </a:solidFill>
                  <a:latin typeface="Calibri" panose="020F0502020204030204"/>
                </a:rPr>
                <a:t>oppijoiden</a:t>
              </a:r>
              <a:r>
                <a:rPr lang="fi-FI" sz="2000" b="1" kern="0" dirty="0">
                  <a:solidFill>
                    <a:srgbClr val="002060"/>
                  </a:solidFill>
                  <a:latin typeface="Calibri" panose="020F0502020204030204"/>
                </a:rPr>
                <a:t> tasolla</a:t>
              </a:r>
            </a:p>
          </p:txBody>
        </p:sp>
        <p:sp>
          <p:nvSpPr>
            <p:cNvPr id="84" name="TextBox 83"/>
            <p:cNvSpPr txBox="1"/>
            <p:nvPr/>
          </p:nvSpPr>
          <p:spPr>
            <a:xfrm>
              <a:off x="297567" y="1631653"/>
              <a:ext cx="1852259" cy="484748"/>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Opetuksen </a:t>
              </a:r>
              <a:r>
                <a:rPr lang="fi-FI" b="1" kern="0" dirty="0">
                  <a:solidFill>
                    <a:prstClr val="black"/>
                  </a:solidFill>
                  <a:latin typeface="Calibri" panose="020F0502020204030204"/>
                </a:rPr>
                <a:t>ja oppimisen tietoperusta</a:t>
              </a:r>
            </a:p>
          </p:txBody>
        </p:sp>
        <p:sp>
          <p:nvSpPr>
            <p:cNvPr id="85" name="TextBox 84"/>
            <p:cNvSpPr txBox="1"/>
            <p:nvPr/>
          </p:nvSpPr>
          <p:spPr>
            <a:xfrm>
              <a:off x="291680" y="2163291"/>
              <a:ext cx="2020139" cy="276999"/>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Kognitiiviset </a:t>
              </a:r>
              <a:r>
                <a:rPr lang="fi-FI" b="1" kern="0" dirty="0">
                  <a:solidFill>
                    <a:prstClr val="black"/>
                  </a:solidFill>
                  <a:latin typeface="Calibri" panose="020F0502020204030204"/>
                </a:rPr>
                <a:t>taidot</a:t>
              </a:r>
            </a:p>
          </p:txBody>
        </p:sp>
        <p:sp>
          <p:nvSpPr>
            <p:cNvPr id="86" name="TextBox 85"/>
            <p:cNvSpPr txBox="1"/>
            <p:nvPr/>
          </p:nvSpPr>
          <p:spPr>
            <a:xfrm>
              <a:off x="291680" y="2468330"/>
              <a:ext cx="2028527" cy="276999"/>
            </a:xfrm>
            <a:prstGeom prst="rect">
              <a:avLst/>
            </a:prstGeom>
            <a:noFill/>
            <a:ln>
              <a:noFill/>
            </a:ln>
          </p:spPr>
          <p:txBody>
            <a:bodyPr wrap="square" rtlCol="0">
              <a:spAutoFit/>
            </a:bodyPr>
            <a:lstStyle/>
            <a:p>
              <a:pPr marL="107992" indent="-107992" defTabSz="914332">
                <a:defRPr/>
              </a:pPr>
              <a:r>
                <a:rPr lang="fi-FI" b="1" kern="0" dirty="0">
                  <a:solidFill>
                    <a:prstClr val="black"/>
                  </a:solidFill>
                  <a:latin typeface="Calibri" panose="020F0502020204030204"/>
                </a:rPr>
                <a:t>Sosiaaliset </a:t>
              </a:r>
              <a:r>
                <a:rPr lang="fi-FI" b="1" kern="0" dirty="0">
                  <a:solidFill>
                    <a:prstClr val="black"/>
                  </a:solidFill>
                  <a:latin typeface="Calibri" panose="020F0502020204030204"/>
                </a:rPr>
                <a:t>taidot</a:t>
              </a:r>
            </a:p>
          </p:txBody>
        </p:sp>
        <p:sp>
          <p:nvSpPr>
            <p:cNvPr id="87" name="TextBox 86"/>
            <p:cNvSpPr txBox="1"/>
            <p:nvPr/>
          </p:nvSpPr>
          <p:spPr>
            <a:xfrm>
              <a:off x="296620" y="2729104"/>
              <a:ext cx="1881824" cy="484748"/>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Persoonalliset </a:t>
              </a:r>
              <a:r>
                <a:rPr lang="fi-FI" b="1" kern="0" dirty="0">
                  <a:solidFill>
                    <a:prstClr val="black"/>
                  </a:solidFill>
                  <a:latin typeface="Calibri" panose="020F0502020204030204"/>
                </a:rPr>
                <a:t>orientaatiot</a:t>
              </a:r>
            </a:p>
          </p:txBody>
        </p:sp>
        <p:sp>
          <p:nvSpPr>
            <p:cNvPr id="88" name="TextBox 87"/>
            <p:cNvSpPr txBox="1"/>
            <p:nvPr/>
          </p:nvSpPr>
          <p:spPr>
            <a:xfrm>
              <a:off x="297569" y="3196807"/>
              <a:ext cx="1764335" cy="484748"/>
            </a:xfrm>
            <a:prstGeom prst="rect">
              <a:avLst/>
            </a:prstGeom>
            <a:noFill/>
            <a:ln>
              <a:noFill/>
            </a:ln>
          </p:spPr>
          <p:txBody>
            <a:bodyPr wrap="square" rtlCol="0">
              <a:spAutoFit/>
            </a:bodyPr>
            <a:lstStyle/>
            <a:p>
              <a:pPr defTabSz="914332">
                <a:defRPr/>
              </a:pPr>
              <a:r>
                <a:rPr lang="fi-FI" b="1" kern="0" dirty="0">
                  <a:solidFill>
                    <a:prstClr val="black"/>
                  </a:solidFill>
                  <a:latin typeface="Calibri" panose="020F0502020204030204"/>
                </a:rPr>
                <a:t>Ammatillinen </a:t>
              </a:r>
              <a:r>
                <a:rPr lang="fi-FI" b="1" kern="0" dirty="0">
                  <a:solidFill>
                    <a:prstClr val="black"/>
                  </a:solidFill>
                  <a:latin typeface="Calibri" panose="020F0502020204030204"/>
                </a:rPr>
                <a:t>hyvinvointi</a:t>
              </a:r>
            </a:p>
          </p:txBody>
        </p:sp>
        <p:sp>
          <p:nvSpPr>
            <p:cNvPr id="93" name="TextBox 92"/>
            <p:cNvSpPr txBox="1"/>
            <p:nvPr/>
          </p:nvSpPr>
          <p:spPr>
            <a:xfrm>
              <a:off x="4226965" y="1662140"/>
              <a:ext cx="1019195" cy="415499"/>
            </a:xfrm>
            <a:prstGeom prst="rect">
              <a:avLst/>
            </a:prstGeom>
            <a:noFill/>
          </p:spPr>
          <p:txBody>
            <a:bodyPr wrap="square" rtlCol="0">
              <a:spAutoFit/>
            </a:bodyPr>
            <a:lstStyle/>
            <a:p>
              <a:pPr defTabSz="914332">
                <a:lnSpc>
                  <a:spcPts val="1800"/>
                </a:lnSpc>
                <a:defRPr/>
              </a:pPr>
              <a:r>
                <a:rPr lang="fi-FI" sz="1600" b="1" kern="0" dirty="0">
                  <a:solidFill>
                    <a:prstClr val="black"/>
                  </a:solidFill>
                  <a:latin typeface="Calibri" panose="020F0502020204030204"/>
                </a:rPr>
                <a:t>Yksilön ja ryhmän taso</a:t>
              </a:r>
            </a:p>
          </p:txBody>
        </p:sp>
        <p:sp>
          <p:nvSpPr>
            <p:cNvPr id="128" name="Rectangle 127"/>
            <p:cNvSpPr/>
            <p:nvPr/>
          </p:nvSpPr>
          <p:spPr>
            <a:xfrm>
              <a:off x="4230100" y="2433036"/>
              <a:ext cx="1096826" cy="415499"/>
            </a:xfrm>
            <a:prstGeom prst="rect">
              <a:avLst/>
            </a:prstGeom>
          </p:spPr>
          <p:txBody>
            <a:bodyPr wrap="square">
              <a:spAutoFit/>
            </a:bodyPr>
            <a:lstStyle/>
            <a:p>
              <a:pPr defTabSz="914332">
                <a:lnSpc>
                  <a:spcPts val="1800"/>
                </a:lnSpc>
                <a:defRPr/>
              </a:pPr>
              <a:r>
                <a:rPr lang="fi-FI" sz="1600" b="1" kern="0" dirty="0">
                  <a:solidFill>
                    <a:prstClr val="black"/>
                  </a:solidFill>
                  <a:latin typeface="Calibri" panose="020F0502020204030204"/>
                </a:rPr>
                <a:t>Organisaation taso</a:t>
              </a:r>
            </a:p>
          </p:txBody>
        </p:sp>
        <p:sp>
          <p:nvSpPr>
            <p:cNvPr id="129" name="TextBox 128"/>
            <p:cNvSpPr txBox="1"/>
            <p:nvPr/>
          </p:nvSpPr>
          <p:spPr>
            <a:xfrm>
              <a:off x="5823452" y="2370176"/>
              <a:ext cx="1081906" cy="623248"/>
            </a:xfrm>
            <a:prstGeom prst="rect">
              <a:avLst/>
            </a:prstGeom>
            <a:noFill/>
          </p:spPr>
          <p:txBody>
            <a:bodyPr wrap="square" rtlCol="0">
              <a:spAutoFit/>
            </a:bodyPr>
            <a:lstStyle/>
            <a:p>
              <a:pPr defTabSz="914332">
                <a:defRPr/>
              </a:pPr>
              <a:r>
                <a:rPr lang="fi-FI" sz="1600" b="1" kern="0" dirty="0">
                  <a:solidFill>
                    <a:prstClr val="black"/>
                  </a:solidFill>
                  <a:latin typeface="Calibri" panose="020F0502020204030204"/>
                </a:rPr>
                <a:t>Oppiminen, motivaatio ja hyvinvointi</a:t>
              </a:r>
            </a:p>
          </p:txBody>
        </p:sp>
        <p:sp>
          <p:nvSpPr>
            <p:cNvPr id="5" name="Rounded Rectangle 4"/>
            <p:cNvSpPr/>
            <p:nvPr/>
          </p:nvSpPr>
          <p:spPr>
            <a:xfrm>
              <a:off x="241664" y="1353924"/>
              <a:ext cx="3704947" cy="25692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a:solidFill>
                  <a:prstClr val="white"/>
                </a:solidFill>
                <a:latin typeface="Arial Narrow"/>
              </a:endParaRPr>
            </a:p>
          </p:txBody>
        </p:sp>
        <p:sp>
          <p:nvSpPr>
            <p:cNvPr id="6" name="Rounded Rectangle 5"/>
            <p:cNvSpPr/>
            <p:nvPr/>
          </p:nvSpPr>
          <p:spPr>
            <a:xfrm>
              <a:off x="4126346" y="1353925"/>
              <a:ext cx="1252339" cy="2569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a:solidFill>
                  <a:prstClr val="white"/>
                </a:solidFill>
                <a:latin typeface="Arial Narrow"/>
              </a:endParaRPr>
            </a:p>
          </p:txBody>
        </p:sp>
        <p:sp>
          <p:nvSpPr>
            <p:cNvPr id="98" name="Right Arrow 97"/>
            <p:cNvSpPr/>
            <p:nvPr/>
          </p:nvSpPr>
          <p:spPr>
            <a:xfrm>
              <a:off x="2092533" y="2556594"/>
              <a:ext cx="282706" cy="221582"/>
            </a:xfrm>
            <a:prstGeom prst="rightArrow">
              <a:avLst/>
            </a:prstGeom>
            <a:solidFill>
              <a:srgbClr val="0070C0"/>
            </a:solidFill>
            <a:ln w="25400" cap="flat" cmpd="sng" algn="ctr">
              <a:solidFill>
                <a:srgbClr val="0070C0"/>
              </a:solidFill>
              <a:prstDash val="solid"/>
            </a:ln>
            <a:effectLst/>
          </p:spPr>
          <p:txBody>
            <a:bodyPr rtlCol="0" anchor="ctr"/>
            <a:lstStyle/>
            <a:p>
              <a:pPr algn="ctr" defTabSz="914332">
                <a:defRPr/>
              </a:pPr>
              <a:endParaRPr lang="fi-FI" sz="1351" kern="0">
                <a:solidFill>
                  <a:prstClr val="white"/>
                </a:solidFill>
                <a:latin typeface="Calibri" panose="020F0502020204030204"/>
              </a:endParaRPr>
            </a:p>
          </p:txBody>
        </p:sp>
        <p:sp>
          <p:nvSpPr>
            <p:cNvPr id="62" name="Right Arrow 61"/>
            <p:cNvSpPr/>
            <p:nvPr/>
          </p:nvSpPr>
          <p:spPr>
            <a:xfrm>
              <a:off x="3880490" y="2566330"/>
              <a:ext cx="230238" cy="222830"/>
            </a:xfrm>
            <a:prstGeom prst="rightArrow">
              <a:avLst/>
            </a:prstGeom>
            <a:solidFill>
              <a:srgbClr val="0070C0"/>
            </a:solidFill>
            <a:ln w="25400" cap="flat" cmpd="sng" algn="ctr">
              <a:solidFill>
                <a:srgbClr val="0070C0"/>
              </a:solidFill>
              <a:prstDash val="solid"/>
            </a:ln>
            <a:effectLst/>
          </p:spPr>
          <p:txBody>
            <a:bodyPr rtlCol="0" anchor="ctr"/>
            <a:lstStyle/>
            <a:p>
              <a:pPr algn="ctr" defTabSz="914332">
                <a:defRPr/>
              </a:pPr>
              <a:endParaRPr lang="fi-FI" sz="1351" kern="0">
                <a:solidFill>
                  <a:prstClr val="white"/>
                </a:solidFill>
                <a:latin typeface="Calibri" panose="020F0502020204030204"/>
              </a:endParaRPr>
            </a:p>
          </p:txBody>
        </p:sp>
        <p:sp>
          <p:nvSpPr>
            <p:cNvPr id="65" name="Rectangle 64"/>
            <p:cNvSpPr/>
            <p:nvPr/>
          </p:nvSpPr>
          <p:spPr>
            <a:xfrm>
              <a:off x="4230100" y="3021514"/>
              <a:ext cx="1096826" cy="761747"/>
            </a:xfrm>
            <a:prstGeom prst="rect">
              <a:avLst/>
            </a:prstGeom>
          </p:spPr>
          <p:txBody>
            <a:bodyPr wrap="square">
              <a:spAutoFit/>
            </a:bodyPr>
            <a:lstStyle/>
            <a:p>
              <a:pPr defTabSz="914332">
                <a:lnSpc>
                  <a:spcPts val="1800"/>
                </a:lnSpc>
                <a:defRPr/>
              </a:pPr>
              <a:r>
                <a:rPr lang="fi-FI" sz="1600" b="1" kern="0" dirty="0">
                  <a:solidFill>
                    <a:prstClr val="black"/>
                  </a:solidFill>
                  <a:latin typeface="Calibri" panose="020F0502020204030204"/>
                </a:rPr>
                <a:t>Paikallinen, kansallinen ja </a:t>
              </a:r>
              <a:r>
                <a:rPr lang="fi-FI" sz="1600" b="1" kern="0" dirty="0">
                  <a:solidFill>
                    <a:prstClr val="black"/>
                  </a:solidFill>
                  <a:latin typeface="Calibri" panose="020F0502020204030204"/>
                </a:rPr>
                <a:t>kansain-välinen </a:t>
              </a:r>
              <a:r>
                <a:rPr lang="fi-FI" sz="1600" b="1" kern="0" dirty="0">
                  <a:solidFill>
                    <a:prstClr val="black"/>
                  </a:solidFill>
                  <a:latin typeface="Calibri" panose="020F0502020204030204"/>
                </a:rPr>
                <a:t>taso</a:t>
              </a:r>
            </a:p>
          </p:txBody>
        </p:sp>
        <p:sp>
          <p:nvSpPr>
            <p:cNvPr id="71" name="Oval 70"/>
            <p:cNvSpPr/>
            <p:nvPr/>
          </p:nvSpPr>
          <p:spPr>
            <a:xfrm>
              <a:off x="3088785" y="2502344"/>
              <a:ext cx="750705" cy="659601"/>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white"/>
                </a:solidFill>
                <a:latin typeface="Calibri" panose="020F0502020204030204"/>
              </a:endParaRPr>
            </a:p>
          </p:txBody>
        </p:sp>
        <p:sp>
          <p:nvSpPr>
            <p:cNvPr id="92" name="TextBox 91"/>
            <p:cNvSpPr txBox="1"/>
            <p:nvPr/>
          </p:nvSpPr>
          <p:spPr>
            <a:xfrm>
              <a:off x="3034023" y="2684954"/>
              <a:ext cx="862624" cy="338555"/>
            </a:xfrm>
            <a:prstGeom prst="rect">
              <a:avLst/>
            </a:prstGeom>
            <a:noFill/>
          </p:spPr>
          <p:txBody>
            <a:bodyPr wrap="square" rtlCol="0">
              <a:spAutoFit/>
            </a:bodyPr>
            <a:lstStyle/>
            <a:p>
              <a:pPr algn="ctr" defTabSz="914332">
                <a:lnSpc>
                  <a:spcPts val="1400"/>
                </a:lnSpc>
                <a:defRPr/>
              </a:pPr>
              <a:r>
                <a:rPr lang="fi-FI" sz="1500" b="1" kern="0" dirty="0">
                  <a:solidFill>
                    <a:prstClr val="black"/>
                  </a:solidFill>
                  <a:latin typeface="Calibri" panose="020F0502020204030204"/>
                </a:rPr>
                <a:t>Päätöksen-teko</a:t>
              </a:r>
            </a:p>
          </p:txBody>
        </p:sp>
        <p:sp>
          <p:nvSpPr>
            <p:cNvPr id="68" name="Oval 67"/>
            <p:cNvSpPr/>
            <p:nvPr/>
          </p:nvSpPr>
          <p:spPr>
            <a:xfrm>
              <a:off x="2369864" y="2485155"/>
              <a:ext cx="722990" cy="618229"/>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sp>
          <p:nvSpPr>
            <p:cNvPr id="91" name="TextBox 90"/>
            <p:cNvSpPr txBox="1"/>
            <p:nvPr/>
          </p:nvSpPr>
          <p:spPr>
            <a:xfrm>
              <a:off x="2313943" y="2630754"/>
              <a:ext cx="862846" cy="338555"/>
            </a:xfrm>
            <a:prstGeom prst="rect">
              <a:avLst/>
            </a:prstGeom>
            <a:noFill/>
          </p:spPr>
          <p:txBody>
            <a:bodyPr wrap="square" rtlCol="0">
              <a:spAutoFit/>
            </a:bodyPr>
            <a:lstStyle/>
            <a:p>
              <a:pPr algn="ctr" defTabSz="914332">
                <a:lnSpc>
                  <a:spcPts val="1400"/>
                </a:lnSpc>
                <a:defRPr/>
              </a:pPr>
              <a:r>
                <a:rPr lang="fi-FI" sz="1500" b="1" kern="0" dirty="0">
                  <a:solidFill>
                    <a:prstClr val="black"/>
                  </a:solidFill>
                  <a:latin typeface="Calibri" panose="020F0502020204030204"/>
                </a:rPr>
                <a:t>Havaitse-</a:t>
              </a:r>
              <a:br>
                <a:rPr lang="fi-FI" sz="1500" b="1" kern="0" dirty="0">
                  <a:solidFill>
                    <a:prstClr val="black"/>
                  </a:solidFill>
                  <a:latin typeface="Calibri" panose="020F0502020204030204"/>
                </a:rPr>
              </a:br>
              <a:r>
                <a:rPr lang="fi-FI" sz="1500" b="1" kern="0" dirty="0" err="1">
                  <a:solidFill>
                    <a:prstClr val="black"/>
                  </a:solidFill>
                  <a:latin typeface="Calibri" panose="020F0502020204030204"/>
                </a:rPr>
                <a:t>minen</a:t>
              </a:r>
              <a:endParaRPr lang="fi-FI" sz="1500" b="1" kern="0" dirty="0">
                <a:solidFill>
                  <a:prstClr val="black"/>
                </a:solidFill>
                <a:latin typeface="Calibri" panose="020F0502020204030204"/>
              </a:endParaRPr>
            </a:p>
          </p:txBody>
        </p:sp>
        <p:sp>
          <p:nvSpPr>
            <p:cNvPr id="11" name="Left Arrow 10"/>
            <p:cNvSpPr/>
            <p:nvPr/>
          </p:nvSpPr>
          <p:spPr>
            <a:xfrm>
              <a:off x="2092533" y="2840511"/>
              <a:ext cx="265646" cy="27732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Arial Narrow"/>
              </a:endParaRPr>
            </a:p>
          </p:txBody>
        </p:sp>
        <p:sp>
          <p:nvSpPr>
            <p:cNvPr id="72" name="Oval 71"/>
            <p:cNvSpPr/>
            <p:nvPr/>
          </p:nvSpPr>
          <p:spPr>
            <a:xfrm>
              <a:off x="2731914" y="1921848"/>
              <a:ext cx="722990" cy="673071"/>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332">
                <a:defRPr/>
              </a:pPr>
              <a:endParaRPr lang="fi-FI" sz="1051" b="1" kern="0">
                <a:solidFill>
                  <a:prstClr val="black"/>
                </a:solidFill>
                <a:latin typeface="Calibri" panose="020F0502020204030204"/>
              </a:endParaRPr>
            </a:p>
          </p:txBody>
        </p:sp>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166" y="2348159"/>
              <a:ext cx="371746" cy="371746"/>
            </a:xfrm>
            <a:prstGeom prst="rect">
              <a:avLst/>
            </a:prstGeom>
          </p:spPr>
        </p:pic>
        <p:sp>
          <p:nvSpPr>
            <p:cNvPr id="90" name="TextBox 89"/>
            <p:cNvSpPr txBox="1"/>
            <p:nvPr/>
          </p:nvSpPr>
          <p:spPr>
            <a:xfrm>
              <a:off x="2772812" y="2057975"/>
              <a:ext cx="703619" cy="242374"/>
            </a:xfrm>
            <a:prstGeom prst="rect">
              <a:avLst/>
            </a:prstGeom>
            <a:noFill/>
          </p:spPr>
          <p:txBody>
            <a:bodyPr wrap="square" rtlCol="0">
              <a:spAutoFit/>
            </a:bodyPr>
            <a:lstStyle/>
            <a:p>
              <a:pPr algn="ctr" defTabSz="914332">
                <a:defRPr/>
              </a:pPr>
              <a:r>
                <a:rPr lang="fi-FI" sz="1500" b="1" kern="0" dirty="0">
                  <a:solidFill>
                    <a:prstClr val="black"/>
                  </a:solidFill>
                  <a:latin typeface="Calibri" panose="020F0502020204030204"/>
                </a:rPr>
                <a:t>Tulkinta</a:t>
              </a:r>
            </a:p>
          </p:txBody>
        </p:sp>
      </p:grpSp>
      <p:sp>
        <p:nvSpPr>
          <p:cNvPr id="54" name="Left Arrow 53"/>
          <p:cNvSpPr/>
          <p:nvPr/>
        </p:nvSpPr>
        <p:spPr>
          <a:xfrm>
            <a:off x="6583727" y="4115357"/>
            <a:ext cx="354195" cy="36976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Arial Narrow"/>
            </a:endParaRPr>
          </a:p>
        </p:txBody>
      </p:sp>
      <p:pic>
        <p:nvPicPr>
          <p:cNvPr id="64" name="Picture 63"/>
          <p:cNvPicPr>
            <a:picLocks noChangeAspect="1"/>
          </p:cNvPicPr>
          <p:nvPr/>
        </p:nvPicPr>
        <p:blipFill rotWithShape="1">
          <a:blip r:embed="rId3"/>
          <a:srcRect l="50006" t="74899" r="38576" b="15301"/>
          <a:stretch/>
        </p:blipFill>
        <p:spPr>
          <a:xfrm>
            <a:off x="8982913" y="5461450"/>
            <a:ext cx="1474208" cy="711687"/>
          </a:xfrm>
          <a:prstGeom prst="rect">
            <a:avLst/>
          </a:prstGeom>
        </p:spPr>
      </p:pic>
      <p:sp>
        <p:nvSpPr>
          <p:cNvPr id="7" name="Rectangle 6"/>
          <p:cNvSpPr/>
          <p:nvPr/>
        </p:nvSpPr>
        <p:spPr>
          <a:xfrm>
            <a:off x="4404805" y="2171028"/>
            <a:ext cx="2496419" cy="332132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Arial Narrow"/>
            </a:endParaRPr>
          </a:p>
        </p:txBody>
      </p:sp>
    </p:spTree>
    <p:extLst>
      <p:ext uri="{BB962C8B-B14F-4D97-AF65-F5344CB8AC3E}">
        <p14:creationId xmlns:p14="http://schemas.microsoft.com/office/powerpoint/2010/main" val="554716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i-FI" b="1" dirty="0" smtClean="0"/>
              <a:t>Oppilastason vaikutukset:</a:t>
            </a:r>
            <a:r>
              <a:rPr lang="fi-FI" dirty="0"/>
              <a:t> Oppiminen, motivaatio ja hyvinvointi</a:t>
            </a:r>
          </a:p>
        </p:txBody>
      </p:sp>
      <p:sp>
        <p:nvSpPr>
          <p:cNvPr id="3" name="Subtitle 2"/>
          <p:cNvSpPr>
            <a:spLocks noGrp="1"/>
          </p:cNvSpPr>
          <p:nvPr>
            <p:ph type="subTitle" idx="1"/>
          </p:nvPr>
        </p:nvSpPr>
        <p:spPr/>
        <p:txBody>
          <a:bodyPr/>
          <a:lstStyle/>
          <a:p>
            <a:r>
              <a:rPr lang="fi-FI" dirty="0" smtClean="0"/>
              <a:t>Minna Torppa</a:t>
            </a:r>
            <a:endParaRPr lang="fi-FI" dirty="0"/>
          </a:p>
        </p:txBody>
      </p:sp>
    </p:spTree>
    <p:extLst>
      <p:ext uri="{BB962C8B-B14F-4D97-AF65-F5344CB8AC3E}">
        <p14:creationId xmlns:p14="http://schemas.microsoft.com/office/powerpoint/2010/main" val="327326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63553" y="188641"/>
            <a:ext cx="7858125" cy="638845"/>
          </a:xfrm>
        </p:spPr>
        <p:txBody>
          <a:bodyPr anchor="t"/>
          <a:lstStyle/>
          <a:p>
            <a:pPr eaLnBrk="1" hangingPunct="1"/>
            <a:endParaRPr lang="en-US" dirty="0" smtClean="0"/>
          </a:p>
        </p:txBody>
      </p:sp>
      <p:sp>
        <p:nvSpPr>
          <p:cNvPr id="8195" name="Rectangle 3"/>
          <p:cNvSpPr>
            <a:spLocks noGrp="1" noChangeArrowheads="1"/>
          </p:cNvSpPr>
          <p:nvPr>
            <p:ph type="body" idx="1"/>
          </p:nvPr>
        </p:nvSpPr>
        <p:spPr>
          <a:xfrm>
            <a:off x="1991568" y="1268760"/>
            <a:ext cx="7632824" cy="4032448"/>
          </a:xfrm>
        </p:spPr>
        <p:txBody>
          <a:bodyPr/>
          <a:lstStyle/>
          <a:p>
            <a:pPr marL="0" indent="0">
              <a:buNone/>
            </a:pPr>
            <a:endParaRPr lang="fi-FI" dirty="0"/>
          </a:p>
        </p:txBody>
      </p:sp>
      <p:pic>
        <p:nvPicPr>
          <p:cNvPr id="1026" name="Picture 2" descr="C:\Users\kotihe\AppData\Local\Microsoft\Windows\Temporary Internet Files\Content.IE5\FEAKR2SU\OKL_big_pictur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20689"/>
            <a:ext cx="914400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53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0"/>
            <a:ext cx="10515600" cy="1325563"/>
          </a:xfrm>
        </p:spPr>
        <p:txBody>
          <a:bodyPr>
            <a:normAutofit/>
          </a:bodyPr>
          <a:lstStyle/>
          <a:p>
            <a:r>
              <a:rPr lang="fi-FI" sz="4000" b="1" dirty="0" smtClean="0">
                <a:solidFill>
                  <a:schemeClr val="tx1">
                    <a:lumMod val="50000"/>
                    <a:lumOff val="50000"/>
                  </a:schemeClr>
                </a:solidFill>
              </a:rPr>
              <a:t>Mikä tutkimukseni valossa olisi tärkeää?</a:t>
            </a:r>
            <a:endParaRPr lang="fi-FI" sz="4000" b="1" dirty="0">
              <a:solidFill>
                <a:schemeClr val="tx1">
                  <a:lumMod val="50000"/>
                  <a:lumOff val="50000"/>
                </a:schemeClr>
              </a:solidFill>
            </a:endParaRPr>
          </a:p>
        </p:txBody>
      </p:sp>
      <p:sp>
        <p:nvSpPr>
          <p:cNvPr id="3" name="Content Placeholder 2"/>
          <p:cNvSpPr>
            <a:spLocks noGrp="1"/>
          </p:cNvSpPr>
          <p:nvPr>
            <p:ph idx="1"/>
          </p:nvPr>
        </p:nvSpPr>
        <p:spPr>
          <a:xfrm>
            <a:off x="369455" y="1662546"/>
            <a:ext cx="6331528" cy="5569528"/>
          </a:xfrm>
        </p:spPr>
        <p:txBody>
          <a:bodyPr>
            <a:normAutofit fontScale="70000" lnSpcReduction="20000"/>
          </a:bodyPr>
          <a:lstStyle/>
          <a:p>
            <a:r>
              <a:rPr lang="fi-FI" sz="3400" dirty="0" smtClean="0">
                <a:solidFill>
                  <a:schemeClr val="accent1">
                    <a:lumMod val="75000"/>
                  </a:schemeClr>
                </a:solidFill>
              </a:rPr>
              <a:t>Keskeiset käsitteet ja teoriat</a:t>
            </a:r>
          </a:p>
          <a:p>
            <a:pPr lvl="1"/>
            <a:r>
              <a:rPr lang="fi-FI" dirty="0"/>
              <a:t>e</a:t>
            </a:r>
            <a:r>
              <a:rPr lang="fi-FI" dirty="0" smtClean="0"/>
              <a:t>sim. kouluhyvinvointi / hyvinvointi, subjektiivinen/objektiivinen hyvinvointi </a:t>
            </a:r>
          </a:p>
          <a:p>
            <a:pPr lvl="1"/>
            <a:r>
              <a:rPr lang="fi-FI" dirty="0"/>
              <a:t>e</a:t>
            </a:r>
            <a:r>
              <a:rPr lang="fi-FI" dirty="0" smtClean="0"/>
              <a:t>sim. lukutaidon monet käsitteet</a:t>
            </a:r>
          </a:p>
          <a:p>
            <a:pPr marL="457200" lvl="1" indent="0">
              <a:buNone/>
            </a:pPr>
            <a:endParaRPr lang="fi-FI" sz="1200" dirty="0" smtClean="0"/>
          </a:p>
          <a:p>
            <a:r>
              <a:rPr lang="fi-FI" sz="3400" dirty="0" smtClean="0">
                <a:solidFill>
                  <a:schemeClr val="accent1">
                    <a:lumMod val="75000"/>
                  </a:schemeClr>
                </a:solidFill>
              </a:rPr>
              <a:t>Kehityskulut vauvasta aikuisuuteen -- Miten</a:t>
            </a:r>
            <a:r>
              <a:rPr lang="fi-FI" sz="3400" dirty="0">
                <a:solidFill>
                  <a:schemeClr val="accent1">
                    <a:lumMod val="75000"/>
                  </a:schemeClr>
                </a:solidFill>
              </a:rPr>
              <a:t>?</a:t>
            </a:r>
          </a:p>
          <a:p>
            <a:pPr lvl="1"/>
            <a:r>
              <a:rPr lang="fi-FI" dirty="0" smtClean="0"/>
              <a:t>Kehityskulku alkaa jo varhain eikä pääty lapsuuteen</a:t>
            </a:r>
          </a:p>
          <a:p>
            <a:pPr lvl="1"/>
            <a:r>
              <a:rPr lang="fi-FI" dirty="0" smtClean="0"/>
              <a:t>Trendit ja yksilölliset polut/ alaryhmät</a:t>
            </a:r>
          </a:p>
          <a:p>
            <a:pPr lvl="1"/>
            <a:r>
              <a:rPr lang="fi-FI" dirty="0" smtClean="0"/>
              <a:t>Esim. lukutaidon tutkimus </a:t>
            </a:r>
          </a:p>
          <a:p>
            <a:pPr marL="457200" lvl="1" indent="0">
              <a:buNone/>
            </a:pPr>
            <a:endParaRPr lang="fi-FI" sz="1700" dirty="0">
              <a:solidFill>
                <a:schemeClr val="accent1">
                  <a:lumMod val="75000"/>
                </a:schemeClr>
              </a:solidFill>
            </a:endParaRPr>
          </a:p>
          <a:p>
            <a:r>
              <a:rPr lang="fi-FI" sz="3400" dirty="0" smtClean="0">
                <a:solidFill>
                  <a:schemeClr val="accent1">
                    <a:lumMod val="75000"/>
                  </a:schemeClr>
                </a:solidFill>
              </a:rPr>
              <a:t>Riskit ja suojaavat tekijä -- Miksi?</a:t>
            </a:r>
          </a:p>
          <a:p>
            <a:pPr lvl="1"/>
            <a:r>
              <a:rPr lang="fi-FI" dirty="0" smtClean="0"/>
              <a:t>Ympäristössä ja yksilössä eri tasoilla</a:t>
            </a:r>
          </a:p>
          <a:p>
            <a:pPr lvl="1"/>
            <a:r>
              <a:rPr lang="fi-FI" dirty="0" smtClean="0"/>
              <a:t>esim</a:t>
            </a:r>
            <a:r>
              <a:rPr lang="fi-FI" dirty="0"/>
              <a:t>. </a:t>
            </a:r>
            <a:r>
              <a:rPr lang="fi-FI" dirty="0" smtClean="0"/>
              <a:t>taitojen ja motivaation &amp; hyvinvoinnin suhde</a:t>
            </a:r>
          </a:p>
          <a:p>
            <a:pPr lvl="1"/>
            <a:r>
              <a:rPr lang="fi-FI" dirty="0"/>
              <a:t>e</a:t>
            </a:r>
            <a:r>
              <a:rPr lang="fi-FI" dirty="0" smtClean="0"/>
              <a:t>sim. lukutaidon sukuriskitutkimukset</a:t>
            </a:r>
          </a:p>
          <a:p>
            <a:pPr lvl="1"/>
            <a:endParaRPr lang="fi-FI" sz="1100" dirty="0" smtClean="0"/>
          </a:p>
          <a:p>
            <a:r>
              <a:rPr lang="fi-FI" sz="3400" dirty="0" smtClean="0">
                <a:solidFill>
                  <a:schemeClr val="accent1">
                    <a:lumMod val="75000"/>
                  </a:schemeClr>
                </a:solidFill>
              </a:rPr>
              <a:t>Vaikeuksien/pulmien tunnistaminen -- Kuka?</a:t>
            </a:r>
          </a:p>
          <a:p>
            <a:pPr lvl="1"/>
            <a:r>
              <a:rPr lang="fi-FI" dirty="0" smtClean="0"/>
              <a:t>Varhainen tunnistaminen</a:t>
            </a:r>
          </a:p>
          <a:p>
            <a:pPr lvl="1"/>
            <a:r>
              <a:rPr lang="fi-FI" dirty="0" smtClean="0"/>
              <a:t>Oppimisvaikeudet, mutta myös motivaatio &amp; hyvinvointi</a:t>
            </a:r>
          </a:p>
          <a:p>
            <a:pPr lvl="1"/>
            <a:r>
              <a:rPr lang="fi-FI" dirty="0"/>
              <a:t>e</a:t>
            </a:r>
            <a:r>
              <a:rPr lang="fi-FI" dirty="0" smtClean="0"/>
              <a:t>sim. Parhiala </a:t>
            </a:r>
            <a:r>
              <a:rPr lang="fi-FI" dirty="0" err="1" smtClean="0"/>
              <a:t>ym</a:t>
            </a:r>
            <a:r>
              <a:rPr lang="fi-FI" dirty="0" smtClean="0"/>
              <a:t> 2018, Virtanen </a:t>
            </a:r>
            <a:r>
              <a:rPr lang="fi-FI" dirty="0" err="1" smtClean="0"/>
              <a:t>ym</a:t>
            </a:r>
            <a:r>
              <a:rPr lang="fi-FI" dirty="0" smtClean="0"/>
              <a:t> 2018: alaryhmät</a:t>
            </a:r>
          </a:p>
          <a:p>
            <a:pPr lvl="1"/>
            <a:endParaRPr lang="fi-FI" dirty="0"/>
          </a:p>
          <a:p>
            <a:pPr marL="457200" lvl="1" indent="0">
              <a:buNone/>
            </a:pPr>
            <a:endParaRPr lang="fi-FI" dirty="0" smtClean="0"/>
          </a:p>
          <a:p>
            <a:pPr lvl="1"/>
            <a:endParaRPr lang="fi-FI" dirty="0" smtClean="0"/>
          </a:p>
          <a:p>
            <a:endParaRPr lang="fi-FI" dirty="0" smtClean="0"/>
          </a:p>
          <a:p>
            <a:endParaRPr lang="fi-FI" dirty="0"/>
          </a:p>
        </p:txBody>
      </p:sp>
      <p:sp>
        <p:nvSpPr>
          <p:cNvPr id="4" name="TextBox 3"/>
          <p:cNvSpPr txBox="1"/>
          <p:nvPr/>
        </p:nvSpPr>
        <p:spPr>
          <a:xfrm>
            <a:off x="7250545" y="1888981"/>
            <a:ext cx="4082473" cy="477053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3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fi-FI"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Miten </a:t>
            </a:r>
            <a:r>
              <a:rPr kumimoji="0" lang="fi-FI" sz="28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opetan ja tuen? </a:t>
            </a:r>
            <a:endParaRPr kumimoji="0" lang="fi-FI" sz="3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Taidot / oppiaineet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Hyvinvointi ja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motivaatio: hyvinvointioppiminen?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3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fi-FI"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Miten toimin kun tarvitaan lisätukea?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Yleisopetus-erityisopetus; kolmiportaisen tuen malli</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Luokkataso-yksilötaso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Yhteistyö muiden tahojen kanssa: muut ammattilaiset,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perhe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 </a:t>
            </a:r>
            <a:r>
              <a:rPr kumimoji="0" lang="fi-FI" sz="28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OPS ja laki</a:t>
            </a:r>
            <a:endParaRPr kumimoji="0" lang="fi-FI"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401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solidFill>
                  <a:schemeClr val="tx1">
                    <a:lumMod val="50000"/>
                    <a:lumOff val="50000"/>
                  </a:schemeClr>
                </a:solidFill>
              </a:rPr>
              <a:t>Miten? </a:t>
            </a:r>
            <a:endParaRPr lang="fi-FI" b="1" dirty="0">
              <a:solidFill>
                <a:schemeClr val="tx1">
                  <a:lumMod val="50000"/>
                  <a:lumOff val="50000"/>
                </a:schemeClr>
              </a:solidFill>
            </a:endParaRPr>
          </a:p>
        </p:txBody>
      </p:sp>
      <p:sp>
        <p:nvSpPr>
          <p:cNvPr id="3" name="Content Placeholder 2"/>
          <p:cNvSpPr>
            <a:spLocks noGrp="1"/>
          </p:cNvSpPr>
          <p:nvPr>
            <p:ph idx="1"/>
          </p:nvPr>
        </p:nvSpPr>
        <p:spPr/>
        <p:txBody>
          <a:bodyPr/>
          <a:lstStyle/>
          <a:p>
            <a:r>
              <a:rPr lang="fi-FI" dirty="0" smtClean="0"/>
              <a:t>Asiantuntijaluennot</a:t>
            </a:r>
          </a:p>
          <a:p>
            <a:r>
              <a:rPr lang="fi-FI" dirty="0" smtClean="0"/>
              <a:t>”</a:t>
            </a:r>
            <a:r>
              <a:rPr lang="fi-FI" dirty="0" err="1" smtClean="0"/>
              <a:t>Caset</a:t>
            </a:r>
            <a:r>
              <a:rPr lang="fi-FI" dirty="0" smtClean="0"/>
              <a:t>” (yksilö/ryhmä)</a:t>
            </a:r>
          </a:p>
          <a:p>
            <a:r>
              <a:rPr lang="fi-FI" dirty="0" smtClean="0"/>
              <a:t>Tiedekunnan yhteiset opinnot</a:t>
            </a:r>
          </a:p>
          <a:p>
            <a:r>
              <a:rPr lang="fi-FI" dirty="0"/>
              <a:t>Projektityöt, kandi/graduvaihe</a:t>
            </a:r>
          </a:p>
          <a:p>
            <a:endParaRPr lang="fi-FI" dirty="0"/>
          </a:p>
        </p:txBody>
      </p:sp>
    </p:spTree>
    <p:extLst>
      <p:ext uri="{BB962C8B-B14F-4D97-AF65-F5344CB8AC3E}">
        <p14:creationId xmlns:p14="http://schemas.microsoft.com/office/powerpoint/2010/main" val="228709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04"/>
          <p:cNvSpPr/>
          <p:nvPr/>
        </p:nvSpPr>
        <p:spPr>
          <a:xfrm>
            <a:off x="320045" y="203077"/>
            <a:ext cx="11388436" cy="994395"/>
          </a:xfrm>
          <a:custGeom>
            <a:avLst/>
            <a:gdLst/>
            <a:ahLst/>
            <a:cxnLst/>
            <a:rect l="0" t="0" r="0" b="0"/>
            <a:pathLst>
              <a:path w="5721603" h="400114">
                <a:moveTo>
                  <a:pt x="0" y="400114"/>
                </a:moveTo>
                <a:lnTo>
                  <a:pt x="5721603" y="400114"/>
                </a:lnTo>
                <a:lnTo>
                  <a:pt x="5721603" y="0"/>
                </a:lnTo>
                <a:lnTo>
                  <a:pt x="0" y="0"/>
                </a:lnTo>
                <a:lnTo>
                  <a:pt x="0" y="400114"/>
                </a:lnTo>
                <a:close/>
              </a:path>
            </a:pathLst>
          </a:custGeom>
          <a:solidFill>
            <a:srgbClr val="BBE0E3">
              <a:alpha val="100000"/>
            </a:srgbClr>
          </a:solidFill>
          <a:ln w="38100">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820"/>
          <p:cNvSpPr/>
          <p:nvPr/>
        </p:nvSpPr>
        <p:spPr>
          <a:xfrm>
            <a:off x="473831" y="484832"/>
            <a:ext cx="11421687"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Bold"/>
                <a:ea typeface="+mn-ea"/>
                <a:cs typeface="+mn-cs"/>
              </a:rPr>
              <a:t>Oppimista</a:t>
            </a:r>
            <a:r>
              <a:rPr kumimoji="0" lang="en-US" sz="2800" b="1" i="0" u="none" strike="noStrike" kern="1200" cap="none" spc="0" normalizeH="0" baseline="0" noProof="0" dirty="0">
                <a:ln>
                  <a:noFill/>
                </a:ln>
                <a:solidFill>
                  <a:prstClr val="black"/>
                </a:solidFill>
                <a:effectLst/>
                <a:uLnTx/>
                <a:uFillTx/>
                <a:latin typeface="Calibri,Bold"/>
                <a:ea typeface="+mn-ea"/>
                <a:cs typeface="+mn-cs"/>
              </a:rPr>
              <a:t> ja </a:t>
            </a:r>
            <a:r>
              <a:rPr kumimoji="0" lang="en-US" sz="2800" b="1" i="0" u="none" strike="noStrike" kern="1200" cap="none" spc="0" normalizeH="0" baseline="0" noProof="0" dirty="0" err="1">
                <a:ln>
                  <a:noFill/>
                </a:ln>
                <a:solidFill>
                  <a:prstClr val="black"/>
                </a:solidFill>
                <a:effectLst/>
                <a:uLnTx/>
                <a:uFillTx/>
                <a:latin typeface="Calibri,Bold"/>
                <a:ea typeface="+mn-ea"/>
                <a:cs typeface="+mn-cs"/>
              </a:rPr>
              <a:t>motivaatiota</a:t>
            </a:r>
            <a:r>
              <a:rPr kumimoji="0" lang="en-US" sz="2800" b="1" i="0" u="none" strike="noStrike" kern="1200" cap="none" spc="0" normalizeH="0" baseline="0" noProof="0" dirty="0">
                <a:ln>
                  <a:noFill/>
                </a:ln>
                <a:solidFill>
                  <a:prstClr val="black"/>
                </a:solidFill>
                <a:effectLst/>
                <a:uLnTx/>
                <a:uFillTx/>
                <a:latin typeface="Calibri,Bold"/>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Bold"/>
                <a:ea typeface="+mn-ea"/>
                <a:cs typeface="+mn-cs"/>
              </a:rPr>
              <a:t>edistävä</a:t>
            </a:r>
            <a:r>
              <a:rPr kumimoji="0" lang="en-US" sz="2800" b="1" i="0" u="none" strike="noStrike" kern="1200" cap="none" spc="0" normalizeH="0" baseline="0" noProof="0" dirty="0">
                <a:ln>
                  <a:noFill/>
                </a:ln>
                <a:solidFill>
                  <a:prstClr val="black"/>
                </a:solidFill>
                <a:effectLst/>
                <a:uLnTx/>
                <a:uFillTx/>
                <a:latin typeface="Calibri,Bold"/>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Bold"/>
                <a:ea typeface="+mn-ea"/>
                <a:cs typeface="+mn-cs"/>
              </a:rPr>
              <a:t>opettaja-oppilasvuorovaikutus</a:t>
            </a:r>
            <a:r>
              <a:rPr kumimoji="0" lang="en-US" sz="2800" b="1" i="0" u="none" strike="noStrike" kern="1200" cap="none" spc="0" normalizeH="0" baseline="0" noProof="0" dirty="0">
                <a:ln>
                  <a:noFill/>
                </a:ln>
                <a:solidFill>
                  <a:prstClr val="black"/>
                </a:solidFill>
                <a:effectLst/>
                <a:uLnTx/>
                <a:uFillTx/>
                <a:latin typeface="Calibri,Bold"/>
                <a:ea typeface="+mn-ea"/>
                <a:cs typeface="+mn-cs"/>
              </a:rPr>
              <a:t> </a:t>
            </a:r>
            <a:r>
              <a:rPr kumimoji="0" lang="en-US" sz="2800" b="1" i="0" u="none" strike="noStrike" kern="1200" cap="none" spc="-28" normalizeH="0" baseline="0" noProof="0" dirty="0">
                <a:ln>
                  <a:noFill/>
                </a:ln>
                <a:solidFill>
                  <a:prstClr val="black"/>
                </a:solidFill>
                <a:effectLst/>
                <a:uLnTx/>
                <a:uFillTx/>
                <a:latin typeface="Calibri,Bold"/>
                <a:ea typeface="+mn-ea"/>
                <a:cs typeface="+mn-cs"/>
              </a:rPr>
              <a:t> </a:t>
            </a:r>
            <a:r>
              <a:rPr kumimoji="0" lang="en-US" sz="2800" b="1" i="0" u="none" strike="noStrike" kern="1200" cap="none" spc="0" normalizeH="0" baseline="0" noProof="0" dirty="0">
                <a:ln>
                  <a:noFill/>
                </a:ln>
                <a:solidFill>
                  <a:prstClr val="black"/>
                </a:solidFill>
                <a:effectLst/>
                <a:uLnTx/>
                <a:uFillTx/>
                <a:latin typeface="Calibri,Bold"/>
                <a:ea typeface="+mn-ea"/>
                <a:cs typeface="+mn-cs"/>
              </a:rPr>
              <a:t> </a:t>
            </a:r>
          </a:p>
        </p:txBody>
      </p:sp>
      <p:sp>
        <p:nvSpPr>
          <p:cNvPr id="5" name="Tekstiruutu 4"/>
          <p:cNvSpPr txBox="1"/>
          <p:nvPr/>
        </p:nvSpPr>
        <p:spPr>
          <a:xfrm>
            <a:off x="473831" y="1346666"/>
            <a:ext cx="10739119" cy="5863144"/>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Vuorovaikutuksen avulla oppimisen malli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Teaching</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Through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Interactions</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TTI; </a:t>
            </a:r>
            <a:r>
              <a:rPr kumimoji="0" lang="fi-FI"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Hamre</a:t>
            </a:r>
            <a:r>
              <a:rPr kumimoji="0" lang="fi-F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ym., 2013</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Ryhmätasoisten tekijöiden havainnoitua laatua tarkastellaan kolmella osa-alueella: </a:t>
            </a:r>
            <a:r>
              <a:rPr kumimoji="0" lang="fi-FI" sz="2700" b="1" i="1" u="none" strike="noStrike" kern="1200" cap="none" spc="0" normalizeH="0" baseline="0" noProof="0" dirty="0">
                <a:ln>
                  <a:noFill/>
                </a:ln>
                <a:solidFill>
                  <a:prstClr val="black"/>
                </a:solidFill>
                <a:effectLst/>
                <a:uLnTx/>
                <a:uFillTx/>
                <a:latin typeface="Calibri" panose="020F0502020204030204"/>
                <a:ea typeface="+mn-ea"/>
                <a:cs typeface="+mn-cs"/>
              </a:rPr>
              <a:t>Tunnetuki, ryhmän hallinta ja ohjauksellinen tuki</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Vahva teoreettinen ja tutkimuksellinen perusta</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Havainnointiin kehitetty observointimenetelmä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Classroom</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Assessment</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Scoring</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System (CLASS; </a:t>
            </a:r>
            <a:r>
              <a:rPr kumimoji="0" lang="fi-FI"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Pianta</a:t>
            </a:r>
            <a:r>
              <a:rPr kumimoji="0" lang="fi-F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La </a:t>
            </a:r>
            <a:r>
              <a:rPr kumimoji="0" lang="fi-FI"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Paro</a:t>
            </a:r>
            <a:r>
              <a:rPr kumimoji="0" lang="fi-F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&amp; </a:t>
            </a:r>
            <a:r>
              <a:rPr kumimoji="0" lang="fi-FI"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Hamre</a:t>
            </a:r>
            <a:r>
              <a:rPr kumimoji="0" lang="fi-F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2008</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Eri versiot eri ikävaiheisiin/luokka-asteille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Infant</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Toddler</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Pre</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-K, K-3, Upper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Elementary</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Secondary</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Vuorovaikutuksen laatua arvioidaan 15-20 min sykleissä asteikolla 1-7 (1-2 = heikko, 3-5 = keskitasoinen, 6-7 = korkea laatu)</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Soveltuu tutkimukseen, opettajien perus- ja täydennyskoulutukseen (</a:t>
            </a:r>
            <a:r>
              <a:rPr kumimoji="0" lang="fi-FI" sz="2700" b="0" i="0" u="none" strike="noStrike" kern="1200" cap="none" spc="0" normalizeH="0" baseline="0" noProof="0" dirty="0" err="1">
                <a:ln>
                  <a:noFill/>
                </a:ln>
                <a:solidFill>
                  <a:prstClr val="black"/>
                </a:solidFill>
                <a:effectLst/>
                <a:uLnTx/>
                <a:uFillTx/>
                <a:latin typeface="Calibri" panose="020F0502020204030204"/>
                <a:ea typeface="+mn-ea"/>
                <a:cs typeface="+mn-cs"/>
              </a:rPr>
              <a:t>MyTeachingPartner</a:t>
            </a:r>
            <a:r>
              <a:rPr kumimoji="0" lang="fi-FI" sz="2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520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Freeform 734"/>
          <p:cNvSpPr/>
          <p:nvPr/>
        </p:nvSpPr>
        <p:spPr>
          <a:xfrm>
            <a:off x="1524000" y="0"/>
            <a:ext cx="9144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5" name="Freeform 735"/>
          <p:cNvSpPr/>
          <p:nvPr/>
        </p:nvSpPr>
        <p:spPr>
          <a:xfrm>
            <a:off x="8054976" y="744601"/>
            <a:ext cx="2193925" cy="1173099"/>
          </a:xfrm>
          <a:custGeom>
            <a:avLst/>
            <a:gdLst/>
            <a:ahLst/>
            <a:cxnLst/>
            <a:rect l="0" t="0" r="0" b="0"/>
            <a:pathLst>
              <a:path w="2193925" h="1173098">
                <a:moveTo>
                  <a:pt x="0" y="586485"/>
                </a:moveTo>
                <a:cubicBezTo>
                  <a:pt x="0" y="262508"/>
                  <a:pt x="491108" y="0"/>
                  <a:pt x="1097026" y="0"/>
                </a:cubicBezTo>
                <a:cubicBezTo>
                  <a:pt x="1702816" y="0"/>
                  <a:pt x="2193925" y="262508"/>
                  <a:pt x="2193925" y="586485"/>
                </a:cubicBezTo>
                <a:cubicBezTo>
                  <a:pt x="2193925" y="910463"/>
                  <a:pt x="1702816" y="1173098"/>
                  <a:pt x="1097026" y="1173098"/>
                </a:cubicBezTo>
                <a:cubicBezTo>
                  <a:pt x="491108" y="1173098"/>
                  <a:pt x="0" y="910463"/>
                  <a:pt x="0" y="586485"/>
                </a:cubicBezTo>
                <a:close/>
              </a:path>
            </a:pathLst>
          </a:custGeom>
          <a:solidFill>
            <a:srgbClr val="CCFFCC">
              <a:alpha val="50195"/>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6" name="Freeform 736"/>
          <p:cNvSpPr/>
          <p:nvPr/>
        </p:nvSpPr>
        <p:spPr>
          <a:xfrm>
            <a:off x="8054976" y="744601"/>
            <a:ext cx="2193925" cy="1173099"/>
          </a:xfrm>
          <a:custGeom>
            <a:avLst/>
            <a:gdLst/>
            <a:ahLst/>
            <a:cxnLst/>
            <a:rect l="0" t="0" r="0" b="0"/>
            <a:pathLst>
              <a:path w="2193925" h="1173098">
                <a:moveTo>
                  <a:pt x="0" y="586485"/>
                </a:moveTo>
                <a:cubicBezTo>
                  <a:pt x="0" y="262508"/>
                  <a:pt x="491108" y="0"/>
                  <a:pt x="1097026" y="0"/>
                </a:cubicBezTo>
                <a:cubicBezTo>
                  <a:pt x="1702816" y="0"/>
                  <a:pt x="2193925" y="262508"/>
                  <a:pt x="2193925" y="586485"/>
                </a:cubicBezTo>
                <a:cubicBezTo>
                  <a:pt x="2193925" y="910463"/>
                  <a:pt x="1702816" y="1173098"/>
                  <a:pt x="1097026" y="1173098"/>
                </a:cubicBezTo>
                <a:cubicBezTo>
                  <a:pt x="491108" y="1173098"/>
                  <a:pt x="0" y="910463"/>
                  <a:pt x="0" y="586485"/>
                </a:cubicBezTo>
                <a:close/>
              </a:path>
            </a:pathLst>
          </a:custGeom>
          <a:noFill/>
          <a:ln w="5715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37" name="Freeform 737"/>
          <p:cNvSpPr/>
          <p:nvPr/>
        </p:nvSpPr>
        <p:spPr>
          <a:xfrm>
            <a:off x="3048002" y="744601"/>
            <a:ext cx="2193925" cy="1173099"/>
          </a:xfrm>
          <a:custGeom>
            <a:avLst/>
            <a:gdLst/>
            <a:ahLst/>
            <a:cxnLst/>
            <a:rect l="0" t="0" r="0" b="0"/>
            <a:pathLst>
              <a:path w="2193925" h="1173098">
                <a:moveTo>
                  <a:pt x="0" y="586485"/>
                </a:moveTo>
                <a:cubicBezTo>
                  <a:pt x="0" y="262508"/>
                  <a:pt x="491108" y="0"/>
                  <a:pt x="1097026" y="0"/>
                </a:cubicBezTo>
                <a:cubicBezTo>
                  <a:pt x="1702816" y="0"/>
                  <a:pt x="2193925" y="262508"/>
                  <a:pt x="2193925" y="586485"/>
                </a:cubicBezTo>
                <a:cubicBezTo>
                  <a:pt x="2193925" y="910463"/>
                  <a:pt x="1702816" y="1173098"/>
                  <a:pt x="1097026" y="1173098"/>
                </a:cubicBezTo>
                <a:cubicBezTo>
                  <a:pt x="491108" y="1173098"/>
                  <a:pt x="0" y="910463"/>
                  <a:pt x="0" y="586485"/>
                </a:cubicBezTo>
                <a:close/>
              </a:path>
            </a:pathLst>
          </a:custGeom>
          <a:solidFill>
            <a:srgbClr val="99CCFF">
              <a:alpha val="25097"/>
            </a:srgbClr>
          </a:solidFill>
          <a:ln w="57150">
            <a:noFill/>
          </a:ln>
        </p:spPr>
        <p:style>
          <a:lnRef idx="2">
            <a:schemeClr val="accent1">
              <a:shade val="50000"/>
            </a:schemeClr>
          </a:lnRef>
          <a:fillRef idx="1">
            <a:schemeClr val="accent1"/>
          </a:fillRef>
          <a:effectRef idx="0">
            <a:schemeClr val="accent1"/>
          </a:effectRef>
          <a:fontRef idx="minor">
            <a:schemeClr val="lt1"/>
          </a:fontRef>
        </p:style>
      </p:sp>
      <p:sp>
        <p:nvSpPr>
          <p:cNvPr id="738" name="Freeform 738"/>
          <p:cNvSpPr/>
          <p:nvPr/>
        </p:nvSpPr>
        <p:spPr>
          <a:xfrm>
            <a:off x="3048002" y="744601"/>
            <a:ext cx="2193925" cy="1173099"/>
          </a:xfrm>
          <a:custGeom>
            <a:avLst/>
            <a:gdLst/>
            <a:ahLst/>
            <a:cxnLst/>
            <a:rect l="0" t="0" r="0" b="0"/>
            <a:pathLst>
              <a:path w="2193925" h="1173098">
                <a:moveTo>
                  <a:pt x="0" y="586485"/>
                </a:moveTo>
                <a:cubicBezTo>
                  <a:pt x="0" y="262508"/>
                  <a:pt x="491108" y="0"/>
                  <a:pt x="1097026" y="0"/>
                </a:cubicBezTo>
                <a:cubicBezTo>
                  <a:pt x="1702816" y="0"/>
                  <a:pt x="2193925" y="262508"/>
                  <a:pt x="2193925" y="586485"/>
                </a:cubicBezTo>
                <a:cubicBezTo>
                  <a:pt x="2193925" y="910463"/>
                  <a:pt x="1702816" y="1173098"/>
                  <a:pt x="1097026" y="1173098"/>
                </a:cubicBezTo>
                <a:cubicBezTo>
                  <a:pt x="491108" y="1173098"/>
                  <a:pt x="0" y="910463"/>
                  <a:pt x="0" y="586485"/>
                </a:cubicBezTo>
                <a:close/>
              </a:path>
            </a:pathLst>
          </a:custGeom>
          <a:noFill/>
          <a:ln w="5715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39" name="Freeform 739"/>
          <p:cNvSpPr/>
          <p:nvPr/>
        </p:nvSpPr>
        <p:spPr>
          <a:xfrm>
            <a:off x="5629275" y="728727"/>
            <a:ext cx="2195576" cy="1173099"/>
          </a:xfrm>
          <a:custGeom>
            <a:avLst/>
            <a:gdLst/>
            <a:ahLst/>
            <a:cxnLst/>
            <a:rect l="0" t="0" r="0" b="0"/>
            <a:pathLst>
              <a:path w="2195576" h="1173098">
                <a:moveTo>
                  <a:pt x="0" y="586485"/>
                </a:moveTo>
                <a:cubicBezTo>
                  <a:pt x="0" y="262508"/>
                  <a:pt x="491490" y="0"/>
                  <a:pt x="1097788" y="0"/>
                </a:cubicBezTo>
                <a:cubicBezTo>
                  <a:pt x="1704085" y="0"/>
                  <a:pt x="2195576" y="262508"/>
                  <a:pt x="2195576" y="586485"/>
                </a:cubicBezTo>
                <a:cubicBezTo>
                  <a:pt x="2195576" y="910463"/>
                  <a:pt x="1704085" y="1173098"/>
                  <a:pt x="1097788" y="1173098"/>
                </a:cubicBezTo>
                <a:cubicBezTo>
                  <a:pt x="491490" y="1173098"/>
                  <a:pt x="0" y="910463"/>
                  <a:pt x="0" y="586485"/>
                </a:cubicBezTo>
                <a:close/>
              </a:path>
            </a:pathLst>
          </a:custGeom>
          <a:solidFill>
            <a:srgbClr val="FFFF99">
              <a:alpha val="50195"/>
            </a:srgbClr>
          </a:solidFill>
          <a:ln w="57150">
            <a:noFill/>
          </a:ln>
        </p:spPr>
        <p:style>
          <a:lnRef idx="2">
            <a:schemeClr val="accent1">
              <a:shade val="50000"/>
            </a:schemeClr>
          </a:lnRef>
          <a:fillRef idx="1">
            <a:schemeClr val="accent1"/>
          </a:fillRef>
          <a:effectRef idx="0">
            <a:schemeClr val="accent1"/>
          </a:effectRef>
          <a:fontRef idx="minor">
            <a:schemeClr val="lt1"/>
          </a:fontRef>
        </p:style>
      </p:sp>
      <p:sp>
        <p:nvSpPr>
          <p:cNvPr id="740" name="Freeform 740"/>
          <p:cNvSpPr/>
          <p:nvPr/>
        </p:nvSpPr>
        <p:spPr>
          <a:xfrm>
            <a:off x="5629275" y="728727"/>
            <a:ext cx="2195576" cy="1173099"/>
          </a:xfrm>
          <a:custGeom>
            <a:avLst/>
            <a:gdLst/>
            <a:ahLst/>
            <a:cxnLst/>
            <a:rect l="0" t="0" r="0" b="0"/>
            <a:pathLst>
              <a:path w="2195576" h="1173098">
                <a:moveTo>
                  <a:pt x="0" y="586485"/>
                </a:moveTo>
                <a:cubicBezTo>
                  <a:pt x="0" y="262508"/>
                  <a:pt x="491490" y="0"/>
                  <a:pt x="1097788" y="0"/>
                </a:cubicBezTo>
                <a:cubicBezTo>
                  <a:pt x="1704085" y="0"/>
                  <a:pt x="2195576" y="262508"/>
                  <a:pt x="2195576" y="586485"/>
                </a:cubicBezTo>
                <a:cubicBezTo>
                  <a:pt x="2195576" y="910463"/>
                  <a:pt x="1704085" y="1173098"/>
                  <a:pt x="1097788" y="1173098"/>
                </a:cubicBezTo>
                <a:cubicBezTo>
                  <a:pt x="491490" y="1173098"/>
                  <a:pt x="0" y="910463"/>
                  <a:pt x="0" y="586485"/>
                </a:cubicBezTo>
                <a:close/>
              </a:path>
            </a:pathLst>
          </a:custGeom>
          <a:noFill/>
          <a:ln w="5715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41" name="Picture 7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85249" y="1895480"/>
            <a:ext cx="196851" cy="479425"/>
          </a:xfrm>
          <a:prstGeom prst="rect">
            <a:avLst/>
          </a:prstGeom>
          <a:noFill/>
          <a:extLst/>
        </p:spPr>
      </p:pic>
      <p:pic>
        <p:nvPicPr>
          <p:cNvPr id="742" name="Picture 7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612757" y="1805563"/>
            <a:ext cx="196723" cy="569340"/>
          </a:xfrm>
          <a:prstGeom prst="rect">
            <a:avLst/>
          </a:prstGeom>
          <a:noFill/>
          <a:extLst/>
        </p:spPr>
      </p:pic>
      <p:pic>
        <p:nvPicPr>
          <p:cNvPr id="743" name="Picture 7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356600" y="1760473"/>
            <a:ext cx="196851" cy="614427"/>
          </a:xfrm>
          <a:prstGeom prst="rect">
            <a:avLst/>
          </a:prstGeom>
          <a:noFill/>
          <a:extLst/>
        </p:spPr>
      </p:pic>
      <p:pic>
        <p:nvPicPr>
          <p:cNvPr id="744" name="Picture 7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749801" y="1856872"/>
            <a:ext cx="196851" cy="518033"/>
          </a:xfrm>
          <a:prstGeom prst="rect">
            <a:avLst/>
          </a:prstGeom>
          <a:noFill/>
          <a:extLst/>
        </p:spPr>
      </p:pic>
      <p:pic>
        <p:nvPicPr>
          <p:cNvPr id="745" name="Picture 7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393437" y="1867793"/>
            <a:ext cx="196851" cy="507111"/>
          </a:xfrm>
          <a:prstGeom prst="rect">
            <a:avLst/>
          </a:prstGeom>
          <a:noFill/>
          <a:extLst/>
        </p:spPr>
      </p:pic>
      <p:pic>
        <p:nvPicPr>
          <p:cNvPr id="746" name="Picture 74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001895" y="1619002"/>
            <a:ext cx="196851" cy="755903"/>
          </a:xfrm>
          <a:prstGeom prst="rect">
            <a:avLst/>
          </a:prstGeom>
          <a:noFill/>
          <a:extLst/>
        </p:spPr>
      </p:pic>
      <p:pic>
        <p:nvPicPr>
          <p:cNvPr id="747" name="Picture 74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105913" y="1644019"/>
            <a:ext cx="196723" cy="730884"/>
          </a:xfrm>
          <a:prstGeom prst="rect">
            <a:avLst/>
          </a:prstGeom>
          <a:noFill/>
          <a:extLst/>
        </p:spPr>
      </p:pic>
      <p:pic>
        <p:nvPicPr>
          <p:cNvPr id="748" name="Picture 74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6722997" y="1870080"/>
            <a:ext cx="196851" cy="504825"/>
          </a:xfrm>
          <a:prstGeom prst="rect">
            <a:avLst/>
          </a:prstGeom>
          <a:noFill/>
          <a:extLst/>
        </p:spPr>
      </p:pic>
      <p:pic>
        <p:nvPicPr>
          <p:cNvPr id="749" name="Picture 74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7365109" y="1752475"/>
            <a:ext cx="196851" cy="622427"/>
          </a:xfrm>
          <a:prstGeom prst="rect">
            <a:avLst/>
          </a:prstGeom>
          <a:noFill/>
          <a:extLst/>
        </p:spPr>
      </p:pic>
      <p:pic>
        <p:nvPicPr>
          <p:cNvPr id="750" name="Picture 75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6018148" y="1766827"/>
            <a:ext cx="196851" cy="608076"/>
          </a:xfrm>
          <a:prstGeom prst="rect">
            <a:avLst/>
          </a:prstGeom>
          <a:noFill/>
          <a:extLst/>
        </p:spPr>
      </p:pic>
      <p:pic>
        <p:nvPicPr>
          <p:cNvPr id="751" name="Picture 75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2349500" y="2095500"/>
            <a:ext cx="1498600" cy="1600200"/>
          </a:xfrm>
          <a:prstGeom prst="rect">
            <a:avLst/>
          </a:prstGeom>
          <a:noFill/>
          <a:extLst/>
        </p:spPr>
      </p:pic>
      <p:pic>
        <p:nvPicPr>
          <p:cNvPr id="753" name="Picture 75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2971800" y="2082800"/>
            <a:ext cx="1498600" cy="1600200"/>
          </a:xfrm>
          <a:prstGeom prst="rect">
            <a:avLst/>
          </a:prstGeom>
          <a:noFill/>
          <a:extLst/>
        </p:spPr>
      </p:pic>
      <p:pic>
        <p:nvPicPr>
          <p:cNvPr id="755" name="Picture 75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3594100" y="2082800"/>
            <a:ext cx="1498600" cy="1600200"/>
          </a:xfrm>
          <a:prstGeom prst="rect">
            <a:avLst/>
          </a:prstGeom>
          <a:noFill/>
          <a:extLst/>
        </p:spPr>
      </p:pic>
      <p:pic>
        <p:nvPicPr>
          <p:cNvPr id="757" name="Picture 75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4229103" y="2082800"/>
            <a:ext cx="1485900" cy="1600200"/>
          </a:xfrm>
          <a:prstGeom prst="rect">
            <a:avLst/>
          </a:prstGeom>
          <a:noFill/>
          <a:extLst/>
        </p:spPr>
      </p:pic>
      <p:pic>
        <p:nvPicPr>
          <p:cNvPr id="759" name="Picture 75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7569203" y="2095500"/>
            <a:ext cx="1485900" cy="1600200"/>
          </a:xfrm>
          <a:prstGeom prst="rect">
            <a:avLst/>
          </a:prstGeom>
          <a:noFill/>
          <a:extLst/>
        </p:spPr>
      </p:pic>
      <p:pic>
        <p:nvPicPr>
          <p:cNvPr id="761" name="Picture 76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8153400" y="2108200"/>
            <a:ext cx="1498600" cy="1600200"/>
          </a:xfrm>
          <a:prstGeom prst="rect">
            <a:avLst/>
          </a:prstGeom>
          <a:noFill/>
          <a:extLst/>
        </p:spPr>
      </p:pic>
      <p:pic>
        <p:nvPicPr>
          <p:cNvPr id="763" name="Picture 76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8763000" y="2120900"/>
            <a:ext cx="1498600" cy="1600200"/>
          </a:xfrm>
          <a:prstGeom prst="rect">
            <a:avLst/>
          </a:prstGeom>
          <a:noFill/>
          <a:extLst/>
        </p:spPr>
      </p:pic>
      <p:pic>
        <p:nvPicPr>
          <p:cNvPr id="765" name="Picture 765"/>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5308600" y="2070100"/>
            <a:ext cx="1498600" cy="1600200"/>
          </a:xfrm>
          <a:prstGeom prst="rect">
            <a:avLst/>
          </a:prstGeom>
          <a:noFill/>
          <a:extLst/>
        </p:spPr>
      </p:pic>
      <p:pic>
        <p:nvPicPr>
          <p:cNvPr id="767" name="Picture 767"/>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5930900" y="2070100"/>
            <a:ext cx="1498600" cy="1600200"/>
          </a:xfrm>
          <a:prstGeom prst="rect">
            <a:avLst/>
          </a:prstGeom>
          <a:noFill/>
          <a:extLst/>
        </p:spPr>
      </p:pic>
      <p:pic>
        <p:nvPicPr>
          <p:cNvPr id="769" name="Picture 769"/>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a:xfrm>
            <a:off x="6540500" y="2095500"/>
            <a:ext cx="1498600" cy="1600200"/>
          </a:xfrm>
          <a:prstGeom prst="rect">
            <a:avLst/>
          </a:prstGeom>
          <a:noFill/>
          <a:extLst/>
        </p:spPr>
      </p:pic>
      <p:pic>
        <p:nvPicPr>
          <p:cNvPr id="772" name="Picture 772"/>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a:xfrm>
            <a:off x="2400300" y="4013203"/>
            <a:ext cx="2312200" cy="495300"/>
          </a:xfrm>
          <a:prstGeom prst="rect">
            <a:avLst/>
          </a:prstGeom>
          <a:noFill/>
          <a:extLst/>
        </p:spPr>
      </p:pic>
      <p:pic>
        <p:nvPicPr>
          <p:cNvPr id="773" name="Picture 773"/>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a:xfrm>
            <a:off x="2400300" y="4672776"/>
            <a:ext cx="2312200" cy="496125"/>
          </a:xfrm>
          <a:prstGeom prst="rect">
            <a:avLst/>
          </a:prstGeom>
          <a:noFill/>
          <a:extLst/>
        </p:spPr>
      </p:pic>
      <p:pic>
        <p:nvPicPr>
          <p:cNvPr id="774" name="Picture 774"/>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a:xfrm>
            <a:off x="2400300" y="5334003"/>
            <a:ext cx="2312200" cy="673100"/>
          </a:xfrm>
          <a:prstGeom prst="rect">
            <a:avLst/>
          </a:prstGeom>
          <a:noFill/>
          <a:extLst/>
        </p:spPr>
      </p:pic>
      <p:pic>
        <p:nvPicPr>
          <p:cNvPr id="775" name="Picture 775"/>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a:xfrm>
            <a:off x="2400301" y="6181730"/>
            <a:ext cx="2313051" cy="511175"/>
          </a:xfrm>
          <a:prstGeom prst="rect">
            <a:avLst/>
          </a:prstGeom>
          <a:noFill/>
          <a:extLst/>
        </p:spPr>
      </p:pic>
      <p:pic>
        <p:nvPicPr>
          <p:cNvPr id="776" name="Picture 776"/>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a:xfrm>
            <a:off x="5207003" y="4025900"/>
            <a:ext cx="2247900" cy="660400"/>
          </a:xfrm>
          <a:prstGeom prst="rect">
            <a:avLst/>
          </a:prstGeom>
          <a:noFill/>
          <a:extLst/>
        </p:spPr>
      </p:pic>
      <p:pic>
        <p:nvPicPr>
          <p:cNvPr id="777" name="Picture 777"/>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a:xfrm>
            <a:off x="5207003" y="4860137"/>
            <a:ext cx="2247900" cy="867563"/>
          </a:xfrm>
          <a:prstGeom prst="rect">
            <a:avLst/>
          </a:prstGeom>
          <a:noFill/>
          <a:extLst/>
        </p:spPr>
      </p:pic>
      <p:pic>
        <p:nvPicPr>
          <p:cNvPr id="778" name="Picture 778"/>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a:xfrm>
            <a:off x="5207003" y="5823752"/>
            <a:ext cx="2247900" cy="869149"/>
          </a:xfrm>
          <a:prstGeom prst="rect">
            <a:avLst/>
          </a:prstGeom>
          <a:noFill/>
          <a:extLst/>
        </p:spPr>
      </p:pic>
      <p:pic>
        <p:nvPicPr>
          <p:cNvPr id="779" name="Picture 779"/>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a:xfrm>
            <a:off x="7721603" y="4033777"/>
            <a:ext cx="2247900" cy="652527"/>
          </a:xfrm>
          <a:prstGeom prst="rect">
            <a:avLst/>
          </a:prstGeom>
          <a:noFill/>
          <a:extLst/>
        </p:spPr>
      </p:pic>
      <p:pic>
        <p:nvPicPr>
          <p:cNvPr id="780" name="Picture 780"/>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a:xfrm>
            <a:off x="7721603" y="4800603"/>
            <a:ext cx="2247900" cy="876300"/>
          </a:xfrm>
          <a:prstGeom prst="rect">
            <a:avLst/>
          </a:prstGeom>
          <a:noFill/>
          <a:extLst/>
        </p:spPr>
      </p:pic>
      <p:pic>
        <p:nvPicPr>
          <p:cNvPr id="781" name="Picture 781"/>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a:xfrm>
            <a:off x="7721603" y="5823752"/>
            <a:ext cx="2247900" cy="869149"/>
          </a:xfrm>
          <a:prstGeom prst="rect">
            <a:avLst/>
          </a:prstGeom>
          <a:noFill/>
          <a:extLst/>
        </p:spPr>
      </p:pic>
      <p:pic>
        <p:nvPicPr>
          <p:cNvPr id="782" name="Picture 782"/>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a:xfrm>
            <a:off x="2659066" y="3648078"/>
            <a:ext cx="139700" cy="393700"/>
          </a:xfrm>
          <a:prstGeom prst="rect">
            <a:avLst/>
          </a:prstGeom>
          <a:noFill/>
          <a:extLst/>
        </p:spPr>
      </p:pic>
      <p:pic>
        <p:nvPicPr>
          <p:cNvPr id="783" name="Picture 783"/>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a:xfrm>
            <a:off x="7869177" y="3646426"/>
            <a:ext cx="139700" cy="401701"/>
          </a:xfrm>
          <a:prstGeom prst="rect">
            <a:avLst/>
          </a:prstGeom>
          <a:noFill/>
          <a:extLst/>
        </p:spPr>
      </p:pic>
      <p:pic>
        <p:nvPicPr>
          <p:cNvPr id="784" name="Picture 784"/>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a:xfrm>
            <a:off x="5608705" y="3617849"/>
            <a:ext cx="139700" cy="436627"/>
          </a:xfrm>
          <a:prstGeom prst="rect">
            <a:avLst/>
          </a:prstGeom>
          <a:noFill/>
          <a:extLst/>
        </p:spPr>
      </p:pic>
      <p:pic>
        <p:nvPicPr>
          <p:cNvPr id="785" name="Picture 785"/>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a:xfrm>
            <a:off x="3279778" y="4464052"/>
            <a:ext cx="139700" cy="223773"/>
          </a:xfrm>
          <a:prstGeom prst="rect">
            <a:avLst/>
          </a:prstGeom>
          <a:noFill/>
          <a:extLst/>
        </p:spPr>
      </p:pic>
      <p:sp>
        <p:nvSpPr>
          <p:cNvPr id="786" name="Freeform 786"/>
          <p:cNvSpPr/>
          <p:nvPr/>
        </p:nvSpPr>
        <p:spPr>
          <a:xfrm>
            <a:off x="3349625" y="3632205"/>
            <a:ext cx="0" cy="392177"/>
          </a:xfrm>
          <a:custGeom>
            <a:avLst/>
            <a:gdLst/>
            <a:ahLst/>
            <a:cxnLst/>
            <a:rect l="0" t="0" r="0" b="0"/>
            <a:pathLst>
              <a:path h="392177">
                <a:moveTo>
                  <a:pt x="0" y="0"/>
                </a:moveTo>
                <a:lnTo>
                  <a:pt x="0" y="392177"/>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87" name="Freeform 787"/>
          <p:cNvSpPr/>
          <p:nvPr/>
        </p:nvSpPr>
        <p:spPr>
          <a:xfrm>
            <a:off x="4599051" y="4473577"/>
            <a:ext cx="0" cy="208027"/>
          </a:xfrm>
          <a:custGeom>
            <a:avLst/>
            <a:gdLst/>
            <a:ahLst/>
            <a:cxnLst/>
            <a:rect l="0" t="0" r="0" b="0"/>
            <a:pathLst>
              <a:path h="208027">
                <a:moveTo>
                  <a:pt x="0" y="0"/>
                </a:moveTo>
                <a:lnTo>
                  <a:pt x="0" y="208027"/>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88" name="Freeform 788"/>
          <p:cNvSpPr/>
          <p:nvPr/>
        </p:nvSpPr>
        <p:spPr>
          <a:xfrm>
            <a:off x="4599051" y="5141977"/>
            <a:ext cx="0" cy="207899"/>
          </a:xfrm>
          <a:custGeom>
            <a:avLst/>
            <a:gdLst/>
            <a:ahLst/>
            <a:cxnLst/>
            <a:rect l="0" t="0" r="0" b="0"/>
            <a:pathLst>
              <a:path h="207898">
                <a:moveTo>
                  <a:pt x="0" y="0"/>
                </a:moveTo>
                <a:lnTo>
                  <a:pt x="0" y="207898"/>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89" name="Picture 789"/>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a:xfrm>
            <a:off x="4529205" y="5972177"/>
            <a:ext cx="139700" cy="230187"/>
          </a:xfrm>
          <a:prstGeom prst="rect">
            <a:avLst/>
          </a:prstGeom>
          <a:noFill/>
          <a:extLst/>
        </p:spPr>
      </p:pic>
      <p:sp>
        <p:nvSpPr>
          <p:cNvPr id="790" name="Freeform 790"/>
          <p:cNvSpPr/>
          <p:nvPr/>
        </p:nvSpPr>
        <p:spPr>
          <a:xfrm>
            <a:off x="4599051" y="3638556"/>
            <a:ext cx="0" cy="392177"/>
          </a:xfrm>
          <a:custGeom>
            <a:avLst/>
            <a:gdLst/>
            <a:ahLst/>
            <a:cxnLst/>
            <a:rect l="0" t="0" r="0" b="0"/>
            <a:pathLst>
              <a:path h="392177">
                <a:moveTo>
                  <a:pt x="0" y="0"/>
                </a:moveTo>
                <a:lnTo>
                  <a:pt x="0" y="392177"/>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91" name="Freeform 791"/>
          <p:cNvSpPr/>
          <p:nvPr/>
        </p:nvSpPr>
        <p:spPr>
          <a:xfrm>
            <a:off x="6299200" y="3630677"/>
            <a:ext cx="0" cy="411099"/>
          </a:xfrm>
          <a:custGeom>
            <a:avLst/>
            <a:gdLst/>
            <a:ahLst/>
            <a:cxnLst/>
            <a:rect l="0" t="0" r="0" b="0"/>
            <a:pathLst>
              <a:path h="411098">
                <a:moveTo>
                  <a:pt x="0" y="0"/>
                </a:moveTo>
                <a:lnTo>
                  <a:pt x="0" y="411098"/>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92" name="Picture 792"/>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a:xfrm>
            <a:off x="6227830" y="4645030"/>
            <a:ext cx="139700" cy="293623"/>
          </a:xfrm>
          <a:prstGeom prst="rect">
            <a:avLst/>
          </a:prstGeom>
          <a:noFill/>
          <a:extLst/>
        </p:spPr>
      </p:pic>
      <p:sp>
        <p:nvSpPr>
          <p:cNvPr id="793" name="Freeform 793"/>
          <p:cNvSpPr/>
          <p:nvPr/>
        </p:nvSpPr>
        <p:spPr>
          <a:xfrm>
            <a:off x="6908800" y="3656077"/>
            <a:ext cx="0" cy="392048"/>
          </a:xfrm>
          <a:custGeom>
            <a:avLst/>
            <a:gdLst/>
            <a:ahLst/>
            <a:cxnLst/>
            <a:rect l="0" t="0" r="0" b="0"/>
            <a:pathLst>
              <a:path h="392048">
                <a:moveTo>
                  <a:pt x="0" y="0"/>
                </a:moveTo>
                <a:lnTo>
                  <a:pt x="0" y="392048"/>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94" name="Freeform 794"/>
          <p:cNvSpPr/>
          <p:nvPr/>
        </p:nvSpPr>
        <p:spPr>
          <a:xfrm>
            <a:off x="6915151" y="4656206"/>
            <a:ext cx="0" cy="277748"/>
          </a:xfrm>
          <a:custGeom>
            <a:avLst/>
            <a:gdLst/>
            <a:ahLst/>
            <a:cxnLst/>
            <a:rect l="0" t="0" r="0" b="0"/>
            <a:pathLst>
              <a:path h="277748">
                <a:moveTo>
                  <a:pt x="0" y="0"/>
                </a:moveTo>
                <a:lnTo>
                  <a:pt x="0" y="277748"/>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95" name="Picture 795"/>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a:xfrm>
            <a:off x="6845303" y="5543556"/>
            <a:ext cx="139700" cy="312737"/>
          </a:xfrm>
          <a:prstGeom prst="rect">
            <a:avLst/>
          </a:prstGeom>
          <a:noFill/>
          <a:extLst/>
        </p:spPr>
      </p:pic>
      <p:sp>
        <p:nvSpPr>
          <p:cNvPr id="796" name="Freeform 796"/>
          <p:cNvSpPr/>
          <p:nvPr/>
        </p:nvSpPr>
        <p:spPr>
          <a:xfrm>
            <a:off x="8526527" y="3671827"/>
            <a:ext cx="0" cy="373127"/>
          </a:xfrm>
          <a:custGeom>
            <a:avLst/>
            <a:gdLst/>
            <a:ahLst/>
            <a:cxnLst/>
            <a:rect l="0" t="0" r="0" b="0"/>
            <a:pathLst>
              <a:path h="373126">
                <a:moveTo>
                  <a:pt x="0" y="0"/>
                </a:moveTo>
                <a:lnTo>
                  <a:pt x="0" y="373126"/>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97" name="Picture 797"/>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a:xfrm>
            <a:off x="8458203" y="4641852"/>
            <a:ext cx="139700" cy="198373"/>
          </a:xfrm>
          <a:prstGeom prst="rect">
            <a:avLst/>
          </a:prstGeom>
          <a:noFill/>
          <a:extLst/>
        </p:spPr>
      </p:pic>
      <p:sp>
        <p:nvSpPr>
          <p:cNvPr id="798" name="Freeform 798"/>
          <p:cNvSpPr/>
          <p:nvPr/>
        </p:nvSpPr>
        <p:spPr>
          <a:xfrm>
            <a:off x="9137651" y="3679830"/>
            <a:ext cx="0" cy="366777"/>
          </a:xfrm>
          <a:custGeom>
            <a:avLst/>
            <a:gdLst/>
            <a:ahLst/>
            <a:cxnLst/>
            <a:rect l="0" t="0" r="0" b="0"/>
            <a:pathLst>
              <a:path h="366777">
                <a:moveTo>
                  <a:pt x="0" y="0"/>
                </a:moveTo>
                <a:lnTo>
                  <a:pt x="0" y="366777"/>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99" name="Freeform 799"/>
          <p:cNvSpPr/>
          <p:nvPr/>
        </p:nvSpPr>
        <p:spPr>
          <a:xfrm>
            <a:off x="9137651" y="4656201"/>
            <a:ext cx="0" cy="157099"/>
          </a:xfrm>
          <a:custGeom>
            <a:avLst/>
            <a:gdLst/>
            <a:ahLst/>
            <a:cxnLst/>
            <a:rect l="0" t="0" r="0" b="0"/>
            <a:pathLst>
              <a:path h="157098">
                <a:moveTo>
                  <a:pt x="0" y="0"/>
                </a:moveTo>
                <a:lnTo>
                  <a:pt x="0" y="157098"/>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800" name="Picture 800"/>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a:xfrm>
            <a:off x="9066151" y="5641977"/>
            <a:ext cx="139700" cy="204787"/>
          </a:xfrm>
          <a:prstGeom prst="rect">
            <a:avLst/>
          </a:prstGeom>
          <a:noFill/>
          <a:extLst/>
        </p:spPr>
      </p:pic>
      <p:sp>
        <p:nvSpPr>
          <p:cNvPr id="801" name="Freeform 801"/>
          <p:cNvSpPr/>
          <p:nvPr/>
        </p:nvSpPr>
        <p:spPr>
          <a:xfrm>
            <a:off x="3971925" y="4473577"/>
            <a:ext cx="0" cy="208027"/>
          </a:xfrm>
          <a:custGeom>
            <a:avLst/>
            <a:gdLst/>
            <a:ahLst/>
            <a:cxnLst/>
            <a:rect l="0" t="0" r="0" b="0"/>
            <a:pathLst>
              <a:path h="208027">
                <a:moveTo>
                  <a:pt x="0" y="0"/>
                </a:moveTo>
                <a:lnTo>
                  <a:pt x="0" y="208027"/>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802" name="Picture 802"/>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a:xfrm>
            <a:off x="3902078" y="5126104"/>
            <a:ext cx="139700" cy="230123"/>
          </a:xfrm>
          <a:prstGeom prst="rect">
            <a:avLst/>
          </a:prstGeom>
          <a:noFill/>
          <a:extLst/>
        </p:spPr>
      </p:pic>
      <p:sp>
        <p:nvSpPr>
          <p:cNvPr id="803" name="Freeform 803"/>
          <p:cNvSpPr/>
          <p:nvPr/>
        </p:nvSpPr>
        <p:spPr>
          <a:xfrm>
            <a:off x="3971925" y="3644901"/>
            <a:ext cx="0" cy="385827"/>
          </a:xfrm>
          <a:custGeom>
            <a:avLst/>
            <a:gdLst/>
            <a:ahLst/>
            <a:cxnLst/>
            <a:rect l="0" t="0" r="0" b="0"/>
            <a:pathLst>
              <a:path h="385827">
                <a:moveTo>
                  <a:pt x="0" y="0"/>
                </a:moveTo>
                <a:lnTo>
                  <a:pt x="0" y="385827"/>
                </a:lnTo>
              </a:path>
            </a:pathLst>
          </a:custGeom>
          <a:noFill/>
          <a:ln w="381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05" name="Rectangle 805"/>
          <p:cNvSpPr/>
          <p:nvPr/>
        </p:nvSpPr>
        <p:spPr>
          <a:xfrm>
            <a:off x="89880" y="4728580"/>
            <a:ext cx="1933222" cy="86177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10645" noProof="0">
                <a:ln>
                  <a:noFill/>
                </a:ln>
                <a:solidFill>
                  <a:srgbClr val="A50021"/>
                </a:solidFill>
                <a:effectLst/>
                <a:uLnTx/>
                <a:uFillTx/>
                <a:latin typeface="Arial"/>
                <a:ea typeface="+mn-ea"/>
                <a:cs typeface="+mn-cs"/>
              </a:rPr>
              <a:t>KÄYTTÄYTYMISEN </a:t>
            </a:r>
            <a:endParaRPr kumimoji="0" lang="en-US" sz="2400" b="1" i="0" u="none" strike="noStrike" kern="1200" cap="none" spc="0" normalizeH="0" baseline="-10645" noProof="0" smtClean="0">
              <a:ln>
                <a:noFill/>
              </a:ln>
              <a:solidFill>
                <a:srgbClr val="A5002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10645" noProof="0" smtClean="0">
                <a:ln>
                  <a:noFill/>
                </a:ln>
                <a:solidFill>
                  <a:srgbClr val="A50021"/>
                </a:solidFill>
                <a:effectLst/>
                <a:uLnTx/>
                <a:uFillTx/>
                <a:latin typeface="Arial"/>
                <a:ea typeface="+mn-ea"/>
                <a:cs typeface="+mn-cs"/>
              </a:rPr>
              <a:t>TASON</a:t>
            </a:r>
            <a:endParaRPr kumimoji="0" lang="en-US" sz="2400" b="1" i="0" u="none" strike="noStrike" kern="1200" cap="none" spc="0" normalizeH="0" baseline="-10645" noProof="0" dirty="0">
              <a:ln>
                <a:noFill/>
              </a:ln>
              <a:solidFill>
                <a:srgbClr val="A5002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10645" noProof="0" dirty="0">
                <a:ln>
                  <a:noFill/>
                </a:ln>
                <a:solidFill>
                  <a:srgbClr val="A50021"/>
                </a:solidFill>
                <a:effectLst/>
                <a:uLnTx/>
                <a:uFillTx/>
                <a:latin typeface="Arial"/>
                <a:ea typeface="+mn-ea"/>
                <a:cs typeface="+mn-cs"/>
              </a:rPr>
              <a:t>INDIKAATTORIT</a:t>
            </a:r>
            <a:endParaRPr kumimoji="0" lang="en-US" sz="2400" b="1" i="0" u="none" strike="noStrike" kern="1200" cap="none" spc="0" normalizeH="0" baseline="0" noProof="0" dirty="0">
              <a:ln>
                <a:noFill/>
              </a:ln>
              <a:solidFill>
                <a:srgbClr val="A50021"/>
              </a:solidFill>
              <a:effectLst/>
              <a:uLnTx/>
              <a:uFillTx/>
              <a:latin typeface="Arial"/>
              <a:ea typeface="+mn-ea"/>
              <a:cs typeface="+mn-cs"/>
            </a:endParaRPr>
          </a:p>
        </p:txBody>
      </p:sp>
      <p:sp>
        <p:nvSpPr>
          <p:cNvPr id="806" name="Rectangle 806"/>
          <p:cNvSpPr/>
          <p:nvPr/>
        </p:nvSpPr>
        <p:spPr>
          <a:xfrm>
            <a:off x="8159896" y="1028703"/>
            <a:ext cx="2083904" cy="675570"/>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95" b="1" i="0" u="none" strike="noStrike" kern="1200" cap="none" spc="0" normalizeH="0" baseline="0" noProof="0" dirty="0" err="1">
                <a:ln>
                  <a:noFill/>
                </a:ln>
                <a:solidFill>
                  <a:prstClr val="black"/>
                </a:solidFill>
                <a:effectLst/>
                <a:uLnTx/>
                <a:uFillTx/>
                <a:latin typeface="Arial"/>
                <a:ea typeface="+mn-ea"/>
                <a:cs typeface="+mn-cs"/>
              </a:rPr>
              <a:t>Ohjauksellinen</a:t>
            </a:r>
            <a:r>
              <a:rPr kumimoji="0" lang="en-US" sz="2195"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95" b="1" i="0" u="none" strike="noStrike" kern="1200" cap="none" spc="0" normalizeH="0" baseline="0" noProof="0" dirty="0" err="1">
                <a:ln>
                  <a:noFill/>
                </a:ln>
                <a:solidFill>
                  <a:prstClr val="black"/>
                </a:solidFill>
                <a:effectLst/>
                <a:uLnTx/>
                <a:uFillTx/>
                <a:latin typeface="Arial"/>
                <a:ea typeface="+mn-ea"/>
                <a:cs typeface="+mn-cs"/>
              </a:rPr>
              <a:t>tuki</a:t>
            </a:r>
            <a:endParaRPr kumimoji="0" lang="en-US" sz="2195" b="0" i="0" u="none" strike="noStrike" kern="1200" cap="none" spc="0" normalizeH="0" baseline="0" noProof="0" dirty="0">
              <a:ln>
                <a:noFill/>
              </a:ln>
              <a:solidFill>
                <a:prstClr val="black"/>
              </a:solidFill>
              <a:effectLst/>
              <a:uLnTx/>
              <a:uFillTx/>
              <a:latin typeface="Arial"/>
              <a:ea typeface="+mn-ea"/>
              <a:cs typeface="+mn-cs"/>
            </a:endParaRPr>
          </a:p>
        </p:txBody>
      </p:sp>
      <p:sp>
        <p:nvSpPr>
          <p:cNvPr id="807" name="Rectangle 807"/>
          <p:cNvSpPr/>
          <p:nvPr/>
        </p:nvSpPr>
        <p:spPr>
          <a:xfrm>
            <a:off x="3354727" y="1118327"/>
            <a:ext cx="1464119" cy="333425"/>
          </a:xfrm>
          <a:prstGeom prst="rect">
            <a:avLst/>
          </a:prstGeom>
        </p:spPr>
        <p:txBody>
          <a:bodyPr wrap="none" lIns="0" tIns="0" rIns="0" bIns="0">
            <a:spAutoFit/>
          </a:bodyPr>
          <a:lstStyle/>
          <a:p>
            <a:pPr marL="140204" marR="0" lvl="0" indent="0" algn="l" defTabSz="914400" rtl="0" eaLnBrk="1" fontAlgn="auto" latinLnBrk="0" hangingPunct="1">
              <a:lnSpc>
                <a:spcPts val="2640"/>
              </a:lnSpc>
              <a:spcBef>
                <a:spcPts val="0"/>
              </a:spcBef>
              <a:spcAft>
                <a:spcPts val="0"/>
              </a:spcAft>
              <a:buClrTx/>
              <a:buSzTx/>
              <a:buFontTx/>
              <a:buNone/>
              <a:tabLst/>
              <a:defRPr/>
            </a:pPr>
            <a:r>
              <a:rPr kumimoji="0" lang="en-US" sz="2195" b="1" i="0" u="none" strike="noStrike" kern="1200" cap="none" spc="0" normalizeH="0" baseline="0" noProof="0" dirty="0" err="1">
                <a:ln>
                  <a:noFill/>
                </a:ln>
                <a:solidFill>
                  <a:prstClr val="black"/>
                </a:solidFill>
                <a:effectLst/>
                <a:uLnTx/>
                <a:uFillTx/>
                <a:latin typeface="Arial"/>
                <a:ea typeface="+mn-ea"/>
                <a:cs typeface="+mn-cs"/>
              </a:rPr>
              <a:t>Tunnetuki</a:t>
            </a:r>
            <a:endParaRPr kumimoji="0" lang="en-US" sz="2195" b="1" i="0" u="none" strike="noStrike" kern="1200" cap="none" spc="0" normalizeH="0" baseline="0" noProof="0" dirty="0">
              <a:ln>
                <a:noFill/>
              </a:ln>
              <a:solidFill>
                <a:prstClr val="black"/>
              </a:solidFill>
              <a:effectLst/>
              <a:uLnTx/>
              <a:uFillTx/>
              <a:latin typeface="Arial"/>
              <a:ea typeface="+mn-ea"/>
              <a:cs typeface="+mn-cs"/>
            </a:endParaRPr>
          </a:p>
        </p:txBody>
      </p:sp>
      <p:sp>
        <p:nvSpPr>
          <p:cNvPr id="808" name="Rectangle 808"/>
          <p:cNvSpPr/>
          <p:nvPr/>
        </p:nvSpPr>
        <p:spPr>
          <a:xfrm>
            <a:off x="6015068" y="929544"/>
            <a:ext cx="1323439" cy="676852"/>
          </a:xfrm>
          <a:prstGeom prst="rect">
            <a:avLst/>
          </a:prstGeom>
        </p:spPr>
        <p:txBody>
          <a:bodyPr wrap="none" lIns="0" tIns="0" rIns="0" bIns="0">
            <a:spAutoFit/>
          </a:bodyPr>
          <a:lstStyle/>
          <a:p>
            <a:pPr marL="132585" marR="0" lvl="0" indent="0" algn="l" defTabSz="914400" rtl="0" eaLnBrk="1" fontAlgn="auto" latinLnBrk="0" hangingPunct="1">
              <a:lnSpc>
                <a:spcPct val="100000"/>
              </a:lnSpc>
              <a:spcBef>
                <a:spcPts val="0"/>
              </a:spcBef>
              <a:spcAft>
                <a:spcPts val="0"/>
              </a:spcAft>
              <a:buClrTx/>
              <a:buSzTx/>
              <a:buFontTx/>
              <a:buNone/>
              <a:tabLst/>
              <a:defRPr/>
            </a:pPr>
            <a:r>
              <a:rPr kumimoji="0" lang="en-US" sz="2199" b="1" i="0" u="none" strike="noStrike" kern="1200" cap="none" spc="0" normalizeH="0" baseline="0" noProof="0" dirty="0" err="1">
                <a:ln>
                  <a:noFill/>
                </a:ln>
                <a:solidFill>
                  <a:prstClr val="black"/>
                </a:solidFill>
                <a:effectLst/>
                <a:uLnTx/>
                <a:uFillTx/>
                <a:latin typeface="Arial"/>
                <a:ea typeface="+mn-ea"/>
                <a:cs typeface="+mn-cs"/>
              </a:rPr>
              <a:t>Ryhmän</a:t>
            </a:r>
            <a:r>
              <a:rPr kumimoji="0" lang="en-US" sz="2199" b="1" i="0" u="none" strike="noStrike" kern="1200" cap="none" spc="0" normalizeH="0" baseline="0" noProof="0" dirty="0">
                <a:ln>
                  <a:noFill/>
                </a:ln>
                <a:solidFill>
                  <a:prstClr val="black"/>
                </a:solidFill>
                <a:effectLst/>
                <a:uLnTx/>
                <a:uFillTx/>
                <a:latin typeface="Arial"/>
                <a:ea typeface="+mn-ea"/>
                <a:cs typeface="+mn-cs"/>
              </a:rPr>
              <a:t> </a:t>
            </a:r>
          </a:p>
          <a:p>
            <a:pPr marL="132585" marR="0" lvl="0" indent="0" algn="l" defTabSz="914400" rtl="0" eaLnBrk="1" fontAlgn="auto" latinLnBrk="0" hangingPunct="1">
              <a:lnSpc>
                <a:spcPct val="100000"/>
              </a:lnSpc>
              <a:spcBef>
                <a:spcPts val="0"/>
              </a:spcBef>
              <a:spcAft>
                <a:spcPts val="0"/>
              </a:spcAft>
              <a:buClrTx/>
              <a:buSzTx/>
              <a:buFontTx/>
              <a:buNone/>
              <a:tabLst/>
              <a:defRPr/>
            </a:pPr>
            <a:r>
              <a:rPr kumimoji="0" lang="en-US" sz="2199" b="1" i="0" u="none" strike="noStrike" kern="1200" cap="none" spc="0" normalizeH="0" baseline="0" noProof="0" dirty="0" err="1">
                <a:ln>
                  <a:noFill/>
                </a:ln>
                <a:solidFill>
                  <a:prstClr val="black"/>
                </a:solidFill>
                <a:effectLst/>
                <a:uLnTx/>
                <a:uFillTx/>
                <a:latin typeface="Arial"/>
                <a:ea typeface="+mn-ea"/>
                <a:cs typeface="+mn-cs"/>
              </a:rPr>
              <a:t>hallinta</a:t>
            </a:r>
            <a:endParaRPr kumimoji="0" lang="en-US" sz="2195" b="0" i="0" u="none" strike="noStrike" kern="1200" cap="none" spc="0" normalizeH="0" baseline="0" noProof="0" dirty="0">
              <a:ln>
                <a:noFill/>
              </a:ln>
              <a:solidFill>
                <a:prstClr val="black"/>
              </a:solidFill>
              <a:effectLst/>
              <a:uLnTx/>
              <a:uFillTx/>
              <a:latin typeface="Arial"/>
              <a:ea typeface="+mn-ea"/>
              <a:cs typeface="+mn-cs"/>
            </a:endParaRPr>
          </a:p>
        </p:txBody>
      </p:sp>
      <p:sp>
        <p:nvSpPr>
          <p:cNvPr id="809" name="Rectangle 809"/>
          <p:cNvSpPr/>
          <p:nvPr/>
        </p:nvSpPr>
        <p:spPr>
          <a:xfrm>
            <a:off x="2562495" y="4036839"/>
            <a:ext cx="1991378" cy="402674"/>
          </a:xfrm>
          <a:prstGeom prst="rect">
            <a:avLst/>
          </a:prstGeom>
        </p:spPr>
        <p:txBody>
          <a:bodyPr wrap="none" lIns="0" tIns="0" rIns="0" bIns="0">
            <a:spAutoFit/>
          </a:bodyPr>
          <a:lstStyle/>
          <a:p>
            <a:pPr marL="91438"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1 </a:t>
            </a:r>
            <a:r>
              <a:rPr kumimoji="0" lang="en-US" sz="1200" b="1" i="0" u="none" strike="noStrike" kern="1200" cap="none" spc="0" normalizeH="0" baseline="0" noProof="0" dirty="0" err="1">
                <a:ln>
                  <a:noFill/>
                </a:ln>
                <a:solidFill>
                  <a:prstClr val="black"/>
                </a:solidFill>
                <a:effectLst/>
                <a:uLnTx/>
                <a:uFillTx/>
                <a:latin typeface="Arial"/>
                <a:ea typeface="+mn-ea"/>
                <a:cs typeface="+mn-cs"/>
              </a:rPr>
              <a:t>Suhteet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Tunneilmaisu</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Kunnioitus</a:t>
            </a:r>
            <a:r>
              <a:rPr kumimoji="0" lang="en-US" sz="1200" b="1" i="0" u="none" strike="noStrike" kern="1200" cap="none" spc="0" normalizeH="0" baseline="0" noProof="0" dirty="0">
                <a:ln>
                  <a:noFill/>
                </a:ln>
                <a:solidFill>
                  <a:prstClr val="black"/>
                </a:solidFill>
                <a:effectLst/>
                <a:uLnTx/>
                <a:uFillTx/>
                <a:latin typeface="Arial"/>
                <a:ea typeface="+mn-ea"/>
                <a:cs typeface="+mn-cs"/>
              </a:rPr>
              <a:t>,</a:t>
            </a:r>
            <a:r>
              <a:rPr kumimoji="0" lang="en-US" sz="1200" b="1" i="0" u="none" strike="noStrike" kern="1200" cap="none" spc="-31" normalizeH="0" baseline="0" noProof="0" dirty="0">
                <a:ln>
                  <a:noFill/>
                </a:ln>
                <a:solidFill>
                  <a:prstClr val="black"/>
                </a:solidFill>
                <a:effectLst/>
                <a:uLnTx/>
                <a:uFillTx/>
                <a:latin typeface="Arial"/>
                <a:ea typeface="+mn-ea"/>
                <a:cs typeface="+mn-cs"/>
              </a:rPr>
              <a:t> </a:t>
            </a:r>
            <a:r>
              <a:rPr kumimoji="0" lang="en-US" sz="1200" b="1" i="0" u="none" strike="noStrike" kern="1200" cap="none" spc="-31" normalizeH="0" baseline="0" noProof="0" dirty="0" err="1">
                <a:ln>
                  <a:noFill/>
                </a:ln>
                <a:solidFill>
                  <a:prstClr val="black"/>
                </a:solidFill>
                <a:effectLst/>
                <a:uLnTx/>
                <a:uFillTx/>
                <a:latin typeface="Arial"/>
                <a:ea typeface="+mn-ea"/>
                <a:cs typeface="+mn-cs"/>
              </a:rPr>
              <a:t>Kommunikaatio</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10" name="Rectangle 810"/>
          <p:cNvSpPr/>
          <p:nvPr/>
        </p:nvSpPr>
        <p:spPr>
          <a:xfrm>
            <a:off x="2498864" y="4716167"/>
            <a:ext cx="2154949" cy="402674"/>
          </a:xfrm>
          <a:prstGeom prst="rect">
            <a:avLst/>
          </a:prstGeom>
        </p:spPr>
        <p:txBody>
          <a:bodyPr wrap="none" lIns="0" tIns="0" rIns="0" bIns="0">
            <a:spAutoFit/>
          </a:bodyPr>
          <a:lstStyle/>
          <a:p>
            <a:pPr marL="48767"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2 </a:t>
            </a:r>
            <a:r>
              <a:rPr kumimoji="0" lang="en-US" sz="1200" b="1" i="0" u="none" strike="noStrike" kern="1200" cap="none" spc="0" normalizeH="0" baseline="0" noProof="0" dirty="0" err="1">
                <a:ln>
                  <a:noFill/>
                </a:ln>
                <a:solidFill>
                  <a:prstClr val="black"/>
                </a:solidFill>
                <a:effectLst/>
                <a:uLnTx/>
                <a:uFillTx/>
                <a:latin typeface="Arial"/>
                <a:ea typeface="+mn-ea"/>
                <a:cs typeface="+mn-cs"/>
              </a:rPr>
              <a:t>Rankaiseminen</a:t>
            </a:r>
            <a:r>
              <a:rPr kumimoji="0" lang="en-US" sz="1200" b="1" i="0" u="none" strike="noStrike" kern="1200" cap="none" spc="0" normalizeH="0" baseline="0" noProof="0" dirty="0">
                <a:ln>
                  <a:noFill/>
                </a:ln>
                <a:solidFill>
                  <a:prstClr val="black"/>
                </a:solidFill>
                <a:effectLst/>
                <a:uLnTx/>
                <a:uFillTx/>
                <a:latin typeface="Arial"/>
                <a:ea typeface="+mn-ea"/>
                <a:cs typeface="+mn-cs"/>
              </a:rPr>
              <a:t>,</a:t>
            </a:r>
            <a:r>
              <a:rPr kumimoji="0" lang="en-US" sz="1200" b="1" i="0" u="none" strike="noStrike" kern="1200" cap="none" spc="-31"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Sarkasmi</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Epäkunnoitus</a:t>
            </a:r>
            <a:r>
              <a:rPr kumimoji="0" lang="en-US" sz="1200" b="1" i="0" u="none" strike="noStrike" kern="1200" cap="none" spc="0" normalizeH="0" baseline="0" noProof="0" dirty="0">
                <a:ln>
                  <a:noFill/>
                </a:ln>
                <a:solidFill>
                  <a:prstClr val="black"/>
                </a:solidFill>
                <a:effectLst/>
                <a:uLnTx/>
                <a:uFillTx/>
                <a:latin typeface="Arial"/>
                <a:ea typeface="+mn-ea"/>
                <a:cs typeface="+mn-cs"/>
              </a:rPr>
              <a:t>,</a:t>
            </a:r>
            <a:r>
              <a:rPr kumimoji="0" lang="en-US" sz="1200" b="1" i="0" u="none" strike="noStrike" kern="1200" cap="none" spc="-43"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Negatiivisuus</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p>
        </p:txBody>
      </p:sp>
      <p:sp>
        <p:nvSpPr>
          <p:cNvPr id="811" name="Rectangle 811"/>
          <p:cNvSpPr/>
          <p:nvPr/>
        </p:nvSpPr>
        <p:spPr>
          <a:xfrm>
            <a:off x="2442649" y="5349579"/>
            <a:ext cx="2288767" cy="838691"/>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3 </a:t>
            </a:r>
            <a:r>
              <a:rPr kumimoji="0" lang="en-US" sz="1200" b="1" i="0" u="none" strike="noStrike" kern="1200" cap="none" spc="0" normalizeH="0" baseline="0" noProof="0" dirty="0" err="1">
                <a:ln>
                  <a:noFill/>
                </a:ln>
                <a:solidFill>
                  <a:prstClr val="black"/>
                </a:solidFill>
                <a:effectLst/>
                <a:uLnTx/>
                <a:uFillTx/>
                <a:latin typeface="Arial"/>
                <a:ea typeface="+mn-ea"/>
                <a:cs typeface="+mn-cs"/>
              </a:rPr>
              <a:t>Tietoisuus</a:t>
            </a:r>
            <a:r>
              <a:rPr kumimoji="0" lang="en-US" sz="1200" b="1" i="0" u="none" strike="noStrike" kern="1200" cap="none" spc="0" normalizeH="0" baseline="0" noProof="0" dirty="0">
                <a:ln>
                  <a:noFill/>
                </a:ln>
                <a:solidFill>
                  <a:prstClr val="black"/>
                </a:solidFill>
                <a:effectLst/>
                <a:uLnTx/>
                <a:uFillTx/>
                <a:latin typeface="Arial"/>
                <a:ea typeface="+mn-ea"/>
                <a:cs typeface="+mn-cs"/>
              </a:rPr>
              <a:t>,</a:t>
            </a:r>
            <a:r>
              <a:rPr kumimoji="0" lang="en-US" sz="1200" b="1" i="0" u="none" strike="noStrike" kern="1200" cap="none" spc="-31"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Responsiivisuus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207257" marR="0" lvl="0" indent="0" algn="ctr" defTabSz="914400" rtl="0" eaLnBrk="1" fontAlgn="auto" latinLnBrk="0" hangingPunct="1">
              <a:lnSpc>
                <a:spcPts val="1679"/>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Ongelmien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käsittely</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Lasten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207257" marR="0" lvl="0" indent="0" algn="ctr" defTabSz="914400" rtl="0" eaLnBrk="1" fontAlgn="auto" latinLnBrk="0" hangingPunct="1">
              <a:lnSpc>
                <a:spcPts val="1679"/>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kokemus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turvallisuudesta</a:t>
            </a: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a:p>
            <a:pPr marL="425135" marR="0" lvl="0" indent="0" algn="ctr" defTabSz="914400" rtl="0" eaLnBrk="1" fontAlgn="auto" latinLnBrk="0" hangingPunct="1">
              <a:lnSpc>
                <a:spcPts val="1679"/>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12" name="Rectangle 812"/>
          <p:cNvSpPr/>
          <p:nvPr/>
        </p:nvSpPr>
        <p:spPr>
          <a:xfrm>
            <a:off x="2563862" y="6225251"/>
            <a:ext cx="1942198" cy="369332"/>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4 </a:t>
            </a:r>
            <a:r>
              <a:rPr kumimoji="0" lang="en-US" sz="1200" b="1" i="0" u="none" strike="noStrike" kern="1200" cap="none" spc="0" normalizeH="0" baseline="0" noProof="0" dirty="0" err="1">
                <a:ln>
                  <a:noFill/>
                </a:ln>
                <a:solidFill>
                  <a:prstClr val="black"/>
                </a:solidFill>
                <a:effectLst/>
                <a:uLnTx/>
                <a:uFillTx/>
                <a:latin typeface="Arial"/>
                <a:ea typeface="+mn-ea"/>
                <a:cs typeface="+mn-cs"/>
              </a:rPr>
              <a:t>Joustavuus</a:t>
            </a:r>
            <a:r>
              <a:rPr kumimoji="0" lang="en-US" sz="1200" b="1" i="0" u="none" strike="noStrike" kern="1200" cap="none" spc="0" normalizeH="0" baseline="0" noProof="0" dirty="0">
                <a:ln>
                  <a:noFill/>
                </a:ln>
                <a:solidFill>
                  <a:prstClr val="black"/>
                </a:solidFill>
                <a:effectLst/>
                <a:uLnTx/>
                <a:uFillTx/>
                <a:latin typeface="Arial"/>
                <a:ea typeface="+mn-ea"/>
                <a:cs typeface="+mn-cs"/>
              </a:rPr>
              <a:t>,</a:t>
            </a:r>
            <a:r>
              <a:rPr kumimoji="0" lang="en-US" sz="1200" b="1" i="0" u="none" strike="noStrike" kern="1200" cap="none" spc="-55" normalizeH="0" baseline="0" noProof="0" dirty="0">
                <a:ln>
                  <a:noFill/>
                </a:ln>
                <a:solidFill>
                  <a:prstClr val="black"/>
                </a:solidFill>
                <a:effectLst/>
                <a:uLnTx/>
                <a:uFillTx/>
                <a:latin typeface="Arial"/>
                <a:ea typeface="+mn-ea"/>
                <a:cs typeface="+mn-cs"/>
              </a:rPr>
              <a:t> </a:t>
            </a:r>
            <a:r>
              <a:rPr kumimoji="0" lang="en-US" sz="1200" b="1" i="0" u="none" strike="noStrike" kern="1200" cap="none" spc="-43" normalizeH="0" baseline="0" noProof="0" dirty="0" err="1">
                <a:ln>
                  <a:noFill/>
                </a:ln>
                <a:solidFill>
                  <a:prstClr val="black"/>
                </a:solidFill>
                <a:effectLst/>
                <a:uLnTx/>
                <a:uFillTx/>
                <a:latin typeface="Arial"/>
                <a:ea typeface="+mn-ea"/>
                <a:cs typeface="+mn-cs"/>
              </a:rPr>
              <a:t>A</a:t>
            </a:r>
            <a:r>
              <a:rPr kumimoji="0" lang="en-US" sz="1200" b="1" i="0" u="none" strike="noStrike" kern="1200" cap="none" spc="0" normalizeH="0" baseline="0" noProof="0" dirty="0" err="1">
                <a:ln>
                  <a:noFill/>
                </a:ln>
                <a:solidFill>
                  <a:prstClr val="black"/>
                </a:solidFill>
                <a:effectLst/>
                <a:uLnTx/>
                <a:uFillTx/>
                <a:latin typeface="Arial"/>
                <a:ea typeface="+mn-ea"/>
                <a:cs typeface="+mn-cs"/>
              </a:rPr>
              <a:t>utonomia</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Lasten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ilmaisut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p:txBody>
      </p:sp>
      <p:sp>
        <p:nvSpPr>
          <p:cNvPr id="813" name="Rectangle 813"/>
          <p:cNvSpPr/>
          <p:nvPr/>
        </p:nvSpPr>
        <p:spPr>
          <a:xfrm>
            <a:off x="5252254" y="4075236"/>
            <a:ext cx="2149817" cy="553998"/>
          </a:xfrm>
          <a:prstGeom prst="rect">
            <a:avLst/>
          </a:prstGeom>
        </p:spPr>
        <p:txBody>
          <a:bodyPr wrap="square" lIns="0" tIns="0" rIns="0" bIns="0">
            <a:spAutoFit/>
          </a:bodyPr>
          <a:lstStyle/>
          <a:p>
            <a:pPr marL="48767"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5 </a:t>
            </a:r>
            <a:r>
              <a:rPr kumimoji="0" lang="en-US" sz="1200" b="1" i="0" u="none" strike="noStrike" kern="1200" cap="none" spc="0" normalizeH="0" baseline="0" noProof="0" dirty="0" err="1">
                <a:ln>
                  <a:noFill/>
                </a:ln>
                <a:solidFill>
                  <a:prstClr val="black"/>
                </a:solidFill>
                <a:effectLst/>
                <a:uLnTx/>
                <a:uFillTx/>
                <a:latin typeface="Arial"/>
                <a:ea typeface="+mn-ea"/>
                <a:cs typeface="+mn-cs"/>
              </a:rPr>
              <a:t>Selkeät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odotukset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Ennakointi</a:t>
            </a:r>
            <a:r>
              <a:rPr kumimoji="0" lang="en-US" sz="12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1" normalizeH="0" baseline="0" noProof="0" dirty="0" err="1">
                <a:ln>
                  <a:noFill/>
                </a:ln>
                <a:solidFill>
                  <a:prstClr val="black"/>
                </a:solidFill>
                <a:effectLst/>
                <a:uLnTx/>
                <a:uFillTx/>
                <a:latin typeface="Arial"/>
                <a:ea typeface="+mn-ea"/>
                <a:cs typeface="+mn-cs"/>
              </a:rPr>
              <a:t>Uudelleenohjaaminen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14" name="Rectangle 814"/>
          <p:cNvSpPr/>
          <p:nvPr/>
        </p:nvSpPr>
        <p:spPr>
          <a:xfrm>
            <a:off x="5512289" y="4969781"/>
            <a:ext cx="1689950" cy="620683"/>
          </a:xfrm>
          <a:prstGeom prst="rect">
            <a:avLst/>
          </a:prstGeom>
        </p:spPr>
        <p:txBody>
          <a:bodyPr wrap="none" lIns="0" tIns="0" rIns="0" bIns="0">
            <a:spAutoFit/>
          </a:bodyPr>
          <a:lstStyle/>
          <a:p>
            <a:pPr marL="20421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6 </a:t>
            </a:r>
            <a:r>
              <a:rPr kumimoji="0" lang="en-US" sz="1200" b="1" i="0" u="none" strike="noStrike" kern="1200" cap="none" spc="0" normalizeH="0" baseline="0" noProof="0" dirty="0" err="1">
                <a:ln>
                  <a:noFill/>
                </a:ln>
                <a:solidFill>
                  <a:prstClr val="black"/>
                </a:solidFill>
                <a:effectLst/>
                <a:uLnTx/>
                <a:uFillTx/>
                <a:latin typeface="Arial"/>
                <a:ea typeface="+mn-ea"/>
                <a:cs typeface="+mn-cs"/>
              </a:rPr>
              <a:t>Ajan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maksimointi</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Tehokkaat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rutiinit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ja </a:t>
            </a:r>
            <a:r>
              <a:rPr kumimoji="0" lang="en-US" sz="1200" b="1" i="0" u="none" strike="noStrike" kern="1200" cap="none" spc="0" normalizeH="0" baseline="0" noProof="0" dirty="0" err="1">
                <a:ln>
                  <a:noFill/>
                </a:ln>
                <a:solidFill>
                  <a:prstClr val="black"/>
                </a:solidFill>
                <a:effectLst/>
                <a:uLnTx/>
                <a:uFillTx/>
                <a:latin typeface="Arial"/>
                <a:ea typeface="+mn-ea"/>
                <a:cs typeface="+mn-cs"/>
              </a:rPr>
              <a:t>siirtymät</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15" name="Rectangle 815"/>
          <p:cNvSpPr/>
          <p:nvPr/>
        </p:nvSpPr>
        <p:spPr>
          <a:xfrm>
            <a:off x="5276181" y="5933433"/>
            <a:ext cx="2062329" cy="58734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7 </a:t>
            </a:r>
            <a:r>
              <a:rPr kumimoji="0" lang="en-US" sz="1200" b="1" i="0" u="none" strike="noStrike" kern="1200" cap="none" spc="0" normalizeH="0" baseline="0" noProof="0" dirty="0" err="1">
                <a:ln>
                  <a:noFill/>
                </a:ln>
                <a:solidFill>
                  <a:prstClr val="black"/>
                </a:solidFill>
                <a:effectLst/>
                <a:uLnTx/>
                <a:uFillTx/>
                <a:latin typeface="Arial"/>
                <a:ea typeface="+mn-ea"/>
                <a:cs typeface="+mn-cs"/>
              </a:rPr>
              <a:t>Monipuolisuus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Lasten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kiinnostuksen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kohteet</a:t>
            </a:r>
            <a:r>
              <a:rPr kumimoji="0" lang="en-US" sz="1200" b="1" i="0" u="none" strike="noStrike" kern="1200" cap="none" spc="0" normalizeH="0" baseline="0" noProof="0" dirty="0">
                <a:ln>
                  <a:noFill/>
                </a:ln>
                <a:solidFill>
                  <a:prstClr val="black"/>
                </a:solidFill>
                <a:effectLst/>
                <a:uLnTx/>
                <a:uFillTx/>
                <a:latin typeface="Arial"/>
                <a:ea typeface="+mn-ea"/>
                <a:cs typeface="+mn-cs"/>
              </a:rPr>
              <a:t>,</a:t>
            </a:r>
            <a:r>
              <a:rPr kumimoji="0" lang="en-US" sz="1200" b="1" i="0" u="none" strike="noStrike" kern="1200" cap="none" spc="-37"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45719"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Selkeys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Osallistuminen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16" name="Rectangle 816"/>
          <p:cNvSpPr/>
          <p:nvPr/>
        </p:nvSpPr>
        <p:spPr>
          <a:xfrm>
            <a:off x="8000134" y="4151576"/>
            <a:ext cx="1632755" cy="40267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8</a:t>
            </a:r>
            <a:r>
              <a:rPr kumimoji="0" lang="en-US" sz="1200" b="1" i="0" u="none" strike="noStrike" kern="1200" cap="none" spc="-55" normalizeH="0" baseline="0" noProof="0" dirty="0">
                <a:ln>
                  <a:noFill/>
                </a:ln>
                <a:solidFill>
                  <a:prstClr val="black"/>
                </a:solidFill>
                <a:effectLst/>
                <a:uLnTx/>
                <a:uFillTx/>
                <a:latin typeface="Arial"/>
                <a:ea typeface="+mn-ea"/>
                <a:cs typeface="+mn-cs"/>
              </a:rPr>
              <a:t> </a:t>
            </a:r>
            <a:r>
              <a:rPr kumimoji="0" lang="en-US" sz="1200" b="1" i="0" u="none" strike="noStrike" kern="1200" cap="none" spc="-43" normalizeH="0" baseline="0" noProof="0" dirty="0" err="1">
                <a:ln>
                  <a:noFill/>
                </a:ln>
                <a:solidFill>
                  <a:prstClr val="black"/>
                </a:solidFill>
                <a:effectLst/>
                <a:uLnTx/>
                <a:uFillTx/>
                <a:latin typeface="Arial"/>
                <a:ea typeface="+mn-ea"/>
                <a:cs typeface="+mn-cs"/>
              </a:rPr>
              <a:t>A</a:t>
            </a:r>
            <a:r>
              <a:rPr kumimoji="0" lang="en-US" sz="1200" b="1" i="0" u="none" strike="noStrike" kern="1200" cap="none" spc="0" normalizeH="0" baseline="0" noProof="0" dirty="0" err="1">
                <a:ln>
                  <a:noFill/>
                </a:ln>
                <a:solidFill>
                  <a:prstClr val="black"/>
                </a:solidFill>
                <a:effectLst/>
                <a:uLnTx/>
                <a:uFillTx/>
                <a:latin typeface="Arial"/>
                <a:ea typeface="+mn-ea"/>
                <a:cs typeface="+mn-cs"/>
              </a:rPr>
              <a:t>nal</a:t>
            </a:r>
            <a:r>
              <a:rPr kumimoji="0" lang="en-US" sz="1200" b="1" i="0" u="none" strike="noStrike" kern="1200" cap="none" spc="-49" normalizeH="0" baseline="0" noProof="0" dirty="0" err="1">
                <a:ln>
                  <a:noFill/>
                </a:ln>
                <a:solidFill>
                  <a:prstClr val="black"/>
                </a:solidFill>
                <a:effectLst/>
                <a:uLnTx/>
                <a:uFillTx/>
                <a:latin typeface="Arial"/>
                <a:ea typeface="+mn-ea"/>
                <a:cs typeface="+mn-cs"/>
              </a:rPr>
              <a:t>y</a:t>
            </a:r>
            <a:r>
              <a:rPr kumimoji="0" lang="en-US" sz="1200" b="1" i="0" u="none" strike="noStrike" kern="1200" cap="none" spc="0" normalizeH="0" baseline="0" noProof="0" dirty="0" err="1">
                <a:ln>
                  <a:noFill/>
                </a:ln>
                <a:solidFill>
                  <a:prstClr val="black"/>
                </a:solidFill>
                <a:effectLst/>
                <a:uLnTx/>
                <a:uFillTx/>
                <a:latin typeface="Arial"/>
                <a:ea typeface="+mn-ea"/>
                <a:cs typeface="+mn-cs"/>
              </a:rPr>
              <a:t>sointi</a:t>
            </a:r>
            <a:r>
              <a:rPr kumimoji="0" lang="en-US" sz="1200" b="1" i="0" u="none" strike="noStrike" kern="1200" cap="none" spc="0" normalizeH="0" baseline="0" noProof="0" dirty="0">
                <a:ln>
                  <a:noFill/>
                </a:ln>
                <a:solidFill>
                  <a:prstClr val="black"/>
                </a:solidFill>
                <a:effectLst/>
                <a:uLnTx/>
                <a:uFillTx/>
                <a:latin typeface="Arial"/>
                <a:ea typeface="+mn-ea"/>
                <a:cs typeface="+mn-cs"/>
              </a:rPr>
              <a:t>/</a:t>
            </a:r>
            <a:r>
              <a:rPr kumimoji="0" lang="en-US" sz="1200" b="1" i="0" u="none" strike="noStrike" kern="1200" cap="none" spc="0" normalizeH="0" baseline="0" noProof="0" dirty="0" err="1">
                <a:ln>
                  <a:noFill/>
                </a:ln>
                <a:solidFill>
                  <a:prstClr val="black"/>
                </a:solidFill>
                <a:effectLst/>
                <a:uLnTx/>
                <a:uFillTx/>
                <a:latin typeface="Arial"/>
                <a:ea typeface="+mn-ea"/>
                <a:cs typeface="+mn-cs"/>
              </a:rPr>
              <a:t>päättely</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1523" marR="0" lvl="0" indent="0" algn="ctr" defTabSz="914400" rtl="0" eaLnBrk="1" fontAlgn="auto" latinLnBrk="0" hangingPunct="1">
              <a:lnSpc>
                <a:spcPts val="1679"/>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Luovuus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Integrointi</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17" name="Rectangle 817"/>
          <p:cNvSpPr/>
          <p:nvPr/>
        </p:nvSpPr>
        <p:spPr>
          <a:xfrm>
            <a:off x="7716633" y="4857740"/>
            <a:ext cx="2178051" cy="838691"/>
          </a:xfrm>
          <a:prstGeom prst="rect">
            <a:avLst/>
          </a:prstGeom>
        </p:spPr>
        <p:txBody>
          <a:bodyPr wrap="square" lIns="0" tIns="0" rIns="0" bIns="0">
            <a:spAutoFit/>
          </a:bodyPr>
          <a:lstStyle/>
          <a:p>
            <a:pPr marL="184398"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9 </a:t>
            </a:r>
            <a:r>
              <a:rPr kumimoji="0" lang="en-US" sz="1200" b="1" i="0" u="none" strike="noStrike" kern="1200" cap="none" spc="0" normalizeH="0" baseline="0" noProof="0" dirty="0" err="1">
                <a:ln>
                  <a:noFill/>
                </a:ln>
                <a:solidFill>
                  <a:prstClr val="black"/>
                </a:solidFill>
                <a:effectLst/>
                <a:uLnTx/>
                <a:uFillTx/>
                <a:latin typeface="Arial"/>
                <a:ea typeface="+mn-ea"/>
                <a:cs typeface="+mn-cs"/>
              </a:rPr>
              <a:t>Palautekierrot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Vastausten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tukeminen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68577"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Osallistumisen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laajentaminen</a:t>
            </a: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818" name="Rectangle 818"/>
          <p:cNvSpPr/>
          <p:nvPr/>
        </p:nvSpPr>
        <p:spPr>
          <a:xfrm>
            <a:off x="7852920" y="5950233"/>
            <a:ext cx="1915589" cy="553998"/>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10 </a:t>
            </a:r>
            <a:r>
              <a:rPr kumimoji="0" lang="en-US" sz="1200" b="1" i="0" u="none" strike="noStrike" kern="1200" cap="none" spc="0" normalizeH="0" baseline="0" noProof="0" dirty="0" err="1">
                <a:ln>
                  <a:noFill/>
                </a:ln>
                <a:solidFill>
                  <a:prstClr val="black"/>
                </a:solidFill>
                <a:effectLst/>
                <a:uLnTx/>
                <a:uFillTx/>
                <a:latin typeface="Arial"/>
                <a:ea typeface="+mn-ea"/>
                <a:cs typeface="+mn-cs"/>
              </a:rPr>
              <a:t>Keskustelut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Avoimet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kysymykset</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Laajentaminen</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Rikas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kieli</a:t>
            </a: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2" name="TextBox 1"/>
          <p:cNvSpPr txBox="1"/>
          <p:nvPr/>
        </p:nvSpPr>
        <p:spPr>
          <a:xfrm rot="18671471">
            <a:off x="2186132" y="2674398"/>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Myönteinen ilmapiiri</a:t>
            </a:r>
          </a:p>
        </p:txBody>
      </p:sp>
      <p:sp>
        <p:nvSpPr>
          <p:cNvPr id="90" name="TextBox 89"/>
          <p:cNvSpPr txBox="1"/>
          <p:nvPr/>
        </p:nvSpPr>
        <p:spPr>
          <a:xfrm rot="18671471">
            <a:off x="2888116" y="2602087"/>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Kielteinen ilmapiiri</a:t>
            </a:r>
          </a:p>
        </p:txBody>
      </p:sp>
      <p:sp>
        <p:nvSpPr>
          <p:cNvPr id="91" name="TextBox 90"/>
          <p:cNvSpPr txBox="1"/>
          <p:nvPr/>
        </p:nvSpPr>
        <p:spPr>
          <a:xfrm rot="18671471">
            <a:off x="3560385" y="2502477"/>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Sensitiivisyys</a:t>
            </a:r>
          </a:p>
        </p:txBody>
      </p:sp>
      <p:sp>
        <p:nvSpPr>
          <p:cNvPr id="92" name="TextBox 91"/>
          <p:cNvSpPr txBox="1"/>
          <p:nvPr/>
        </p:nvSpPr>
        <p:spPr>
          <a:xfrm rot="18671471">
            <a:off x="3984146" y="2674765"/>
            <a:ext cx="198672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Lasten näkökulmien  huomiointi</a:t>
            </a:r>
          </a:p>
        </p:txBody>
      </p:sp>
      <p:sp>
        <p:nvSpPr>
          <p:cNvPr id="93" name="TextBox 92"/>
          <p:cNvSpPr txBox="1"/>
          <p:nvPr/>
        </p:nvSpPr>
        <p:spPr>
          <a:xfrm rot="18671471">
            <a:off x="5100129" y="2661808"/>
            <a:ext cx="192913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Käyttäytymisen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hallinta</a:t>
            </a:r>
          </a:p>
        </p:txBody>
      </p:sp>
      <p:sp>
        <p:nvSpPr>
          <p:cNvPr id="94" name="TextBox 93"/>
          <p:cNvSpPr txBox="1"/>
          <p:nvPr/>
        </p:nvSpPr>
        <p:spPr>
          <a:xfrm rot="18671471">
            <a:off x="5810385" y="2610640"/>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Tuotteliaisuus</a:t>
            </a:r>
          </a:p>
        </p:txBody>
      </p:sp>
      <p:sp>
        <p:nvSpPr>
          <p:cNvPr id="95" name="TextBox 94"/>
          <p:cNvSpPr txBox="1"/>
          <p:nvPr/>
        </p:nvSpPr>
        <p:spPr>
          <a:xfrm rot="18671471">
            <a:off x="6419987" y="2652706"/>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Ohjauksen muodot</a:t>
            </a:r>
          </a:p>
        </p:txBody>
      </p:sp>
      <p:sp>
        <p:nvSpPr>
          <p:cNvPr id="96" name="TextBox 95"/>
          <p:cNvSpPr txBox="1"/>
          <p:nvPr/>
        </p:nvSpPr>
        <p:spPr>
          <a:xfrm rot="18671471">
            <a:off x="7376157" y="2694771"/>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Käsitteiden oppiminen</a:t>
            </a:r>
          </a:p>
        </p:txBody>
      </p:sp>
      <p:sp>
        <p:nvSpPr>
          <p:cNvPr id="97" name="TextBox 96"/>
          <p:cNvSpPr txBox="1"/>
          <p:nvPr/>
        </p:nvSpPr>
        <p:spPr>
          <a:xfrm rot="18671471">
            <a:off x="8090531" y="2586637"/>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Palautteen laatu</a:t>
            </a:r>
          </a:p>
        </p:txBody>
      </p:sp>
      <p:sp>
        <p:nvSpPr>
          <p:cNvPr id="98" name="TextBox 97"/>
          <p:cNvSpPr txBox="1"/>
          <p:nvPr/>
        </p:nvSpPr>
        <p:spPr>
          <a:xfrm rot="18671471">
            <a:off x="8737791" y="2484835"/>
            <a:ext cx="19291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Kielellinen mallintaminen</a:t>
            </a:r>
          </a:p>
        </p:txBody>
      </p:sp>
      <p:sp>
        <p:nvSpPr>
          <p:cNvPr id="4" name="Rectangle 3"/>
          <p:cNvSpPr/>
          <p:nvPr/>
        </p:nvSpPr>
        <p:spPr>
          <a:xfrm>
            <a:off x="203039" y="2633278"/>
            <a:ext cx="2219710" cy="8104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5029" noProof="0" dirty="0">
                <a:ln>
                  <a:noFill/>
                </a:ln>
                <a:solidFill>
                  <a:srgbClr val="A50021"/>
                </a:solidFill>
                <a:effectLst/>
                <a:uLnTx/>
                <a:uFillTx/>
                <a:latin typeface="Arial" panose="020B0604020202020204" pitchFamily="34" charset="0"/>
                <a:ea typeface="+mn-ea"/>
                <a:cs typeface="Arial" panose="020B0604020202020204" pitchFamily="34" charset="0"/>
              </a:rPr>
              <a:t>HAVAINNOITAVAT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5029" noProof="0" dirty="0">
                <a:ln>
                  <a:noFill/>
                </a:ln>
                <a:solidFill>
                  <a:srgbClr val="A50021"/>
                </a:solidFill>
                <a:effectLst/>
                <a:uLnTx/>
                <a:uFillTx/>
                <a:latin typeface="Arial" panose="020B0604020202020204" pitchFamily="34" charset="0"/>
                <a:ea typeface="+mn-ea"/>
                <a:cs typeface="Arial" panose="020B0604020202020204" pitchFamily="34" charset="0"/>
              </a:rPr>
              <a:t>OSIOT</a:t>
            </a:r>
            <a:endParaRPr kumimoji="0" lang="en-US" sz="2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p:txBody>
      </p:sp>
      <p:sp>
        <p:nvSpPr>
          <p:cNvPr id="101" name="Rectangle 100"/>
          <p:cNvSpPr/>
          <p:nvPr/>
        </p:nvSpPr>
        <p:spPr>
          <a:xfrm>
            <a:off x="409172" y="1181049"/>
            <a:ext cx="17427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5029" noProof="0" dirty="0">
                <a:ln>
                  <a:noFill/>
                </a:ln>
                <a:solidFill>
                  <a:srgbClr val="A50021"/>
                </a:solidFill>
                <a:effectLst/>
                <a:uLnTx/>
                <a:uFillTx/>
                <a:latin typeface="Arial" panose="020B0604020202020204" pitchFamily="34" charset="0"/>
                <a:ea typeface="+mn-ea"/>
                <a:cs typeface="Arial" panose="020B0604020202020204" pitchFamily="34" charset="0"/>
              </a:rPr>
              <a:t>OSA-ALUEET</a:t>
            </a:r>
            <a:endParaRPr kumimoji="0" lang="en-US" sz="2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p:txBody>
      </p:sp>
      <p:pic>
        <p:nvPicPr>
          <p:cNvPr id="89" name="Picture 76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9953871" y="2144788"/>
            <a:ext cx="1498600" cy="1600200"/>
          </a:xfrm>
          <a:prstGeom prst="rect">
            <a:avLst/>
          </a:prstGeom>
          <a:noFill/>
          <a:extLst/>
        </p:spPr>
      </p:pic>
      <p:sp>
        <p:nvSpPr>
          <p:cNvPr id="99" name="TextBox 97"/>
          <p:cNvSpPr txBox="1"/>
          <p:nvPr/>
        </p:nvSpPr>
        <p:spPr>
          <a:xfrm rot="18671471">
            <a:off x="9862376" y="2684517"/>
            <a:ext cx="1929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Opetusdialogi</a:t>
            </a:r>
          </a:p>
        </p:txBody>
      </p:sp>
      <p:pic>
        <p:nvPicPr>
          <p:cNvPr id="100" name="Picture 76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10540999" y="2171511"/>
            <a:ext cx="1498600" cy="1600200"/>
          </a:xfrm>
          <a:prstGeom prst="rect">
            <a:avLst/>
          </a:prstGeom>
          <a:noFill/>
          <a:extLst/>
        </p:spPr>
      </p:pic>
      <p:sp>
        <p:nvSpPr>
          <p:cNvPr id="102" name="TextBox 97"/>
          <p:cNvSpPr txBox="1"/>
          <p:nvPr/>
        </p:nvSpPr>
        <p:spPr>
          <a:xfrm rot="18671471">
            <a:off x="10480411" y="2568067"/>
            <a:ext cx="19291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Analysointi ja ongelmanratkaisu</a:t>
            </a:r>
          </a:p>
        </p:txBody>
      </p:sp>
      <p:sp>
        <p:nvSpPr>
          <p:cNvPr id="103" name="Freeform 804"/>
          <p:cNvSpPr/>
          <p:nvPr/>
        </p:nvSpPr>
        <p:spPr>
          <a:xfrm>
            <a:off x="763284" y="118420"/>
            <a:ext cx="10392401" cy="577537"/>
          </a:xfrm>
          <a:custGeom>
            <a:avLst/>
            <a:gdLst/>
            <a:ahLst/>
            <a:cxnLst/>
            <a:rect l="0" t="0" r="0" b="0"/>
            <a:pathLst>
              <a:path w="5721603" h="400114">
                <a:moveTo>
                  <a:pt x="0" y="400114"/>
                </a:moveTo>
                <a:lnTo>
                  <a:pt x="5721603" y="400114"/>
                </a:lnTo>
                <a:lnTo>
                  <a:pt x="5721603" y="0"/>
                </a:lnTo>
                <a:lnTo>
                  <a:pt x="0" y="0"/>
                </a:lnTo>
                <a:lnTo>
                  <a:pt x="0" y="400114"/>
                </a:lnTo>
                <a:close/>
              </a:path>
            </a:pathLst>
          </a:custGeom>
          <a:solidFill>
            <a:srgbClr val="BBE0E3">
              <a:alpha val="100000"/>
            </a:srgbClr>
          </a:solidFill>
          <a:ln w="38100">
            <a:noFill/>
          </a:ln>
        </p:spPr>
        <p:style>
          <a:lnRef idx="2">
            <a:schemeClr val="accent1">
              <a:shade val="50000"/>
            </a:schemeClr>
          </a:lnRef>
          <a:fillRef idx="1">
            <a:schemeClr val="accent1"/>
          </a:fillRef>
          <a:effectRef idx="0">
            <a:schemeClr val="accent1"/>
          </a:effectRef>
          <a:fontRef idx="minor">
            <a:schemeClr val="lt1"/>
          </a:fontRef>
        </p:style>
      </p:sp>
      <p:sp>
        <p:nvSpPr>
          <p:cNvPr id="3" name="Suorakulmio 2"/>
          <p:cNvSpPr/>
          <p:nvPr/>
        </p:nvSpPr>
        <p:spPr>
          <a:xfrm>
            <a:off x="763279" y="211760"/>
            <a:ext cx="106891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Vuorovaikutuksen avulla oppimisen malli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Teaching</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Through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Interactions</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TTI;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Hamre</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ym., 2013)</a:t>
            </a:r>
          </a:p>
        </p:txBody>
      </p:sp>
      <p:sp>
        <p:nvSpPr>
          <p:cNvPr id="5" name="Suorakulmio 4"/>
          <p:cNvSpPr/>
          <p:nvPr/>
        </p:nvSpPr>
        <p:spPr>
          <a:xfrm>
            <a:off x="95400" y="6007105"/>
            <a:ext cx="204639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15-20 min sykleissä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asteikolla 1-7 </a:t>
            </a:r>
          </a:p>
        </p:txBody>
      </p:sp>
      <p:sp>
        <p:nvSpPr>
          <p:cNvPr id="104" name="Suorakulmio 103"/>
          <p:cNvSpPr/>
          <p:nvPr/>
        </p:nvSpPr>
        <p:spPr>
          <a:xfrm>
            <a:off x="10331728" y="1733261"/>
            <a:ext cx="17820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CLASS </a:t>
            </a:r>
            <a:r>
              <a:rPr kumimoji="0" lang="fi-FI" sz="1800" b="0" i="0" u="none" strike="noStrike" kern="1200" cap="none" spc="0" normalizeH="0" baseline="0" noProof="0" dirty="0" err="1">
                <a:ln>
                  <a:noFill/>
                </a:ln>
                <a:solidFill>
                  <a:prstClr val="black"/>
                </a:solidFill>
                <a:effectLst/>
                <a:uLnTx/>
                <a:uFillTx/>
                <a:latin typeface="Calibri" panose="020F0502020204030204"/>
                <a:ea typeface="+mn-ea"/>
                <a:cs typeface="+mn-cs"/>
              </a:rPr>
              <a:t>Secondary</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07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04"/>
          <p:cNvSpPr/>
          <p:nvPr/>
        </p:nvSpPr>
        <p:spPr>
          <a:xfrm>
            <a:off x="2144689" y="93509"/>
            <a:ext cx="6567055" cy="758515"/>
          </a:xfrm>
          <a:custGeom>
            <a:avLst/>
            <a:gdLst/>
            <a:ahLst/>
            <a:cxnLst/>
            <a:rect l="0" t="0" r="0" b="0"/>
            <a:pathLst>
              <a:path w="5721603" h="400114">
                <a:moveTo>
                  <a:pt x="0" y="400114"/>
                </a:moveTo>
                <a:lnTo>
                  <a:pt x="5721603" y="400114"/>
                </a:lnTo>
                <a:lnTo>
                  <a:pt x="5721603" y="0"/>
                </a:lnTo>
                <a:lnTo>
                  <a:pt x="0" y="0"/>
                </a:lnTo>
                <a:lnTo>
                  <a:pt x="0" y="400114"/>
                </a:lnTo>
                <a:close/>
              </a:path>
            </a:pathLst>
          </a:custGeom>
          <a:solidFill>
            <a:srgbClr val="BBE0E3">
              <a:alpha val="100000"/>
            </a:srgbClr>
          </a:solidFill>
          <a:ln w="38100">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20"/>
          <p:cNvSpPr/>
          <p:nvPr/>
        </p:nvSpPr>
        <p:spPr>
          <a:xfrm>
            <a:off x="3399912" y="198579"/>
            <a:ext cx="4322617"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Bold"/>
                <a:ea typeface="+mn-ea"/>
                <a:cs typeface="+mn-cs"/>
              </a:rPr>
              <a:t>Miksi</a:t>
            </a:r>
            <a:r>
              <a:rPr kumimoji="0" lang="en-US" sz="3200" b="1" i="0" u="none" strike="noStrike" kern="1200" cap="none" spc="0" normalizeH="0" baseline="0" noProof="0" dirty="0">
                <a:ln>
                  <a:noFill/>
                </a:ln>
                <a:solidFill>
                  <a:prstClr val="black"/>
                </a:solidFill>
                <a:effectLst/>
                <a:uLnTx/>
                <a:uFillTx/>
                <a:latin typeface="Calibri,Bold"/>
                <a:ea typeface="+mn-ea"/>
                <a:cs typeface="+mn-cs"/>
              </a:rPr>
              <a:t> TTI/CLASS?</a:t>
            </a:r>
          </a:p>
        </p:txBody>
      </p:sp>
      <p:sp>
        <p:nvSpPr>
          <p:cNvPr id="6" name="Tekstiruutu 5"/>
          <p:cNvSpPr txBox="1"/>
          <p:nvPr/>
        </p:nvSpPr>
        <p:spPr>
          <a:xfrm>
            <a:off x="457201" y="5367020"/>
            <a:ext cx="11734799" cy="1938992"/>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1" i="1" u="none" strike="noStrike" kern="1200" cap="none" spc="0" normalizeH="0" baseline="0" noProof="0" dirty="0">
                <a:ln>
                  <a:noFill/>
                </a:ln>
                <a:solidFill>
                  <a:prstClr val="black"/>
                </a:solidFill>
                <a:effectLst/>
                <a:uLnTx/>
                <a:uFillTx/>
                <a:latin typeface="Calibri" panose="020F0502020204030204"/>
                <a:ea typeface="+mn-ea"/>
                <a:cs typeface="+mn-cs"/>
              </a:rPr>
              <a:t>Yhteinen kieli ja käsitteet</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Vuorovaikutus ilmiönä konkreettiseksi</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MITEN? Opetusharjoittelut (kokeillaan OPA-hankkeessa, käytetty aiemmin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esi</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ja alkuopetuksen valinnaisessa opintokokonaisuudessa)</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ulukko 2"/>
          <p:cNvGraphicFramePr>
            <a:graphicFrameLocks noGrp="1"/>
          </p:cNvGraphicFramePr>
          <p:nvPr>
            <p:extLst/>
          </p:nvPr>
        </p:nvGraphicFramePr>
        <p:xfrm>
          <a:off x="347471" y="949315"/>
          <a:ext cx="11603736" cy="4344553"/>
        </p:xfrm>
        <a:graphic>
          <a:graphicData uri="http://schemas.openxmlformats.org/drawingml/2006/table">
            <a:tbl>
              <a:tblPr firstRow="1" bandRow="1">
                <a:tableStyleId>{5C22544A-7EE6-4342-B048-85BDC9FD1C3A}</a:tableStyleId>
              </a:tblPr>
              <a:tblGrid>
                <a:gridCol w="3867912">
                  <a:extLst>
                    <a:ext uri="{9D8B030D-6E8A-4147-A177-3AD203B41FA5}">
                      <a16:colId xmlns:a16="http://schemas.microsoft.com/office/drawing/2014/main" val="3674283177"/>
                    </a:ext>
                  </a:extLst>
                </a:gridCol>
                <a:gridCol w="3867912">
                  <a:extLst>
                    <a:ext uri="{9D8B030D-6E8A-4147-A177-3AD203B41FA5}">
                      <a16:colId xmlns:a16="http://schemas.microsoft.com/office/drawing/2014/main" val="3845871498"/>
                    </a:ext>
                  </a:extLst>
                </a:gridCol>
                <a:gridCol w="3867912">
                  <a:extLst>
                    <a:ext uri="{9D8B030D-6E8A-4147-A177-3AD203B41FA5}">
                      <a16:colId xmlns:a16="http://schemas.microsoft.com/office/drawing/2014/main" val="2235485004"/>
                    </a:ext>
                  </a:extLst>
                </a:gridCol>
              </a:tblGrid>
              <a:tr h="458353">
                <a:tc>
                  <a:txBody>
                    <a:bodyPr/>
                    <a:lstStyle/>
                    <a:p>
                      <a:r>
                        <a:rPr lang="fi-FI" sz="2400" dirty="0" smtClean="0"/>
                        <a:t>Tunnetuki</a:t>
                      </a:r>
                      <a:endParaRPr lang="fi-FI" sz="2400" dirty="0"/>
                    </a:p>
                  </a:txBody>
                  <a:tcPr/>
                </a:tc>
                <a:tc>
                  <a:txBody>
                    <a:bodyPr/>
                    <a:lstStyle/>
                    <a:p>
                      <a:r>
                        <a:rPr lang="fi-FI" sz="2400" dirty="0" smtClean="0"/>
                        <a:t>Ryhmän hallinta</a:t>
                      </a:r>
                      <a:endParaRPr lang="fi-FI" sz="2400" dirty="0"/>
                    </a:p>
                  </a:txBody>
                  <a:tcPr/>
                </a:tc>
                <a:tc>
                  <a:txBody>
                    <a:bodyPr/>
                    <a:lstStyle/>
                    <a:p>
                      <a:r>
                        <a:rPr lang="fi-FI" sz="2400" dirty="0" smtClean="0"/>
                        <a:t>Ohjauksellinen</a:t>
                      </a:r>
                      <a:r>
                        <a:rPr lang="fi-FI" sz="2400" baseline="0" dirty="0" smtClean="0"/>
                        <a:t> tuki</a:t>
                      </a:r>
                      <a:endParaRPr lang="fi-FI" sz="2400" dirty="0"/>
                    </a:p>
                  </a:txBody>
                  <a:tcPr/>
                </a:tc>
                <a:extLst>
                  <a:ext uri="{0D108BD9-81ED-4DB2-BD59-A6C34878D82A}">
                    <a16:rowId xmlns:a16="http://schemas.microsoft.com/office/drawing/2014/main" val="3762593512"/>
                  </a:ext>
                </a:extLst>
              </a:tr>
              <a:tr h="888311">
                <a:tc>
                  <a:txBody>
                    <a:bodyPr/>
                    <a:lstStyle/>
                    <a:p>
                      <a:r>
                        <a:rPr lang="fi-FI" sz="2000" dirty="0" smtClean="0"/>
                        <a:t>Oppilaiden vähäinen opittu</a:t>
                      </a:r>
                      <a:r>
                        <a:rPr lang="fi-FI" sz="2000" baseline="0" dirty="0" smtClean="0"/>
                        <a:t> avuttomuus, tehtäväsuuntautunut toiminta </a:t>
                      </a:r>
                      <a:r>
                        <a:rPr lang="fi-FI" sz="1300" baseline="0" dirty="0" smtClean="0"/>
                        <a:t>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(Pakarinen ym., 2014, 2018)</a:t>
                      </a:r>
                      <a:endParaRPr lang="fi-FI" sz="1300" dirty="0"/>
                    </a:p>
                  </a:txBody>
                  <a:tcPr/>
                </a:tc>
                <a:tc>
                  <a:txBody>
                    <a:bodyPr/>
                    <a:lstStyle/>
                    <a:p>
                      <a:r>
                        <a:rPr lang="fi-FI" sz="2000" dirty="0" smtClean="0"/>
                        <a:t>Lasten</a:t>
                      </a:r>
                      <a:r>
                        <a:rPr lang="fi-FI" sz="2000" baseline="0" dirty="0" smtClean="0"/>
                        <a:t> </a:t>
                      </a:r>
                      <a:r>
                        <a:rPr lang="fi-FI" sz="2000" dirty="0" smtClean="0"/>
                        <a:t>kiinnostus</a:t>
                      </a:r>
                      <a:r>
                        <a:rPr lang="fi-FI" sz="2000" baseline="0" dirty="0" smtClean="0"/>
                        <a:t> esiopetuksen sisältöalueita kohtaan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(Pakarinen ym., 2011)</a:t>
                      </a:r>
                      <a:endParaRPr lang="fi-FI" sz="1300" dirty="0"/>
                    </a:p>
                  </a:txBody>
                  <a:tcPr/>
                </a:tc>
                <a:tc>
                  <a:txBody>
                    <a:bodyPr/>
                    <a:lstStyle/>
                    <a:p>
                      <a:r>
                        <a:rPr lang="fi-FI" sz="2000" baseline="0" dirty="0" smtClean="0"/>
                        <a:t>Lasten tehtäväsuuntautunut toiminta</a:t>
                      </a:r>
                      <a:r>
                        <a:rPr lang="fi-FI" sz="1300" baseline="0" dirty="0" smtClean="0"/>
                        <a:t> </a:t>
                      </a:r>
                      <a:r>
                        <a:rPr lang="fi-FI" sz="1500" baseline="0" dirty="0" smtClean="0"/>
                        <a:t>(Pakarinen ym., 2011)</a:t>
                      </a:r>
                      <a:endParaRPr lang="fi-FI" sz="1500" dirty="0"/>
                    </a:p>
                  </a:txBody>
                  <a:tcPr/>
                </a:tc>
                <a:extLst>
                  <a:ext uri="{0D108BD9-81ED-4DB2-BD59-A6C34878D82A}">
                    <a16:rowId xmlns:a16="http://schemas.microsoft.com/office/drawing/2014/main" val="3481001869"/>
                  </a:ext>
                </a:extLst>
              </a:tr>
              <a:tr h="606829">
                <a:tc>
                  <a:txBody>
                    <a:bodyPr/>
                    <a:lstStyle/>
                    <a:p>
                      <a:r>
                        <a:rPr lang="fi-FI" sz="2000" dirty="0" smtClean="0"/>
                        <a:t>Lukutaidon kehitys 1.luokan aikana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(Pakarinen ym., 2017)</a:t>
                      </a:r>
                      <a:endParaRPr lang="fi-FI" sz="1300" dirty="0"/>
                    </a:p>
                  </a:txBody>
                  <a:tcPr/>
                </a:tc>
                <a:tc>
                  <a:txBody>
                    <a:bodyPr/>
                    <a:lstStyle/>
                    <a:p>
                      <a:r>
                        <a:rPr lang="fi-FI" sz="2000" dirty="0" smtClean="0"/>
                        <a:t>Lukutaidon kehitys 1.luokan aikana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(Pakarinen ym., 2017)</a:t>
                      </a:r>
                      <a:endParaRPr lang="fi-FI" sz="1300" dirty="0"/>
                    </a:p>
                  </a:txBody>
                  <a:tcPr/>
                </a:tc>
                <a:tc>
                  <a:txBody>
                    <a:bodyPr/>
                    <a:lstStyle/>
                    <a:p>
                      <a:r>
                        <a:rPr lang="fi-FI" sz="2000" dirty="0" smtClean="0"/>
                        <a:t>Lukutaidon kehitys 1.luokan aikana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(Pakarinen ym., 2017)</a:t>
                      </a:r>
                      <a:endParaRPr lang="fi-FI" sz="1300" dirty="0"/>
                    </a:p>
                  </a:txBody>
                  <a:tcPr/>
                </a:tc>
                <a:extLst>
                  <a:ext uri="{0D108BD9-81ED-4DB2-BD59-A6C34878D82A}">
                    <a16:rowId xmlns:a16="http://schemas.microsoft.com/office/drawing/2014/main" val="653321868"/>
                  </a:ext>
                </a:extLst>
              </a:tr>
              <a:tr h="640080">
                <a:tc>
                  <a:txBody>
                    <a:bodyPr/>
                    <a:lstStyle/>
                    <a:p>
                      <a:r>
                        <a:rPr lang="fi-FI" sz="2000" dirty="0" smtClean="0"/>
                        <a:t>Parempi tunteiden säätely</a:t>
                      </a:r>
                    </a:p>
                    <a:p>
                      <a:r>
                        <a:rPr kumimoji="0" lang="fi-FI" sz="1500" b="0" i="0" u="none" strike="noStrike" kern="1200" cap="none" spc="0" normalizeH="0" baseline="0" noProof="0" dirty="0" smtClean="0">
                          <a:ln>
                            <a:noFill/>
                          </a:ln>
                          <a:solidFill>
                            <a:prstClr val="black"/>
                          </a:solidFill>
                          <a:effectLst/>
                          <a:uLnTx/>
                          <a:uFillTx/>
                          <a:latin typeface="+mn-lt"/>
                          <a:ea typeface="+mn-ea"/>
                          <a:cs typeface="+mn-cs"/>
                        </a:rPr>
                        <a:t>(Bailey ym., 2015)</a:t>
                      </a:r>
                      <a:endParaRPr lang="fi-FI" sz="1300" dirty="0"/>
                    </a:p>
                  </a:txBody>
                  <a:tcPr/>
                </a:tc>
                <a:tc>
                  <a:txBody>
                    <a:bodyPr/>
                    <a:lstStyle/>
                    <a:p>
                      <a:r>
                        <a:rPr lang="fi-FI" sz="2000" dirty="0" smtClean="0"/>
                        <a:t>Itsesäätelytaidot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a:t>
                      </a:r>
                      <a:r>
                        <a:rPr kumimoji="0" lang="fi-FI" sz="1500" b="0" i="0" u="none" strike="noStrike" kern="1200" cap="none" spc="0" normalizeH="0" baseline="0" noProof="0" dirty="0" err="1" smtClean="0">
                          <a:ln>
                            <a:noFill/>
                          </a:ln>
                          <a:solidFill>
                            <a:prstClr val="black"/>
                          </a:solidFill>
                          <a:effectLst/>
                          <a:uLnTx/>
                          <a:uFillTx/>
                          <a:latin typeface="+mn-lt"/>
                          <a:ea typeface="+mn-ea"/>
                          <a:cs typeface="+mn-cs"/>
                        </a:rPr>
                        <a:t>Rimm</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-Kaufman ym., 2009)</a:t>
                      </a:r>
                      <a:endParaRPr lang="fi-FI" sz="2000" dirty="0"/>
                    </a:p>
                  </a:txBody>
                  <a:tcPr/>
                </a:tc>
                <a:tc>
                  <a:txBody>
                    <a:bodyPr/>
                    <a:lstStyle/>
                    <a:p>
                      <a:r>
                        <a:rPr lang="fi-FI" sz="2000" dirty="0" smtClean="0"/>
                        <a:t>Vähäinen</a:t>
                      </a:r>
                      <a:r>
                        <a:rPr lang="fi-FI" sz="2000" baseline="0" dirty="0" smtClean="0"/>
                        <a:t> häiritsevyys ja korkea empatia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(Siekkinen ym., 2013)</a:t>
                      </a:r>
                      <a:endParaRPr lang="fi-FI" sz="1300" dirty="0"/>
                    </a:p>
                  </a:txBody>
                  <a:tcPr/>
                </a:tc>
                <a:extLst>
                  <a:ext uri="{0D108BD9-81ED-4DB2-BD59-A6C34878D82A}">
                    <a16:rowId xmlns:a16="http://schemas.microsoft.com/office/drawing/2014/main" val="71900295"/>
                  </a:ext>
                </a:extLst>
              </a:tr>
              <a:tr h="538480">
                <a:tc>
                  <a:txBody>
                    <a:bodyPr/>
                    <a:lstStyle/>
                    <a:p>
                      <a:r>
                        <a:rPr lang="fi-FI" sz="2000" dirty="0" smtClean="0"/>
                        <a:t>Sosiaaliset</a:t>
                      </a:r>
                      <a:r>
                        <a:rPr lang="fi-FI" sz="2000" baseline="0" dirty="0" smtClean="0"/>
                        <a:t> taidot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a:t>
                      </a:r>
                      <a:r>
                        <a:rPr kumimoji="0" lang="fi-FI" sz="1500" b="0" i="0" u="none" strike="noStrike" kern="1200" cap="none" spc="0" normalizeH="0" baseline="0" noProof="0" dirty="0" err="1" smtClean="0">
                          <a:ln>
                            <a:noFill/>
                          </a:ln>
                          <a:solidFill>
                            <a:prstClr val="black"/>
                          </a:solidFill>
                          <a:effectLst/>
                          <a:uLnTx/>
                          <a:uFillTx/>
                          <a:latin typeface="+mn-lt"/>
                          <a:ea typeface="+mn-ea"/>
                          <a:cs typeface="+mn-cs"/>
                        </a:rPr>
                        <a:t>Curby</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 ym., 2013; </a:t>
                      </a:r>
                      <a:r>
                        <a:rPr kumimoji="0" lang="fi-FI" sz="1500" b="0" i="0" u="none" strike="noStrike" kern="1200" cap="none" spc="0" normalizeH="0" baseline="0" noProof="0" dirty="0" err="1" smtClean="0">
                          <a:ln>
                            <a:noFill/>
                          </a:ln>
                          <a:solidFill>
                            <a:prstClr val="black"/>
                          </a:solidFill>
                          <a:effectLst/>
                          <a:uLnTx/>
                          <a:uFillTx/>
                          <a:latin typeface="+mn-lt"/>
                          <a:ea typeface="+mn-ea"/>
                          <a:cs typeface="+mn-cs"/>
                        </a:rPr>
                        <a:t>Mashburn</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 ym., 2008)</a:t>
                      </a:r>
                      <a:endParaRPr lang="fi-FI" sz="2000" dirty="0"/>
                    </a:p>
                  </a:txBody>
                  <a:tcPr/>
                </a:tc>
                <a:tc>
                  <a:txBody>
                    <a:bodyPr/>
                    <a:lstStyle/>
                    <a:p>
                      <a:r>
                        <a:rPr lang="fi-FI" sz="2000" dirty="0" smtClean="0"/>
                        <a:t>Kouluun kiinnittyminen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a:t>
                      </a:r>
                      <a:r>
                        <a:rPr kumimoji="0" lang="fi-FI" sz="1500" b="0" i="0" u="none" strike="noStrike" kern="1200" cap="none" spc="0" normalizeH="0" baseline="0" noProof="0" dirty="0" err="1" smtClean="0">
                          <a:ln>
                            <a:noFill/>
                          </a:ln>
                          <a:solidFill>
                            <a:prstClr val="black"/>
                          </a:solidFill>
                          <a:effectLst/>
                          <a:uLnTx/>
                          <a:uFillTx/>
                          <a:latin typeface="+mn-lt"/>
                          <a:ea typeface="+mn-ea"/>
                          <a:cs typeface="+mn-cs"/>
                        </a:rPr>
                        <a:t>Cadima</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 ym., 2017; Virtanen ym., 2015)</a:t>
                      </a:r>
                      <a:endParaRPr lang="fi-FI"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aseline="0" dirty="0" smtClean="0"/>
                        <a:t>Akateemiset taidot </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a:t>
                      </a:r>
                      <a:r>
                        <a:rPr kumimoji="0" lang="fi-FI" sz="1500" b="0" i="0" u="none" strike="noStrike" kern="1200" cap="none" spc="0" normalizeH="0" baseline="0" noProof="0" dirty="0" err="1" smtClean="0">
                          <a:ln>
                            <a:noFill/>
                          </a:ln>
                          <a:solidFill>
                            <a:prstClr val="black"/>
                          </a:solidFill>
                          <a:effectLst/>
                          <a:uLnTx/>
                          <a:uFillTx/>
                          <a:latin typeface="+mn-lt"/>
                          <a:ea typeface="+mn-ea"/>
                          <a:cs typeface="+mn-cs"/>
                        </a:rPr>
                        <a:t>Mashburn</a:t>
                      </a:r>
                      <a:r>
                        <a:rPr kumimoji="0" lang="fi-FI" sz="1500" b="0" i="0" u="none" strike="noStrike" kern="1200" cap="none" spc="0" normalizeH="0" baseline="0" noProof="0" dirty="0" smtClean="0">
                          <a:ln>
                            <a:noFill/>
                          </a:ln>
                          <a:solidFill>
                            <a:prstClr val="black"/>
                          </a:solidFill>
                          <a:effectLst/>
                          <a:uLnTx/>
                          <a:uFillTx/>
                          <a:latin typeface="+mn-lt"/>
                          <a:ea typeface="+mn-ea"/>
                          <a:cs typeface="+mn-cs"/>
                        </a:rPr>
                        <a:t> ym., 2008)</a:t>
                      </a:r>
                      <a:endParaRPr lang="fi-FI" sz="1300" dirty="0" smtClean="0"/>
                    </a:p>
                  </a:txBody>
                  <a:tcPr/>
                </a:tc>
                <a:extLst>
                  <a:ext uri="{0D108BD9-81ED-4DB2-BD59-A6C34878D82A}">
                    <a16:rowId xmlns:a16="http://schemas.microsoft.com/office/drawing/2014/main" val="3891393733"/>
                  </a:ext>
                </a:extLst>
              </a:tr>
              <a:tr h="51816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2000" dirty="0" smtClean="0"/>
                        <a:t>Lukutaito ja matemaattiset taidot</a:t>
                      </a:r>
                      <a:r>
                        <a:rPr lang="fi-FI" sz="2000" baseline="0" dirty="0" smtClean="0"/>
                        <a:t> </a:t>
                      </a:r>
                      <a:r>
                        <a:rPr kumimoji="0" lang="fi-FI" sz="1400" b="0" i="0" u="none" strike="noStrike" kern="1200" cap="none" spc="0" normalizeH="0" baseline="0" noProof="0" dirty="0" smtClean="0">
                          <a:ln>
                            <a:noFill/>
                          </a:ln>
                          <a:solidFill>
                            <a:prstClr val="black"/>
                          </a:solidFill>
                          <a:effectLst/>
                          <a:uLnTx/>
                          <a:uFillTx/>
                          <a:latin typeface="+mn-lt"/>
                          <a:ea typeface="+mn-ea"/>
                          <a:cs typeface="+mn-cs"/>
                        </a:rPr>
                        <a:t>(</a:t>
                      </a:r>
                      <a:r>
                        <a:rPr kumimoji="0" lang="fi-FI" sz="1400" b="0" i="0" u="none" strike="noStrike" kern="1200" cap="none" spc="0" normalizeH="0" baseline="0" noProof="0" dirty="0" err="1" smtClean="0">
                          <a:ln>
                            <a:noFill/>
                          </a:ln>
                          <a:solidFill>
                            <a:prstClr val="black"/>
                          </a:solidFill>
                          <a:effectLst/>
                          <a:uLnTx/>
                          <a:uFillTx/>
                          <a:latin typeface="+mn-lt"/>
                          <a:ea typeface="+mn-ea"/>
                          <a:cs typeface="+mn-cs"/>
                        </a:rPr>
                        <a:t>Curby</a:t>
                      </a:r>
                      <a:r>
                        <a:rPr kumimoji="0" lang="fi-FI" sz="1400" b="0" i="0" u="none" strike="noStrike" kern="1200" cap="none" spc="0" normalizeH="0" baseline="0" noProof="0" dirty="0" smtClean="0">
                          <a:ln>
                            <a:noFill/>
                          </a:ln>
                          <a:solidFill>
                            <a:prstClr val="black"/>
                          </a:solidFill>
                          <a:effectLst/>
                          <a:uLnTx/>
                          <a:uFillTx/>
                          <a:latin typeface="+mn-lt"/>
                          <a:ea typeface="+mn-ea"/>
                          <a:cs typeface="+mn-cs"/>
                        </a:rPr>
                        <a:t> ym., 2013)</a:t>
                      </a:r>
                      <a:endParaRPr lang="fi-FI" sz="1800" dirty="0" smtClean="0"/>
                    </a:p>
                    <a:p>
                      <a:endParaRPr lang="fi-FI" sz="1300" dirty="0"/>
                    </a:p>
                  </a:txBody>
                  <a:tcPr/>
                </a:tc>
                <a:tc>
                  <a:txBody>
                    <a:bodyPr/>
                    <a:lstStyle/>
                    <a:p>
                      <a:r>
                        <a:rPr lang="fi-FI" sz="2000" dirty="0" smtClean="0"/>
                        <a:t>Vähäisempi ulospäin</a:t>
                      </a:r>
                      <a:r>
                        <a:rPr lang="fi-FI" sz="2000" baseline="0" dirty="0" smtClean="0"/>
                        <a:t> suuntautunut ongelmakäyttäytyminen </a:t>
                      </a:r>
                      <a:r>
                        <a:rPr lang="fi-FI" sz="1500" baseline="0" dirty="0" smtClean="0"/>
                        <a:t>(</a:t>
                      </a:r>
                      <a:r>
                        <a:rPr lang="fi-FI" sz="1500" baseline="0" dirty="0" err="1" smtClean="0"/>
                        <a:t>Scmitt</a:t>
                      </a:r>
                      <a:r>
                        <a:rPr lang="fi-FI" sz="1500" baseline="0" dirty="0" smtClean="0"/>
                        <a:t> ym., 2018)</a:t>
                      </a:r>
                      <a:endParaRPr lang="fi-FI" sz="1500" dirty="0"/>
                    </a:p>
                  </a:txBody>
                  <a:tcPr/>
                </a:tc>
                <a:tc>
                  <a:txBody>
                    <a:bodyPr/>
                    <a:lstStyle/>
                    <a:p>
                      <a:endParaRPr lang="fi-FI" sz="1300" dirty="0"/>
                    </a:p>
                  </a:txBody>
                  <a:tcPr/>
                </a:tc>
                <a:extLst>
                  <a:ext uri="{0D108BD9-81ED-4DB2-BD59-A6C34878D82A}">
                    <a16:rowId xmlns:a16="http://schemas.microsoft.com/office/drawing/2014/main" val="441835735"/>
                  </a:ext>
                </a:extLst>
              </a:tr>
            </a:tbl>
          </a:graphicData>
        </a:graphic>
      </p:graphicFrame>
    </p:spTree>
    <p:extLst>
      <p:ext uri="{BB962C8B-B14F-4D97-AF65-F5344CB8AC3E}">
        <p14:creationId xmlns:p14="http://schemas.microsoft.com/office/powerpoint/2010/main" val="3045699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25"/>
          <p:cNvGrpSpPr/>
          <p:nvPr/>
        </p:nvGrpSpPr>
        <p:grpSpPr>
          <a:xfrm>
            <a:off x="6405593" y="2737475"/>
            <a:ext cx="2291100" cy="2339100"/>
            <a:chOff x="4809225" y="2411225"/>
            <a:chExt cx="2291100" cy="2339100"/>
          </a:xfrm>
        </p:grpSpPr>
        <p:sp>
          <p:nvSpPr>
            <p:cNvPr id="105" name="Google Shape;105;p25"/>
            <p:cNvSpPr/>
            <p:nvPr/>
          </p:nvSpPr>
          <p:spPr>
            <a:xfrm>
              <a:off x="4809225" y="2411225"/>
              <a:ext cx="2291100" cy="2339100"/>
            </a:xfrm>
            <a:prstGeom prst="ellipse">
              <a:avLst/>
            </a:prstGeom>
            <a:gradFill>
              <a:gsLst>
                <a:gs pos="0">
                  <a:srgbClr val="FFFFFF"/>
                </a:gs>
                <a:gs pos="100000">
                  <a:srgbClr val="F1C232"/>
                </a:gs>
              </a:gsLst>
              <a:lin ang="18900044" scaled="0"/>
            </a:gra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06" name="Google Shape;106;p25"/>
            <p:cNvSpPr txBox="1"/>
            <p:nvPr/>
          </p:nvSpPr>
          <p:spPr>
            <a:xfrm rot="1855">
              <a:off x="5458186" y="3333664"/>
              <a:ext cx="555900" cy="3009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400" b="1" kern="0">
                  <a:solidFill>
                    <a:srgbClr val="000000"/>
                  </a:solidFill>
                  <a:latin typeface="Arial"/>
                  <a:cs typeface="Arial"/>
                  <a:sym typeface="Arial"/>
                </a:rPr>
                <a:t>PK</a:t>
              </a:r>
              <a:endParaRPr sz="1400" b="1" kern="0">
                <a:solidFill>
                  <a:srgbClr val="000000"/>
                </a:solidFill>
                <a:latin typeface="Arial"/>
                <a:cs typeface="Arial"/>
                <a:sym typeface="Arial"/>
              </a:endParaRPr>
            </a:p>
          </p:txBody>
        </p:sp>
      </p:grpSp>
      <p:sp>
        <p:nvSpPr>
          <p:cNvPr id="107" name="Google Shape;107;p25"/>
          <p:cNvSpPr/>
          <p:nvPr/>
        </p:nvSpPr>
        <p:spPr>
          <a:xfrm>
            <a:off x="7949431" y="2763827"/>
            <a:ext cx="2291100" cy="2339100"/>
          </a:xfrm>
          <a:prstGeom prst="ellipse">
            <a:avLst/>
          </a:prstGeom>
          <a:gradFill>
            <a:gsLst>
              <a:gs pos="0">
                <a:srgbClr val="FFFFFF">
                  <a:alpha val="0"/>
                </a:srgbClr>
              </a:gs>
              <a:gs pos="100000">
                <a:srgbClr val="3D85C6"/>
              </a:gs>
            </a:gsLst>
            <a:lin ang="13500032" scaled="0"/>
          </a:gra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a:p>
            <a:pPr defTabSz="1219170">
              <a:buClr>
                <a:srgbClr val="000000"/>
              </a:buClr>
            </a:pPr>
            <a:endParaRPr sz="1400" kern="0">
              <a:solidFill>
                <a:srgbClr val="000000"/>
              </a:solidFill>
              <a:latin typeface="Arial"/>
              <a:cs typeface="Arial"/>
              <a:sym typeface="Arial"/>
            </a:endParaRPr>
          </a:p>
        </p:txBody>
      </p:sp>
      <p:sp>
        <p:nvSpPr>
          <p:cNvPr id="108" name="Google Shape;108;p25"/>
          <p:cNvSpPr txBox="1"/>
          <p:nvPr/>
        </p:nvSpPr>
        <p:spPr>
          <a:xfrm>
            <a:off x="9195362" y="3714239"/>
            <a:ext cx="555900" cy="3009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400" b="1" kern="0" dirty="0">
                <a:solidFill>
                  <a:srgbClr val="000000"/>
                </a:solidFill>
                <a:latin typeface="Arial"/>
                <a:cs typeface="Arial"/>
                <a:sym typeface="Arial"/>
              </a:rPr>
              <a:t>CK</a:t>
            </a:r>
            <a:endParaRPr sz="1400" b="1" kern="0" dirty="0">
              <a:solidFill>
                <a:srgbClr val="000000"/>
              </a:solidFill>
              <a:latin typeface="Arial"/>
              <a:cs typeface="Arial"/>
              <a:sym typeface="Arial"/>
            </a:endParaRPr>
          </a:p>
        </p:txBody>
      </p:sp>
      <p:sp>
        <p:nvSpPr>
          <p:cNvPr id="109" name="Google Shape;109;p25"/>
          <p:cNvSpPr txBox="1"/>
          <p:nvPr/>
        </p:nvSpPr>
        <p:spPr>
          <a:xfrm>
            <a:off x="1593725" y="3542439"/>
            <a:ext cx="3819900" cy="301500"/>
          </a:xfrm>
          <a:prstGeom prst="rect">
            <a:avLst/>
          </a:prstGeom>
          <a:noFill/>
          <a:ln>
            <a:noFill/>
          </a:ln>
        </p:spPr>
        <p:txBody>
          <a:bodyPr spcFirstLastPara="1" wrap="square" lIns="91425" tIns="91425" rIns="91425" bIns="91425" anchor="ctr" anchorCtr="0">
            <a:noAutofit/>
          </a:bodyPr>
          <a:lstStyle/>
          <a:p>
            <a:pPr marL="457189" indent="-304792" defTabSz="1219170">
              <a:lnSpc>
                <a:spcPct val="115000"/>
              </a:lnSpc>
              <a:buClr>
                <a:srgbClr val="000000"/>
              </a:buClr>
              <a:buSzPts val="1200"/>
              <a:buFont typeface="Raleway"/>
              <a:buChar char="●"/>
            </a:pPr>
            <a:r>
              <a:rPr lang="fi" sz="1200" kern="0" dirty="0">
                <a:solidFill>
                  <a:srgbClr val="000000"/>
                </a:solidFill>
                <a:latin typeface="Raleway"/>
                <a:ea typeface="Raleway"/>
                <a:cs typeface="Raleway"/>
                <a:sym typeface="Raleway"/>
              </a:rPr>
              <a:t>Teknologis-pedagoginen tietämys (</a:t>
            </a:r>
            <a:r>
              <a:rPr lang="fi" sz="1200" b="1" kern="0" dirty="0">
                <a:solidFill>
                  <a:srgbClr val="000000"/>
                </a:solidFill>
                <a:latin typeface="Raleway"/>
                <a:ea typeface="Raleway"/>
                <a:cs typeface="Raleway"/>
                <a:sym typeface="Raleway"/>
              </a:rPr>
              <a:t>TPK</a:t>
            </a:r>
            <a:r>
              <a:rPr lang="fi" sz="1200" kern="0" dirty="0">
                <a:solidFill>
                  <a:srgbClr val="000000"/>
                </a:solidFill>
                <a:latin typeface="Raleway"/>
                <a:ea typeface="Raleway"/>
                <a:cs typeface="Raleway"/>
                <a:sym typeface="Raleway"/>
              </a:rPr>
              <a:t>)  </a:t>
            </a:r>
            <a:endParaRPr sz="1200" kern="0" dirty="0">
              <a:solidFill>
                <a:srgbClr val="000000"/>
              </a:solidFill>
              <a:latin typeface="Raleway"/>
              <a:ea typeface="Raleway"/>
              <a:cs typeface="Raleway"/>
              <a:sym typeface="Raleway"/>
            </a:endParaRPr>
          </a:p>
        </p:txBody>
      </p:sp>
      <p:sp>
        <p:nvSpPr>
          <p:cNvPr id="110" name="Google Shape;110;p25"/>
          <p:cNvSpPr txBox="1"/>
          <p:nvPr/>
        </p:nvSpPr>
        <p:spPr>
          <a:xfrm>
            <a:off x="1586213" y="3723929"/>
            <a:ext cx="3903600" cy="401400"/>
          </a:xfrm>
          <a:prstGeom prst="rect">
            <a:avLst/>
          </a:prstGeom>
          <a:noFill/>
          <a:ln>
            <a:noFill/>
          </a:ln>
        </p:spPr>
        <p:txBody>
          <a:bodyPr spcFirstLastPara="1" wrap="square" lIns="91425" tIns="91425" rIns="91425" bIns="91425" anchor="ctr" anchorCtr="0">
            <a:noAutofit/>
          </a:bodyPr>
          <a:lstStyle/>
          <a:p>
            <a:pPr marL="457189" indent="-304792" defTabSz="1219170">
              <a:lnSpc>
                <a:spcPct val="115000"/>
              </a:lnSpc>
              <a:buClr>
                <a:srgbClr val="000000"/>
              </a:buClr>
              <a:buSzPts val="1200"/>
              <a:buFont typeface="Raleway"/>
              <a:buChar char="●"/>
            </a:pPr>
            <a:r>
              <a:rPr lang="fi" sz="1200" kern="0" dirty="0">
                <a:solidFill>
                  <a:srgbClr val="000000"/>
                </a:solidFill>
                <a:latin typeface="Raleway"/>
                <a:ea typeface="Raleway"/>
                <a:cs typeface="Raleway"/>
                <a:sym typeface="Raleway"/>
              </a:rPr>
              <a:t>Teknologis-sisällöllinen tietämys (</a:t>
            </a:r>
            <a:r>
              <a:rPr lang="fi" sz="1200" b="1" kern="0" dirty="0">
                <a:solidFill>
                  <a:srgbClr val="000000"/>
                </a:solidFill>
                <a:latin typeface="Raleway"/>
                <a:ea typeface="Raleway"/>
                <a:cs typeface="Raleway"/>
                <a:sym typeface="Raleway"/>
              </a:rPr>
              <a:t>TCK</a:t>
            </a:r>
            <a:r>
              <a:rPr lang="fi" sz="1200" kern="0" dirty="0">
                <a:solidFill>
                  <a:srgbClr val="000000"/>
                </a:solidFill>
                <a:latin typeface="Raleway"/>
                <a:ea typeface="Raleway"/>
                <a:cs typeface="Raleway"/>
                <a:sym typeface="Raleway"/>
              </a:rPr>
              <a:t>)  </a:t>
            </a:r>
            <a:endParaRPr sz="1200" kern="0" dirty="0">
              <a:solidFill>
                <a:srgbClr val="000000"/>
              </a:solidFill>
              <a:latin typeface="Raleway"/>
              <a:ea typeface="Raleway"/>
              <a:cs typeface="Raleway"/>
              <a:sym typeface="Raleway"/>
            </a:endParaRPr>
          </a:p>
        </p:txBody>
      </p:sp>
      <p:sp>
        <p:nvSpPr>
          <p:cNvPr id="111" name="Google Shape;111;p25"/>
          <p:cNvSpPr txBox="1"/>
          <p:nvPr/>
        </p:nvSpPr>
        <p:spPr>
          <a:xfrm>
            <a:off x="1585436" y="3937175"/>
            <a:ext cx="4774800" cy="459300"/>
          </a:xfrm>
          <a:prstGeom prst="rect">
            <a:avLst/>
          </a:prstGeom>
          <a:noFill/>
          <a:ln>
            <a:noFill/>
          </a:ln>
        </p:spPr>
        <p:txBody>
          <a:bodyPr spcFirstLastPara="1" wrap="square" lIns="91425" tIns="91425" rIns="91425" bIns="91425" anchor="ctr" anchorCtr="0">
            <a:noAutofit/>
          </a:bodyPr>
          <a:lstStyle/>
          <a:p>
            <a:pPr marL="457189" indent="-304792" defTabSz="1219170">
              <a:lnSpc>
                <a:spcPct val="115000"/>
              </a:lnSpc>
              <a:buClr>
                <a:srgbClr val="000000"/>
              </a:buClr>
              <a:buSzPts val="1200"/>
              <a:buFont typeface="Raleway"/>
              <a:buChar char="●"/>
            </a:pPr>
            <a:r>
              <a:rPr lang="fi" sz="1200" kern="0" dirty="0">
                <a:solidFill>
                  <a:srgbClr val="000000"/>
                </a:solidFill>
                <a:latin typeface="Raleway"/>
                <a:ea typeface="Raleway"/>
                <a:cs typeface="Raleway"/>
                <a:sym typeface="Raleway"/>
              </a:rPr>
              <a:t>Teknologis-pedagogis-sisällöllinen tietämys  (</a:t>
            </a:r>
            <a:r>
              <a:rPr lang="fi" sz="1200" b="1" kern="0" dirty="0">
                <a:solidFill>
                  <a:srgbClr val="000000"/>
                </a:solidFill>
                <a:latin typeface="Raleway"/>
                <a:ea typeface="Raleway"/>
                <a:cs typeface="Raleway"/>
                <a:sym typeface="Raleway"/>
              </a:rPr>
              <a:t>TPACK</a:t>
            </a:r>
            <a:r>
              <a:rPr lang="fi" sz="1200" kern="0" dirty="0">
                <a:solidFill>
                  <a:srgbClr val="000000"/>
                </a:solidFill>
                <a:latin typeface="Raleway"/>
                <a:ea typeface="Raleway"/>
                <a:cs typeface="Raleway"/>
                <a:sym typeface="Raleway"/>
              </a:rPr>
              <a:t>)   </a:t>
            </a:r>
            <a:endParaRPr sz="1200" kern="0" dirty="0">
              <a:solidFill>
                <a:srgbClr val="000000"/>
              </a:solidFill>
              <a:latin typeface="Raleway"/>
              <a:ea typeface="Raleway"/>
              <a:cs typeface="Raleway"/>
              <a:sym typeface="Raleway"/>
            </a:endParaRPr>
          </a:p>
        </p:txBody>
      </p:sp>
      <p:sp>
        <p:nvSpPr>
          <p:cNvPr id="112" name="Google Shape;112;p25"/>
          <p:cNvSpPr txBox="1"/>
          <p:nvPr/>
        </p:nvSpPr>
        <p:spPr>
          <a:xfrm rot="2507100">
            <a:off x="7645957" y="2993757"/>
            <a:ext cx="556025" cy="300859"/>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400" b="1" kern="0" dirty="0">
                <a:solidFill>
                  <a:srgbClr val="000000"/>
                </a:solidFill>
                <a:latin typeface="Arial"/>
                <a:cs typeface="Arial"/>
                <a:sym typeface="Arial"/>
              </a:rPr>
              <a:t>TPK</a:t>
            </a:r>
            <a:endParaRPr sz="1400" b="1" kern="0" dirty="0">
              <a:solidFill>
                <a:srgbClr val="000000"/>
              </a:solidFill>
              <a:latin typeface="Arial"/>
              <a:cs typeface="Arial"/>
              <a:sym typeface="Arial"/>
            </a:endParaRPr>
          </a:p>
        </p:txBody>
      </p:sp>
      <p:sp>
        <p:nvSpPr>
          <p:cNvPr id="113" name="Google Shape;113;p25"/>
          <p:cNvSpPr txBox="1"/>
          <p:nvPr/>
        </p:nvSpPr>
        <p:spPr>
          <a:xfrm rot="1677">
            <a:off x="8022440" y="3753559"/>
            <a:ext cx="615000" cy="4011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400" b="1" kern="0" dirty="0">
                <a:solidFill>
                  <a:srgbClr val="000000"/>
                </a:solidFill>
                <a:latin typeface="Arial"/>
                <a:cs typeface="Arial"/>
                <a:sym typeface="Arial"/>
              </a:rPr>
              <a:t>PCK</a:t>
            </a:r>
            <a:endParaRPr sz="1400" b="1" kern="0" dirty="0">
              <a:solidFill>
                <a:srgbClr val="000000"/>
              </a:solidFill>
              <a:latin typeface="Arial"/>
              <a:cs typeface="Arial"/>
              <a:sym typeface="Arial"/>
            </a:endParaRPr>
          </a:p>
        </p:txBody>
      </p:sp>
      <p:sp>
        <p:nvSpPr>
          <p:cNvPr id="114" name="Google Shape;114;p25"/>
          <p:cNvSpPr txBox="1"/>
          <p:nvPr/>
        </p:nvSpPr>
        <p:spPr>
          <a:xfrm rot="-2509719">
            <a:off x="8528617" y="2959919"/>
            <a:ext cx="556001" cy="364364"/>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400" b="1" kern="0" dirty="0">
                <a:solidFill>
                  <a:srgbClr val="000000"/>
                </a:solidFill>
                <a:latin typeface="Arial"/>
                <a:cs typeface="Arial"/>
                <a:sym typeface="Arial"/>
              </a:rPr>
              <a:t>TCK</a:t>
            </a:r>
            <a:endParaRPr sz="1400" b="1" kern="0" dirty="0">
              <a:solidFill>
                <a:srgbClr val="000000"/>
              </a:solidFill>
              <a:latin typeface="Arial"/>
              <a:cs typeface="Arial"/>
              <a:sym typeface="Arial"/>
            </a:endParaRPr>
          </a:p>
        </p:txBody>
      </p:sp>
      <p:sp>
        <p:nvSpPr>
          <p:cNvPr id="115" name="Google Shape;115;p25"/>
          <p:cNvSpPr txBox="1"/>
          <p:nvPr/>
        </p:nvSpPr>
        <p:spPr>
          <a:xfrm>
            <a:off x="3981126" y="162035"/>
            <a:ext cx="4630500" cy="4014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2300" b="1" kern="0" dirty="0">
                <a:solidFill>
                  <a:srgbClr val="CC4125"/>
                </a:solidFill>
                <a:latin typeface="Oswald"/>
                <a:ea typeface="Oswald"/>
                <a:cs typeface="Oswald"/>
                <a:sym typeface="Oswald"/>
              </a:rPr>
              <a:t>pedagogis-sisällöllinen tietämys </a:t>
            </a:r>
            <a:endParaRPr sz="2300" b="1" kern="0" dirty="0">
              <a:solidFill>
                <a:srgbClr val="CC4125"/>
              </a:solidFill>
              <a:latin typeface="Oswald"/>
              <a:ea typeface="Oswald"/>
              <a:cs typeface="Oswald"/>
              <a:sym typeface="Oswald"/>
            </a:endParaRPr>
          </a:p>
        </p:txBody>
      </p:sp>
      <p:grpSp>
        <p:nvGrpSpPr>
          <p:cNvPr id="116" name="Google Shape;116;p25"/>
          <p:cNvGrpSpPr/>
          <p:nvPr/>
        </p:nvGrpSpPr>
        <p:grpSpPr>
          <a:xfrm>
            <a:off x="8022431" y="3052668"/>
            <a:ext cx="934200" cy="536573"/>
            <a:chOff x="6459043" y="2721375"/>
            <a:chExt cx="934200" cy="536573"/>
          </a:xfrm>
        </p:grpSpPr>
        <p:sp>
          <p:nvSpPr>
            <p:cNvPr id="117" name="Google Shape;117;p25"/>
            <p:cNvSpPr/>
            <p:nvPr/>
          </p:nvSpPr>
          <p:spPr>
            <a:xfrm>
              <a:off x="6459050" y="2721375"/>
              <a:ext cx="615005" cy="536573"/>
            </a:xfrm>
            <a:custGeom>
              <a:avLst/>
              <a:gdLst/>
              <a:ahLst/>
              <a:cxnLst/>
              <a:rect l="l" t="t" r="r" b="b"/>
              <a:pathLst>
                <a:path w="28575" h="21717" extrusionOk="0">
                  <a:moveTo>
                    <a:pt x="14097" y="0"/>
                  </a:moveTo>
                  <a:lnTo>
                    <a:pt x="20955" y="6858"/>
                  </a:lnTo>
                  <a:lnTo>
                    <a:pt x="25908" y="14859"/>
                  </a:lnTo>
                  <a:lnTo>
                    <a:pt x="28575" y="20193"/>
                  </a:lnTo>
                  <a:lnTo>
                    <a:pt x="17526" y="21717"/>
                  </a:lnTo>
                  <a:lnTo>
                    <a:pt x="9525" y="21717"/>
                  </a:lnTo>
                  <a:lnTo>
                    <a:pt x="0" y="20193"/>
                  </a:lnTo>
                  <a:lnTo>
                    <a:pt x="4191" y="11049"/>
                  </a:lnTo>
                  <a:lnTo>
                    <a:pt x="9525" y="4191"/>
                  </a:lnTo>
                  <a:close/>
                </a:path>
              </a:pathLst>
            </a:custGeom>
            <a:solidFill>
              <a:srgbClr val="4C1130"/>
            </a:solidFill>
            <a:ln w="9525" cap="flat" cmpd="sng">
              <a:solidFill>
                <a:srgbClr val="000000"/>
              </a:solidFill>
              <a:prstDash val="solid"/>
              <a:round/>
              <a:headEnd type="none" w="med" len="med"/>
              <a:tailEnd type="none" w="med" len="med"/>
            </a:ln>
          </p:spPr>
        </p:sp>
        <p:sp>
          <p:nvSpPr>
            <p:cNvPr id="118" name="Google Shape;118;p25"/>
            <p:cNvSpPr txBox="1"/>
            <p:nvPr/>
          </p:nvSpPr>
          <p:spPr>
            <a:xfrm rot="2208">
              <a:off x="6459043" y="2915412"/>
              <a:ext cx="934200" cy="3009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000" b="1" kern="0">
                  <a:solidFill>
                    <a:srgbClr val="FFFFFF"/>
                  </a:solidFill>
                  <a:latin typeface="Arial"/>
                  <a:cs typeface="Arial"/>
                  <a:sym typeface="Arial"/>
                </a:rPr>
                <a:t>TPACK</a:t>
              </a:r>
              <a:endParaRPr sz="1000" b="1" kern="0">
                <a:solidFill>
                  <a:srgbClr val="FFFFFF"/>
                </a:solidFill>
                <a:latin typeface="Arial"/>
                <a:cs typeface="Arial"/>
                <a:sym typeface="Arial"/>
              </a:endParaRPr>
            </a:p>
          </p:txBody>
        </p:sp>
      </p:grpSp>
      <p:sp>
        <p:nvSpPr>
          <p:cNvPr id="119" name="Google Shape;119;p25"/>
          <p:cNvSpPr txBox="1"/>
          <p:nvPr/>
        </p:nvSpPr>
        <p:spPr>
          <a:xfrm>
            <a:off x="6696759" y="4076627"/>
            <a:ext cx="1160700" cy="536700"/>
          </a:xfrm>
          <a:prstGeom prst="rect">
            <a:avLst/>
          </a:prstGeom>
          <a:noFill/>
          <a:ln>
            <a:noFill/>
          </a:ln>
        </p:spPr>
        <p:txBody>
          <a:bodyPr spcFirstLastPara="1" wrap="square" lIns="91425" tIns="91425" rIns="91425" bIns="91425" anchor="t" anchorCtr="0">
            <a:noAutofit/>
          </a:bodyPr>
          <a:lstStyle/>
          <a:p>
            <a:pPr algn="ctr" defTabSz="1219170">
              <a:buClr>
                <a:srgbClr val="000000"/>
              </a:buClr>
            </a:pPr>
            <a:r>
              <a:rPr lang="fi" sz="1200" kern="0" dirty="0">
                <a:solidFill>
                  <a:srgbClr val="000000"/>
                </a:solidFill>
                <a:latin typeface="Lato"/>
                <a:ea typeface="Lato"/>
                <a:cs typeface="Lato"/>
                <a:sym typeface="Lato"/>
              </a:rPr>
              <a:t>Pedagoginen tietämys</a:t>
            </a:r>
            <a:endParaRPr sz="1200" kern="0" dirty="0">
              <a:solidFill>
                <a:srgbClr val="000000"/>
              </a:solidFill>
              <a:latin typeface="Lato"/>
              <a:ea typeface="Lato"/>
              <a:cs typeface="Lato"/>
              <a:sym typeface="Lato"/>
            </a:endParaRPr>
          </a:p>
        </p:txBody>
      </p:sp>
      <p:sp>
        <p:nvSpPr>
          <p:cNvPr id="120" name="Google Shape;120;p25"/>
          <p:cNvSpPr txBox="1"/>
          <p:nvPr/>
        </p:nvSpPr>
        <p:spPr>
          <a:xfrm>
            <a:off x="8861575" y="4129926"/>
            <a:ext cx="1160700" cy="536700"/>
          </a:xfrm>
          <a:prstGeom prst="rect">
            <a:avLst/>
          </a:prstGeom>
          <a:noFill/>
          <a:ln>
            <a:noFill/>
          </a:ln>
        </p:spPr>
        <p:txBody>
          <a:bodyPr spcFirstLastPara="1" wrap="square" lIns="91425" tIns="91425" rIns="91425" bIns="91425" anchor="t" anchorCtr="0">
            <a:noAutofit/>
          </a:bodyPr>
          <a:lstStyle/>
          <a:p>
            <a:pPr algn="ctr" defTabSz="1219170">
              <a:buClr>
                <a:srgbClr val="000000"/>
              </a:buClr>
            </a:pPr>
            <a:r>
              <a:rPr lang="fi" sz="1200" kern="0" dirty="0">
                <a:solidFill>
                  <a:srgbClr val="000000"/>
                </a:solidFill>
                <a:latin typeface="Arial"/>
                <a:cs typeface="Arial"/>
                <a:sym typeface="Arial"/>
              </a:rPr>
              <a:t>Sisällöllinen tietämys</a:t>
            </a:r>
            <a:endParaRPr sz="1200" kern="0" dirty="0">
              <a:solidFill>
                <a:srgbClr val="000000"/>
              </a:solidFill>
              <a:latin typeface="Arial"/>
              <a:cs typeface="Arial"/>
              <a:sym typeface="Arial"/>
            </a:endParaRPr>
          </a:p>
        </p:txBody>
      </p:sp>
      <p:sp>
        <p:nvSpPr>
          <p:cNvPr id="121" name="Google Shape;121;p25"/>
          <p:cNvSpPr txBox="1"/>
          <p:nvPr/>
        </p:nvSpPr>
        <p:spPr>
          <a:xfrm>
            <a:off x="1632832" y="1007698"/>
            <a:ext cx="4391400" cy="1055765"/>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200" kern="0" dirty="0">
                <a:solidFill>
                  <a:srgbClr val="000000"/>
                </a:solidFill>
                <a:highlight>
                  <a:srgbClr val="FFFFFF"/>
                </a:highlight>
                <a:latin typeface="Raleway"/>
                <a:ea typeface="Raleway"/>
                <a:cs typeface="Raleway"/>
                <a:sym typeface="Raleway"/>
              </a:rPr>
              <a:t>Taustalla Shulmanin (1986) pedagogis-sisällöllisen tietämyksen</a:t>
            </a:r>
            <a:r>
              <a:rPr lang="fi" sz="1200" b="1" kern="0" dirty="0">
                <a:solidFill>
                  <a:srgbClr val="000000"/>
                </a:solidFill>
                <a:highlight>
                  <a:srgbClr val="FFFFFF"/>
                </a:highlight>
                <a:latin typeface="Raleway"/>
                <a:ea typeface="Raleway"/>
                <a:cs typeface="Raleway"/>
                <a:sym typeface="Raleway"/>
              </a:rPr>
              <a:t> </a:t>
            </a:r>
            <a:r>
              <a:rPr lang="fi" sz="1200" kern="0" dirty="0">
                <a:solidFill>
                  <a:srgbClr val="000000"/>
                </a:solidFill>
                <a:highlight>
                  <a:srgbClr val="FFFFFF"/>
                </a:highlight>
                <a:latin typeface="Raleway"/>
                <a:ea typeface="Raleway"/>
                <a:cs typeface="Raleway"/>
                <a:sym typeface="Raleway"/>
              </a:rPr>
              <a:t>(</a:t>
            </a:r>
            <a:r>
              <a:rPr lang="fi" sz="1200" i="1" kern="0" dirty="0">
                <a:solidFill>
                  <a:srgbClr val="000000"/>
                </a:solidFill>
                <a:highlight>
                  <a:srgbClr val="FFFFFF"/>
                </a:highlight>
                <a:latin typeface="Raleway"/>
                <a:ea typeface="Raleway"/>
                <a:cs typeface="Raleway"/>
                <a:sym typeface="Raleway"/>
              </a:rPr>
              <a:t>Pedagogigal Content Knowledge</a:t>
            </a:r>
            <a:r>
              <a:rPr lang="fi" sz="1200" b="1" kern="0" dirty="0">
                <a:solidFill>
                  <a:srgbClr val="000000"/>
                </a:solidFill>
                <a:highlight>
                  <a:srgbClr val="FFFFFF"/>
                </a:highlight>
                <a:latin typeface="Raleway"/>
                <a:ea typeface="Raleway"/>
                <a:cs typeface="Raleway"/>
                <a:sym typeface="Raleway"/>
              </a:rPr>
              <a:t>, PCK</a:t>
            </a:r>
            <a:r>
              <a:rPr lang="fi" sz="1200" kern="0" dirty="0">
                <a:solidFill>
                  <a:srgbClr val="000000"/>
                </a:solidFill>
                <a:highlight>
                  <a:srgbClr val="FFFFFF"/>
                </a:highlight>
                <a:latin typeface="Raleway"/>
                <a:ea typeface="Raleway"/>
                <a:cs typeface="Raleway"/>
                <a:sym typeface="Raleway"/>
              </a:rPr>
              <a:t>) malli, jossa </a:t>
            </a:r>
            <a:r>
              <a:rPr lang="fi" sz="1200" b="1" i="1" kern="0" dirty="0">
                <a:solidFill>
                  <a:srgbClr val="000000"/>
                </a:solidFill>
                <a:highlight>
                  <a:srgbClr val="FFFFFF"/>
                </a:highlight>
                <a:latin typeface="Raleway"/>
                <a:ea typeface="Raleway"/>
                <a:cs typeface="Raleway"/>
                <a:sym typeface="Raleway"/>
              </a:rPr>
              <a:t>sisällöllinen tietämys </a:t>
            </a:r>
            <a:r>
              <a:rPr lang="fi" sz="1200" i="1" kern="0" dirty="0">
                <a:solidFill>
                  <a:srgbClr val="000000"/>
                </a:solidFill>
                <a:highlight>
                  <a:srgbClr val="FFFFFF"/>
                </a:highlight>
                <a:latin typeface="Raleway"/>
                <a:ea typeface="Raleway"/>
                <a:cs typeface="Raleway"/>
                <a:sym typeface="Raleway"/>
              </a:rPr>
              <a:t>(Content Knowledge</a:t>
            </a:r>
            <a:r>
              <a:rPr lang="fi" sz="1200" b="1" i="1" kern="0" dirty="0">
                <a:solidFill>
                  <a:srgbClr val="000000"/>
                </a:solidFill>
                <a:highlight>
                  <a:srgbClr val="FFFFFF"/>
                </a:highlight>
                <a:latin typeface="Raleway"/>
                <a:ea typeface="Raleway"/>
                <a:cs typeface="Raleway"/>
                <a:sym typeface="Raleway"/>
              </a:rPr>
              <a:t>, CK</a:t>
            </a:r>
            <a:r>
              <a:rPr lang="fi" sz="1200" i="1" kern="0" dirty="0">
                <a:solidFill>
                  <a:srgbClr val="000000"/>
                </a:solidFill>
                <a:highlight>
                  <a:srgbClr val="FFFFFF"/>
                </a:highlight>
                <a:latin typeface="Raleway"/>
                <a:ea typeface="Raleway"/>
                <a:cs typeface="Raleway"/>
                <a:sym typeface="Raleway"/>
              </a:rPr>
              <a:t>) </a:t>
            </a:r>
            <a:r>
              <a:rPr lang="fi" sz="1200" kern="0" dirty="0">
                <a:solidFill>
                  <a:srgbClr val="000000"/>
                </a:solidFill>
                <a:highlight>
                  <a:srgbClr val="FFFFFF"/>
                </a:highlight>
                <a:latin typeface="Raleway"/>
                <a:ea typeface="Raleway"/>
                <a:cs typeface="Raleway"/>
                <a:sym typeface="Raleway"/>
              </a:rPr>
              <a:t>kohtaa </a:t>
            </a:r>
            <a:r>
              <a:rPr lang="fi" sz="1200" b="1" i="1" kern="0" dirty="0">
                <a:solidFill>
                  <a:srgbClr val="000000"/>
                </a:solidFill>
                <a:highlight>
                  <a:srgbClr val="FFFFFF"/>
                </a:highlight>
                <a:latin typeface="Raleway"/>
                <a:ea typeface="Raleway"/>
                <a:cs typeface="Raleway"/>
                <a:sym typeface="Raleway"/>
              </a:rPr>
              <a:t>pedagogisen tietämyksen</a:t>
            </a:r>
            <a:r>
              <a:rPr lang="fi" sz="1200" i="1" kern="0" dirty="0">
                <a:solidFill>
                  <a:srgbClr val="000000"/>
                </a:solidFill>
                <a:highlight>
                  <a:srgbClr val="FFFFFF"/>
                </a:highlight>
                <a:latin typeface="Raleway"/>
                <a:ea typeface="Raleway"/>
                <a:cs typeface="Raleway"/>
                <a:sym typeface="Raleway"/>
              </a:rPr>
              <a:t> (Pedagogical Knowledge</a:t>
            </a:r>
            <a:r>
              <a:rPr lang="fi" sz="1200" b="1" i="1" kern="0" dirty="0">
                <a:solidFill>
                  <a:srgbClr val="000000"/>
                </a:solidFill>
                <a:highlight>
                  <a:srgbClr val="FFFFFF"/>
                </a:highlight>
                <a:latin typeface="Raleway"/>
                <a:ea typeface="Raleway"/>
                <a:cs typeface="Raleway"/>
                <a:sym typeface="Raleway"/>
              </a:rPr>
              <a:t>, PK</a:t>
            </a:r>
            <a:r>
              <a:rPr lang="fi" sz="1200" i="1" kern="0" dirty="0">
                <a:solidFill>
                  <a:srgbClr val="000000"/>
                </a:solidFill>
                <a:highlight>
                  <a:srgbClr val="FFFFFF"/>
                </a:highlight>
                <a:latin typeface="Raleway"/>
                <a:ea typeface="Raleway"/>
                <a:cs typeface="Raleway"/>
                <a:sym typeface="Raleway"/>
              </a:rPr>
              <a:t>)</a:t>
            </a:r>
            <a:r>
              <a:rPr lang="fi" sz="1200" b="1" kern="0" dirty="0">
                <a:solidFill>
                  <a:srgbClr val="000000"/>
                </a:solidFill>
                <a:highlight>
                  <a:srgbClr val="FFFFFF"/>
                </a:highlight>
                <a:latin typeface="Raleway"/>
                <a:ea typeface="Raleway"/>
                <a:cs typeface="Raleway"/>
                <a:sym typeface="Raleway"/>
              </a:rPr>
              <a:t>.</a:t>
            </a:r>
            <a:r>
              <a:rPr lang="fi" sz="1200" kern="0" dirty="0">
                <a:solidFill>
                  <a:srgbClr val="000000"/>
                </a:solidFill>
                <a:highlight>
                  <a:srgbClr val="FFFFFF"/>
                </a:highlight>
                <a:latin typeface="Raleway"/>
                <a:ea typeface="Raleway"/>
                <a:cs typeface="Raleway"/>
                <a:sym typeface="Raleway"/>
              </a:rPr>
              <a:t>​ (Vrt. didaktiikan käsite).</a:t>
            </a:r>
            <a:endParaRPr sz="1200" kern="0" dirty="0">
              <a:solidFill>
                <a:srgbClr val="000000"/>
              </a:solidFill>
              <a:latin typeface="Raleway"/>
              <a:ea typeface="Raleway"/>
              <a:cs typeface="Raleway"/>
              <a:sym typeface="Raleway"/>
            </a:endParaRPr>
          </a:p>
        </p:txBody>
      </p:sp>
      <p:sp>
        <p:nvSpPr>
          <p:cNvPr id="122" name="Google Shape;122;p25"/>
          <p:cNvSpPr txBox="1"/>
          <p:nvPr/>
        </p:nvSpPr>
        <p:spPr>
          <a:xfrm>
            <a:off x="1638858" y="2331303"/>
            <a:ext cx="4242300" cy="801900"/>
          </a:xfrm>
          <a:prstGeom prst="rect">
            <a:avLst/>
          </a:prstGeom>
          <a:noFill/>
          <a:ln>
            <a:noFill/>
          </a:ln>
        </p:spPr>
        <p:txBody>
          <a:bodyPr spcFirstLastPara="1" wrap="square" lIns="91425" tIns="91425" rIns="91425" bIns="91425" anchor="t" anchorCtr="0">
            <a:noAutofit/>
          </a:bodyPr>
          <a:lstStyle/>
          <a:p>
            <a:pPr defTabSz="1219170">
              <a:lnSpc>
                <a:spcPct val="115000"/>
              </a:lnSpc>
              <a:buClr>
                <a:srgbClr val="000000"/>
              </a:buClr>
            </a:pPr>
            <a:r>
              <a:rPr lang="fi" sz="1200" b="1" i="1" kern="0" dirty="0">
                <a:solidFill>
                  <a:srgbClr val="000000"/>
                </a:solidFill>
                <a:latin typeface="Raleway"/>
                <a:ea typeface="Raleway"/>
                <a:cs typeface="Raleway"/>
                <a:sym typeface="Raleway"/>
              </a:rPr>
              <a:t>TPACK</a:t>
            </a:r>
            <a:r>
              <a:rPr lang="fi" sz="1200" kern="0" dirty="0">
                <a:solidFill>
                  <a:srgbClr val="000000"/>
                </a:solidFill>
                <a:latin typeface="Raleway"/>
                <a:ea typeface="Raleway"/>
                <a:cs typeface="Raleway"/>
                <a:sym typeface="Raleway"/>
              </a:rPr>
              <a:t> –malli </a:t>
            </a:r>
            <a:r>
              <a:rPr lang="fi" sz="1200" i="1" kern="0" dirty="0">
                <a:solidFill>
                  <a:srgbClr val="000000"/>
                </a:solidFill>
                <a:latin typeface="Raleway"/>
                <a:ea typeface="Raleway"/>
                <a:cs typeface="Raleway"/>
                <a:sym typeface="Raleway"/>
              </a:rPr>
              <a:t>lisää</a:t>
            </a:r>
            <a:r>
              <a:rPr lang="fi" sz="1200" kern="0" dirty="0">
                <a:solidFill>
                  <a:srgbClr val="000000"/>
                </a:solidFill>
                <a:latin typeface="Raleway"/>
                <a:ea typeface="Raleway"/>
                <a:cs typeface="Raleway"/>
                <a:sym typeface="Raleway"/>
              </a:rPr>
              <a:t> pedagogis-sisällölliseen malliin kolmannen pääalueen  ​</a:t>
            </a:r>
            <a:r>
              <a:rPr lang="fi" sz="1200" b="1" i="1" kern="0" dirty="0">
                <a:solidFill>
                  <a:srgbClr val="000000"/>
                </a:solidFill>
                <a:latin typeface="Raleway"/>
                <a:ea typeface="Raleway"/>
                <a:cs typeface="Raleway"/>
                <a:sym typeface="Raleway"/>
              </a:rPr>
              <a:t>teknologisen tietämyksen </a:t>
            </a:r>
            <a:r>
              <a:rPr lang="fi" sz="1200" i="1" kern="0" dirty="0">
                <a:solidFill>
                  <a:srgbClr val="000000"/>
                </a:solidFill>
                <a:latin typeface="Raleway"/>
                <a:ea typeface="Raleway"/>
                <a:cs typeface="Raleway"/>
                <a:sym typeface="Raleway"/>
              </a:rPr>
              <a:t>(</a:t>
            </a:r>
            <a:r>
              <a:rPr lang="fi" sz="1200" kern="0" dirty="0">
                <a:solidFill>
                  <a:srgbClr val="000000"/>
                </a:solidFill>
                <a:latin typeface="Raleway"/>
                <a:ea typeface="Raleway"/>
                <a:cs typeface="Raleway"/>
                <a:sym typeface="Raleway"/>
              </a:rPr>
              <a:t>Technological Knowledge, </a:t>
            </a:r>
            <a:r>
              <a:rPr lang="fi" sz="1200" b="1" i="1" kern="0" dirty="0">
                <a:solidFill>
                  <a:srgbClr val="000000"/>
                </a:solidFill>
                <a:latin typeface="Raleway"/>
                <a:ea typeface="Raleway"/>
                <a:cs typeface="Raleway"/>
                <a:sym typeface="Raleway"/>
              </a:rPr>
              <a:t>TK</a:t>
            </a:r>
            <a:r>
              <a:rPr lang="fi" sz="1200" i="1" kern="0" dirty="0">
                <a:solidFill>
                  <a:srgbClr val="000000"/>
                </a:solidFill>
                <a:latin typeface="Raleway"/>
                <a:ea typeface="Raleway"/>
                <a:cs typeface="Raleway"/>
                <a:sym typeface="Raleway"/>
              </a:rPr>
              <a:t>)</a:t>
            </a:r>
            <a:r>
              <a:rPr lang="fi" sz="1200" kern="0" dirty="0">
                <a:solidFill>
                  <a:srgbClr val="000000"/>
                </a:solidFill>
                <a:latin typeface="Raleway"/>
                <a:ea typeface="Raleway"/>
                <a:cs typeface="Raleway"/>
                <a:sym typeface="Raleway"/>
              </a:rPr>
              <a:t>, </a:t>
            </a:r>
            <a:endParaRPr sz="1200" kern="0" dirty="0">
              <a:solidFill>
                <a:srgbClr val="000000"/>
              </a:solidFill>
              <a:latin typeface="Raleway"/>
              <a:ea typeface="Raleway"/>
              <a:cs typeface="Raleway"/>
              <a:sym typeface="Raleway"/>
            </a:endParaRPr>
          </a:p>
          <a:p>
            <a:pPr defTabSz="1219170">
              <a:buClr>
                <a:srgbClr val="000000"/>
              </a:buClr>
            </a:pPr>
            <a:endParaRPr sz="1200" kern="0" dirty="0">
              <a:solidFill>
                <a:srgbClr val="000000"/>
              </a:solidFill>
              <a:latin typeface="Arial"/>
              <a:cs typeface="Arial"/>
              <a:sym typeface="Arial"/>
            </a:endParaRPr>
          </a:p>
        </p:txBody>
      </p:sp>
      <p:sp>
        <p:nvSpPr>
          <p:cNvPr id="123" name="Google Shape;123;p25"/>
          <p:cNvSpPr txBox="1"/>
          <p:nvPr/>
        </p:nvSpPr>
        <p:spPr>
          <a:xfrm>
            <a:off x="1632833" y="3246405"/>
            <a:ext cx="2768700" cy="401400"/>
          </a:xfrm>
          <a:prstGeom prst="rect">
            <a:avLst/>
          </a:prstGeom>
          <a:noFill/>
          <a:ln>
            <a:noFill/>
          </a:ln>
        </p:spPr>
        <p:txBody>
          <a:bodyPr spcFirstLastPara="1" wrap="square" lIns="91425" tIns="91425" rIns="91425" bIns="91425" anchor="t" anchorCtr="0">
            <a:noAutofit/>
          </a:bodyPr>
          <a:lstStyle/>
          <a:p>
            <a:pPr defTabSz="1219170">
              <a:lnSpc>
                <a:spcPct val="115000"/>
              </a:lnSpc>
              <a:buClr>
                <a:srgbClr val="000000"/>
              </a:buClr>
            </a:pPr>
            <a:r>
              <a:rPr lang="fi" sz="1200" kern="0" dirty="0">
                <a:solidFill>
                  <a:srgbClr val="000000"/>
                </a:solidFill>
                <a:latin typeface="Raleway"/>
                <a:ea typeface="Raleway"/>
                <a:cs typeface="Raleway"/>
                <a:sym typeface="Raleway"/>
              </a:rPr>
              <a:t>Uudet kohtaamisalueet:</a:t>
            </a:r>
            <a:endParaRPr sz="1400" kern="0" dirty="0">
              <a:solidFill>
                <a:srgbClr val="000000"/>
              </a:solidFill>
              <a:latin typeface="Arial"/>
              <a:cs typeface="Arial"/>
              <a:sym typeface="Arial"/>
            </a:endParaRPr>
          </a:p>
        </p:txBody>
      </p:sp>
      <p:grpSp>
        <p:nvGrpSpPr>
          <p:cNvPr id="124" name="Google Shape;124;p25"/>
          <p:cNvGrpSpPr/>
          <p:nvPr/>
        </p:nvGrpSpPr>
        <p:grpSpPr>
          <a:xfrm>
            <a:off x="7172811" y="1247927"/>
            <a:ext cx="2291100" cy="2339100"/>
            <a:chOff x="5663882" y="918850"/>
            <a:chExt cx="2291100" cy="2339100"/>
          </a:xfrm>
        </p:grpSpPr>
        <p:grpSp>
          <p:nvGrpSpPr>
            <p:cNvPr id="125" name="Google Shape;125;p25"/>
            <p:cNvGrpSpPr/>
            <p:nvPr/>
          </p:nvGrpSpPr>
          <p:grpSpPr>
            <a:xfrm>
              <a:off x="5663882" y="918850"/>
              <a:ext cx="2291100" cy="2339100"/>
              <a:chOff x="5663882" y="918850"/>
              <a:chExt cx="2291100" cy="2339100"/>
            </a:xfrm>
          </p:grpSpPr>
          <p:sp>
            <p:nvSpPr>
              <p:cNvPr id="126" name="Google Shape;126;p25"/>
              <p:cNvSpPr/>
              <p:nvPr/>
            </p:nvSpPr>
            <p:spPr>
              <a:xfrm>
                <a:off x="5663882" y="918850"/>
                <a:ext cx="2291100" cy="2339100"/>
              </a:xfrm>
              <a:prstGeom prst="ellipse">
                <a:avLst/>
              </a:prstGeom>
              <a:gradFill>
                <a:gsLst>
                  <a:gs pos="0">
                    <a:srgbClr val="FFFFFF">
                      <a:alpha val="0"/>
                    </a:srgbClr>
                  </a:gs>
                  <a:gs pos="100000">
                    <a:srgbClr val="CC0000"/>
                  </a:gs>
                </a:gsLst>
                <a:lin ang="13500032" scaled="0"/>
              </a:gra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27" name="Google Shape;127;p25"/>
              <p:cNvSpPr txBox="1"/>
              <p:nvPr/>
            </p:nvSpPr>
            <p:spPr>
              <a:xfrm>
                <a:off x="6229075" y="1370713"/>
                <a:ext cx="1160700" cy="536700"/>
              </a:xfrm>
              <a:prstGeom prst="rect">
                <a:avLst/>
              </a:prstGeom>
              <a:noFill/>
              <a:ln>
                <a:noFill/>
              </a:ln>
            </p:spPr>
            <p:txBody>
              <a:bodyPr spcFirstLastPara="1" wrap="square" lIns="91425" tIns="91425" rIns="91425" bIns="91425" anchor="t" anchorCtr="0">
                <a:noAutofit/>
              </a:bodyPr>
              <a:lstStyle/>
              <a:p>
                <a:pPr algn="ctr" defTabSz="1219170">
                  <a:buClr>
                    <a:srgbClr val="000000"/>
                  </a:buClr>
                </a:pPr>
                <a:r>
                  <a:rPr lang="fi" sz="1200" kern="0">
                    <a:solidFill>
                      <a:srgbClr val="000000"/>
                    </a:solidFill>
                    <a:latin typeface="Lato"/>
                    <a:ea typeface="Lato"/>
                    <a:cs typeface="Lato"/>
                    <a:sym typeface="Lato"/>
                  </a:rPr>
                  <a:t>Teknologinen tietämys</a:t>
                </a:r>
                <a:endParaRPr sz="1200" kern="0">
                  <a:solidFill>
                    <a:srgbClr val="000000"/>
                  </a:solidFill>
                  <a:latin typeface="Lato"/>
                  <a:ea typeface="Lato"/>
                  <a:cs typeface="Lato"/>
                  <a:sym typeface="Lato"/>
                </a:endParaRPr>
              </a:p>
            </p:txBody>
          </p:sp>
        </p:grpSp>
        <p:sp>
          <p:nvSpPr>
            <p:cNvPr id="128" name="Google Shape;128;p25"/>
            <p:cNvSpPr txBox="1"/>
            <p:nvPr/>
          </p:nvSpPr>
          <p:spPr>
            <a:xfrm>
              <a:off x="6595075" y="918850"/>
              <a:ext cx="428700" cy="3009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400" b="1" kern="0">
                  <a:solidFill>
                    <a:srgbClr val="000000"/>
                  </a:solidFill>
                  <a:latin typeface="Arial"/>
                  <a:cs typeface="Arial"/>
                  <a:sym typeface="Arial"/>
                </a:rPr>
                <a:t>TK</a:t>
              </a:r>
              <a:endParaRPr sz="1400" b="1" kern="0">
                <a:solidFill>
                  <a:srgbClr val="000000"/>
                </a:solidFill>
                <a:latin typeface="Arial"/>
                <a:cs typeface="Arial"/>
                <a:sym typeface="Arial"/>
              </a:endParaRPr>
            </a:p>
          </p:txBody>
        </p:sp>
      </p:grpSp>
      <p:sp>
        <p:nvSpPr>
          <p:cNvPr id="129" name="Google Shape;129;p25"/>
          <p:cNvSpPr txBox="1"/>
          <p:nvPr/>
        </p:nvSpPr>
        <p:spPr>
          <a:xfrm>
            <a:off x="1674023" y="169155"/>
            <a:ext cx="4119600" cy="4014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2300" b="1" kern="0" dirty="0">
                <a:solidFill>
                  <a:srgbClr val="CC4125"/>
                </a:solidFill>
                <a:latin typeface="Oswald"/>
                <a:ea typeface="Oswald"/>
                <a:cs typeface="Oswald"/>
                <a:sym typeface="Oswald"/>
              </a:rPr>
              <a:t>TPACK</a:t>
            </a:r>
            <a:r>
              <a:rPr lang="fi" sz="2300" b="1" kern="0" dirty="0">
                <a:solidFill>
                  <a:srgbClr val="CC4125"/>
                </a:solidFill>
                <a:latin typeface="Oswald"/>
                <a:ea typeface="Oswald"/>
                <a:cs typeface="Oswald"/>
                <a:sym typeface="Oswald"/>
              </a:rPr>
              <a:t>, </a:t>
            </a:r>
            <a:r>
              <a:rPr lang="fi" sz="2300" b="1" kern="0" dirty="0">
                <a:solidFill>
                  <a:srgbClr val="CC4125"/>
                </a:solidFill>
                <a:latin typeface="Oswald"/>
                <a:ea typeface="Oswald"/>
                <a:cs typeface="Oswald"/>
                <a:sym typeface="Oswald"/>
              </a:rPr>
              <a:t>teknologis-</a:t>
            </a:r>
            <a:r>
              <a:rPr lang="fi" b="1" kern="0" dirty="0">
                <a:solidFill>
                  <a:srgbClr val="CC4125"/>
                </a:solidFill>
                <a:latin typeface="Oswald"/>
                <a:ea typeface="Oswald"/>
                <a:cs typeface="Oswald"/>
                <a:sym typeface="Oswald"/>
              </a:rPr>
              <a:t>                             </a:t>
            </a:r>
            <a:endParaRPr b="1" kern="0" dirty="0">
              <a:solidFill>
                <a:srgbClr val="CC4125"/>
              </a:solidFill>
              <a:latin typeface="Oswald"/>
              <a:ea typeface="Oswald"/>
              <a:cs typeface="Oswald"/>
              <a:sym typeface="Oswald"/>
            </a:endParaRPr>
          </a:p>
          <a:p>
            <a:pPr defTabSz="1219170">
              <a:buClr>
                <a:srgbClr val="000000"/>
              </a:buClr>
            </a:pPr>
            <a:r>
              <a:rPr lang="fi" sz="800" b="1" kern="0" dirty="0">
                <a:solidFill>
                  <a:srgbClr val="CC4125"/>
                </a:solidFill>
                <a:latin typeface="Oswald"/>
                <a:ea typeface="Oswald"/>
                <a:cs typeface="Oswald"/>
                <a:sym typeface="Oswald"/>
              </a:rPr>
              <a:t>(Mishra &amp; Koehler, 2006)</a:t>
            </a:r>
            <a:endParaRPr sz="800" b="1" kern="0" dirty="0">
              <a:solidFill>
                <a:srgbClr val="CC4125"/>
              </a:solidFill>
              <a:latin typeface="Oswald"/>
              <a:ea typeface="Oswald"/>
              <a:cs typeface="Oswald"/>
              <a:sym typeface="Oswald"/>
            </a:endParaRPr>
          </a:p>
          <a:p>
            <a:pPr defTabSz="1219170">
              <a:buClr>
                <a:srgbClr val="000000"/>
              </a:buClr>
            </a:pPr>
            <a:endParaRPr sz="800" b="1" kern="0" dirty="0">
              <a:solidFill>
                <a:srgbClr val="CC4125"/>
              </a:solidFill>
              <a:latin typeface="Oswald"/>
              <a:ea typeface="Oswald"/>
              <a:cs typeface="Oswald"/>
              <a:sym typeface="Oswald"/>
            </a:endParaRPr>
          </a:p>
          <a:p>
            <a:pPr defTabSz="1219170">
              <a:buClr>
                <a:srgbClr val="000000"/>
              </a:buClr>
            </a:pPr>
            <a:endParaRPr sz="800" b="1" kern="0" dirty="0">
              <a:solidFill>
                <a:srgbClr val="CC4125"/>
              </a:solidFill>
              <a:latin typeface="Oswald"/>
              <a:ea typeface="Oswald"/>
              <a:cs typeface="Oswald"/>
              <a:sym typeface="Oswald"/>
            </a:endParaRPr>
          </a:p>
        </p:txBody>
      </p:sp>
      <p:sp>
        <p:nvSpPr>
          <p:cNvPr id="130" name="Google Shape;130;p25"/>
          <p:cNvSpPr txBox="1"/>
          <p:nvPr/>
        </p:nvSpPr>
        <p:spPr>
          <a:xfrm>
            <a:off x="8022335" y="5235959"/>
            <a:ext cx="732900" cy="3015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fi" sz="1000" kern="0" dirty="0">
                <a:solidFill>
                  <a:srgbClr val="000000"/>
                </a:solidFill>
                <a:latin typeface="Arial"/>
                <a:cs typeface="Arial"/>
                <a:sym typeface="Arial"/>
              </a:rPr>
              <a:t>Konteksti</a:t>
            </a:r>
            <a:endParaRPr sz="1000" kern="0" dirty="0">
              <a:solidFill>
                <a:srgbClr val="000000"/>
              </a:solidFill>
              <a:latin typeface="Arial"/>
              <a:cs typeface="Arial"/>
              <a:sym typeface="Arial"/>
            </a:endParaRPr>
          </a:p>
        </p:txBody>
      </p:sp>
      <p:sp>
        <p:nvSpPr>
          <p:cNvPr id="131" name="Google Shape;131;p25"/>
          <p:cNvSpPr txBox="1"/>
          <p:nvPr/>
        </p:nvSpPr>
        <p:spPr>
          <a:xfrm>
            <a:off x="1577367" y="4533603"/>
            <a:ext cx="4312911" cy="692700"/>
          </a:xfrm>
          <a:prstGeom prst="rect">
            <a:avLst/>
          </a:prstGeom>
          <a:noFill/>
          <a:ln>
            <a:noFill/>
          </a:ln>
        </p:spPr>
        <p:txBody>
          <a:bodyPr spcFirstLastPara="1" wrap="square" lIns="91425" tIns="91425" rIns="91425" bIns="91425" anchor="t" anchorCtr="0">
            <a:noAutofit/>
          </a:bodyPr>
          <a:lstStyle/>
          <a:p>
            <a:pPr marL="457189" indent="-304792" defTabSz="1219170">
              <a:buClr>
                <a:srgbClr val="000000"/>
              </a:buClr>
              <a:buSzPts val="1200"/>
              <a:buFont typeface="Raleway"/>
              <a:buChar char="●"/>
            </a:pPr>
            <a:r>
              <a:rPr lang="fi" sz="1200" kern="0" dirty="0">
                <a:solidFill>
                  <a:srgbClr val="000000"/>
                </a:solidFill>
                <a:latin typeface="Raleway"/>
                <a:ea typeface="Raleway"/>
                <a:cs typeface="Raleway"/>
                <a:sym typeface="Raleway"/>
              </a:rPr>
              <a:t>Huomioitava myös </a:t>
            </a:r>
            <a:r>
              <a:rPr lang="fi" sz="1200" kern="0" dirty="0">
                <a:solidFill>
                  <a:srgbClr val="000000"/>
                </a:solidFill>
                <a:latin typeface="Raleway"/>
                <a:ea typeface="Raleway"/>
                <a:cs typeface="Raleway"/>
                <a:sym typeface="Raleway"/>
              </a:rPr>
              <a:t>kontekstitekijät </a:t>
            </a:r>
            <a:r>
              <a:rPr lang="fi" sz="1200" kern="0" dirty="0">
                <a:solidFill>
                  <a:srgbClr val="000000"/>
                </a:solidFill>
                <a:latin typeface="Raleway"/>
                <a:ea typeface="Raleway"/>
                <a:cs typeface="Raleway"/>
                <a:sym typeface="Raleway"/>
              </a:rPr>
              <a:t>(mikro, meso &amp; </a:t>
            </a:r>
            <a:r>
              <a:rPr lang="fi" sz="1200" kern="0" dirty="0">
                <a:solidFill>
                  <a:srgbClr val="000000"/>
                </a:solidFill>
                <a:latin typeface="Raleway"/>
                <a:ea typeface="Raleway"/>
                <a:cs typeface="Raleway"/>
                <a:sym typeface="Raleway"/>
              </a:rPr>
              <a:t>makro, </a:t>
            </a:r>
            <a:r>
              <a:rPr lang="fi" sz="1200" kern="0" dirty="0">
                <a:solidFill>
                  <a:srgbClr val="000000"/>
                </a:solidFill>
                <a:latin typeface="Raleway"/>
                <a:ea typeface="Raleway"/>
                <a:cs typeface="Raleway"/>
                <a:sym typeface="Raleway"/>
              </a:rPr>
              <a:t>Porras-Hernandez &amp; Salinas-Amescua, 2013)</a:t>
            </a:r>
            <a:endParaRPr sz="1200" kern="0" dirty="0">
              <a:solidFill>
                <a:srgbClr val="000000"/>
              </a:solidFill>
              <a:latin typeface="Raleway"/>
              <a:ea typeface="Raleway"/>
              <a:cs typeface="Raleway"/>
              <a:sym typeface="Raleway"/>
            </a:endParaRPr>
          </a:p>
        </p:txBody>
      </p:sp>
      <p:sp>
        <p:nvSpPr>
          <p:cNvPr id="2" name="Oval 1"/>
          <p:cNvSpPr/>
          <p:nvPr/>
        </p:nvSpPr>
        <p:spPr>
          <a:xfrm>
            <a:off x="6018244" y="1043291"/>
            <a:ext cx="4623392" cy="4707728"/>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buClr>
                <a:srgbClr val="000000"/>
              </a:buClr>
            </a:pPr>
            <a:endParaRPr lang="fi-FI" sz="1400" kern="0">
              <a:solidFill>
                <a:srgbClr val="FFFFFF"/>
              </a:solidFill>
              <a:latin typeface="Arial"/>
              <a:sym typeface="Arial"/>
            </a:endParaRPr>
          </a:p>
        </p:txBody>
      </p:sp>
    </p:spTree>
    <p:extLst>
      <p:ext uri="{BB962C8B-B14F-4D97-AF65-F5344CB8AC3E}">
        <p14:creationId xmlns:p14="http://schemas.microsoft.com/office/powerpoint/2010/main" val="1548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1000"/>
                                        <p:tgtEl>
                                          <p:spTgt spid="123"/>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4"/>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16"/>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fade">
                                      <p:cBhvr>
                                        <p:cTn id="32" dur="1000"/>
                                        <p:tgtEl>
                                          <p:spTgt spid="13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4aCb7fDH5NVnIbdhcDWvcuusy8_7NLGYcx0OP4Mxe_yNdtfo7JpyDLryf0Kuv5a3fVClQwCKwzdC0g3LMXfSCwu_oyPQome_FEBUyXUgAcX7JLw7VWtbu4ppWfj_f8ouwBQW5_Bb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251" y="116621"/>
            <a:ext cx="7748421" cy="674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3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5" name="Group 4"/>
          <p:cNvGrpSpPr/>
          <p:nvPr/>
        </p:nvGrpSpPr>
        <p:grpSpPr>
          <a:xfrm>
            <a:off x="8213528" y="514225"/>
            <a:ext cx="2286315" cy="3131411"/>
            <a:chOff x="4902990" y="2325577"/>
            <a:chExt cx="1714736" cy="2348558"/>
          </a:xfrm>
        </p:grpSpPr>
        <p:pic>
          <p:nvPicPr>
            <p:cNvPr id="2052" name="Picture 4" descr="https://lh5.googleusercontent.com/0em1LPhl4NwdKfyh-Mo-0FunHpWmoMUWsnHoE4QVlStqHoPZ0jhrkVvU7PdHIoNxEPIwKyRKCCD75aXLlh-tXs1_Z_pTs9OJkdeGDgFrRTvR3rJlYZ2UAwPSczFieevFmyMonYOy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90" y="3600452"/>
              <a:ext cx="1636662" cy="107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https://lh6.googleusercontent.com/jg5uZNcos9W8FfomGR9aXR0Bj4CjAwKsweWWk5cGrCxmfgxPHaTFXOdPG-qKM4cMfLRt05dsSr4n-tumUSQd_mGP_W6IEuI60BMFjDzz6IU1y0YKlAS2XL13GhvgD1glIskzYP5X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0832">
              <a:off x="5105392" y="2325577"/>
              <a:ext cx="1512334" cy="1073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0215">
            <a:off x="8488062" y="3728043"/>
            <a:ext cx="2007117" cy="2839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6" name="Google Shape;136;p26"/>
          <p:cNvSpPr txBox="1"/>
          <p:nvPr/>
        </p:nvSpPr>
        <p:spPr>
          <a:xfrm>
            <a:off x="1781701" y="239887"/>
            <a:ext cx="5143500" cy="835500"/>
          </a:xfrm>
          <a:prstGeom prst="rect">
            <a:avLst/>
          </a:prstGeom>
          <a:noFill/>
          <a:ln>
            <a:noFill/>
          </a:ln>
        </p:spPr>
        <p:txBody>
          <a:bodyPr spcFirstLastPara="1" wrap="square" lIns="91425" tIns="91425" rIns="91425" bIns="91425" anchor="ctr" anchorCtr="0">
            <a:noAutofit/>
          </a:bodyPr>
          <a:lstStyle/>
          <a:p>
            <a:pPr defTabSz="1219170">
              <a:buClr>
                <a:srgbClr val="000000"/>
              </a:buClr>
            </a:pPr>
            <a:r>
              <a:rPr lang="fi" sz="2300" b="1" kern="0" dirty="0">
                <a:solidFill>
                  <a:srgbClr val="CC4125"/>
                </a:solidFill>
                <a:latin typeface="Oswald"/>
                <a:ea typeface="Oswald"/>
                <a:cs typeface="Oswald"/>
                <a:sym typeface="Oswald"/>
              </a:rPr>
              <a:t>MITÄ JA MITEN?</a:t>
            </a:r>
            <a:endParaRPr b="1" kern="0" dirty="0">
              <a:solidFill>
                <a:srgbClr val="CC4125"/>
              </a:solidFill>
              <a:latin typeface="Oswald"/>
              <a:ea typeface="Oswald"/>
              <a:cs typeface="Oswald"/>
              <a:sym typeface="Oswald"/>
            </a:endParaRPr>
          </a:p>
        </p:txBody>
      </p:sp>
      <p:sp>
        <p:nvSpPr>
          <p:cNvPr id="137" name="Google Shape;137;p26"/>
          <p:cNvSpPr txBox="1"/>
          <p:nvPr/>
        </p:nvSpPr>
        <p:spPr>
          <a:xfrm>
            <a:off x="1524000" y="1014139"/>
            <a:ext cx="8318400" cy="1052277"/>
          </a:xfrm>
          <a:prstGeom prst="rect">
            <a:avLst/>
          </a:prstGeom>
          <a:noFill/>
          <a:ln>
            <a:noFill/>
          </a:ln>
        </p:spPr>
        <p:txBody>
          <a:bodyPr spcFirstLastPara="1" wrap="square" lIns="91425" tIns="91425" rIns="91425" bIns="91425" anchor="ctr" anchorCtr="0">
            <a:noAutofit/>
          </a:bodyPr>
          <a:lstStyle/>
          <a:p>
            <a:pPr marL="457189" indent="-317492" defTabSz="1219170">
              <a:buClr>
                <a:srgbClr val="000000"/>
              </a:buClr>
              <a:buSzPts val="1400"/>
              <a:buFont typeface="Arial"/>
              <a:buChar char="-"/>
            </a:pPr>
            <a:r>
              <a:rPr lang="fi" sz="1600" kern="0" dirty="0">
                <a:solidFill>
                  <a:srgbClr val="000000"/>
                </a:solidFill>
                <a:highlight>
                  <a:srgbClr val="FFFFFF"/>
                </a:highlight>
                <a:latin typeface="Raleway"/>
                <a:ea typeface="Raleway"/>
                <a:cs typeface="Raleway"/>
                <a:sym typeface="Raleway"/>
              </a:rPr>
              <a:t>Osaamisen itsearviointi: kartoittaminen ja reflektio</a:t>
            </a:r>
            <a:endParaRPr sz="1600" kern="0" dirty="0">
              <a:solidFill>
                <a:srgbClr val="000000"/>
              </a:solidFill>
              <a:highlight>
                <a:srgbClr val="FFFFFF"/>
              </a:highlight>
              <a:latin typeface="Raleway"/>
              <a:ea typeface="Raleway"/>
              <a:cs typeface="Raleway"/>
              <a:sym typeface="Raleway"/>
            </a:endParaRPr>
          </a:p>
          <a:p>
            <a:pPr marL="1600160" indent="-228594" defTabSz="1219170">
              <a:buClr>
                <a:srgbClr val="000000"/>
              </a:buClr>
              <a:buFont typeface="Arial" panose="020B0604020202020204" pitchFamily="34" charset="0"/>
              <a:buChar char="•"/>
            </a:pPr>
            <a:r>
              <a:rPr lang="fi" sz="1600" kern="0" dirty="0">
                <a:solidFill>
                  <a:srgbClr val="000000"/>
                </a:solidFill>
                <a:highlight>
                  <a:srgbClr val="FFFFFF"/>
                </a:highlight>
                <a:latin typeface="Raleway"/>
                <a:ea typeface="Raleway"/>
                <a:cs typeface="Raleway"/>
                <a:sym typeface="Raleway"/>
              </a:rPr>
              <a:t>K</a:t>
            </a:r>
            <a:r>
              <a:rPr lang="fi" sz="1600" kern="0" dirty="0">
                <a:solidFill>
                  <a:srgbClr val="000000"/>
                </a:solidFill>
                <a:highlight>
                  <a:srgbClr val="FFFFFF"/>
                </a:highlight>
                <a:latin typeface="Raleway"/>
                <a:ea typeface="Raleway"/>
                <a:cs typeface="Raleway"/>
                <a:sym typeface="Raleway"/>
              </a:rPr>
              <a:t>yselyt</a:t>
            </a:r>
            <a:r>
              <a:rPr lang="fi" sz="1600" kern="0" dirty="0">
                <a:solidFill>
                  <a:srgbClr val="000000"/>
                </a:solidFill>
                <a:highlight>
                  <a:srgbClr val="FFFFFF"/>
                </a:highlight>
                <a:latin typeface="Raleway"/>
                <a:ea typeface="Raleway"/>
                <a:cs typeface="Raleway"/>
                <a:sym typeface="Raleway"/>
              </a:rPr>
              <a:t>, s</a:t>
            </a:r>
            <a:r>
              <a:rPr lang="fi" sz="1600" kern="0" dirty="0">
                <a:solidFill>
                  <a:srgbClr val="000000"/>
                </a:solidFill>
                <a:highlight>
                  <a:srgbClr val="FFFFFF"/>
                </a:highlight>
                <a:latin typeface="Raleway"/>
                <a:ea typeface="Raleway"/>
                <a:cs typeface="Raleway"/>
                <a:sym typeface="Raleway"/>
              </a:rPr>
              <a:t>elvitykset</a:t>
            </a:r>
            <a:r>
              <a:rPr lang="fi" sz="1600" kern="0" dirty="0">
                <a:solidFill>
                  <a:srgbClr val="000000"/>
                </a:solidFill>
                <a:highlight>
                  <a:srgbClr val="FFFFFF"/>
                </a:highlight>
                <a:latin typeface="Raleway"/>
                <a:ea typeface="Raleway"/>
                <a:cs typeface="Raleway"/>
                <a:sym typeface="Raleway"/>
              </a:rPr>
              <a:t>, lähtötason mittaaminen</a:t>
            </a:r>
            <a:endParaRPr sz="1600" kern="0" dirty="0">
              <a:solidFill>
                <a:srgbClr val="000000"/>
              </a:solidFill>
              <a:highlight>
                <a:srgbClr val="FFFFFF"/>
              </a:highlight>
              <a:latin typeface="Raleway"/>
              <a:ea typeface="Raleway"/>
              <a:cs typeface="Raleway"/>
              <a:sym typeface="Raleway"/>
            </a:endParaRPr>
          </a:p>
          <a:p>
            <a:pPr marL="1600160" indent="-228594" defTabSz="1219170">
              <a:buClr>
                <a:srgbClr val="000000"/>
              </a:buClr>
              <a:buFont typeface="Arial" panose="020B0604020202020204" pitchFamily="34" charset="0"/>
              <a:buChar char="•"/>
            </a:pPr>
            <a:r>
              <a:rPr lang="fi" sz="1600" kern="0" dirty="0">
                <a:solidFill>
                  <a:srgbClr val="000000"/>
                </a:solidFill>
                <a:highlight>
                  <a:srgbClr val="FFFFFF"/>
                </a:highlight>
                <a:latin typeface="Raleway"/>
                <a:ea typeface="Raleway"/>
                <a:cs typeface="Raleway"/>
                <a:sym typeface="Raleway"/>
              </a:rPr>
              <a:t>DiP </a:t>
            </a:r>
            <a:r>
              <a:rPr lang="fi" sz="1600" kern="0" dirty="0">
                <a:solidFill>
                  <a:srgbClr val="000000"/>
                </a:solidFill>
                <a:highlight>
                  <a:srgbClr val="FFFFFF"/>
                </a:highlight>
                <a:latin typeface="Raleway"/>
                <a:ea typeface="Raleway"/>
                <a:cs typeface="Raleway"/>
                <a:sym typeface="Raleway"/>
              </a:rPr>
              <a:t>-työkalu, henkilökohtainen ja yhteisöllinen </a:t>
            </a:r>
            <a:r>
              <a:rPr lang="fi" sz="1600" kern="0" dirty="0">
                <a:solidFill>
                  <a:srgbClr val="000000"/>
                </a:solidFill>
                <a:highlight>
                  <a:srgbClr val="FFFFFF"/>
                </a:highlight>
                <a:latin typeface="Raleway"/>
                <a:ea typeface="Raleway"/>
                <a:cs typeface="Raleway"/>
                <a:sym typeface="Raleway"/>
              </a:rPr>
              <a:t>työtapa:</a:t>
            </a:r>
          </a:p>
        </p:txBody>
      </p:sp>
      <p:sp>
        <p:nvSpPr>
          <p:cNvPr id="2" name="Rectangle 1"/>
          <p:cNvSpPr/>
          <p:nvPr/>
        </p:nvSpPr>
        <p:spPr>
          <a:xfrm>
            <a:off x="1923429" y="1849639"/>
            <a:ext cx="6290100" cy="1323439"/>
          </a:xfrm>
          <a:prstGeom prst="rect">
            <a:avLst/>
          </a:prstGeom>
        </p:spPr>
        <p:txBody>
          <a:bodyPr wrap="square">
            <a:spAutoFit/>
          </a:bodyPr>
          <a:lstStyle/>
          <a:p>
            <a:pPr marL="1600160" lvl="2" indent="-228594" defTabSz="1219170">
              <a:buClr>
                <a:srgbClr val="000000"/>
              </a:buClr>
              <a:buFont typeface="Arial" panose="020B0604020202020204" pitchFamily="34" charset="0"/>
              <a:buChar char="•"/>
            </a:pPr>
            <a:r>
              <a:rPr lang="fi-FI" sz="1600" kern="0" dirty="0">
                <a:solidFill>
                  <a:srgbClr val="000000"/>
                </a:solidFill>
                <a:highlight>
                  <a:srgbClr val="FFFFFF"/>
                </a:highlight>
                <a:latin typeface="Raleway"/>
                <a:ea typeface="Raleway"/>
                <a:cs typeface="Raleway"/>
                <a:sym typeface="Raleway"/>
              </a:rPr>
              <a:t>omien tavoitteiden määritteleminen</a:t>
            </a:r>
          </a:p>
          <a:p>
            <a:pPr marL="1600160" lvl="5" indent="-228594" defTabSz="1219170">
              <a:buClr>
                <a:srgbClr val="000000"/>
              </a:buClr>
              <a:buFont typeface="Arial" panose="020B0604020202020204" pitchFamily="34" charset="0"/>
              <a:buChar char="•"/>
            </a:pPr>
            <a:r>
              <a:rPr lang="fi-FI" sz="1600" kern="0" dirty="0">
                <a:solidFill>
                  <a:srgbClr val="000000"/>
                </a:solidFill>
                <a:highlight>
                  <a:srgbClr val="FFFFFF"/>
                </a:highlight>
                <a:latin typeface="Raleway"/>
                <a:ea typeface="Raleway"/>
                <a:cs typeface="Raleway"/>
                <a:sym typeface="Raleway"/>
              </a:rPr>
              <a:t>yhteisön osaamisen kartoittaminen</a:t>
            </a:r>
          </a:p>
          <a:p>
            <a:pPr marL="1600160" lvl="5" indent="-228594" defTabSz="1219170">
              <a:buClr>
                <a:srgbClr val="000000"/>
              </a:buClr>
              <a:buFont typeface="Arial" panose="020B0604020202020204" pitchFamily="34" charset="0"/>
              <a:buChar char="•"/>
            </a:pPr>
            <a:r>
              <a:rPr lang="fi-FI" sz="1600" kern="0" dirty="0">
                <a:solidFill>
                  <a:srgbClr val="000000"/>
                </a:solidFill>
                <a:highlight>
                  <a:srgbClr val="FFFFFF"/>
                </a:highlight>
                <a:latin typeface="Raleway"/>
                <a:ea typeface="Raleway"/>
                <a:cs typeface="Raleway"/>
                <a:sym typeface="Raleway"/>
              </a:rPr>
              <a:t>yhteisön yhteisen ymmärryksen rakentaminen, tahtotilan </a:t>
            </a:r>
            <a:r>
              <a:rPr lang="fi-FI" sz="1600" kern="0" dirty="0">
                <a:solidFill>
                  <a:srgbClr val="000000"/>
                </a:solidFill>
                <a:highlight>
                  <a:srgbClr val="FFFFFF"/>
                </a:highlight>
                <a:latin typeface="Raleway"/>
                <a:ea typeface="Raleway"/>
                <a:cs typeface="Raleway"/>
                <a:sym typeface="Raleway"/>
              </a:rPr>
              <a:t>ja </a:t>
            </a:r>
            <a:r>
              <a:rPr lang="fi-FI" sz="1600" kern="0" dirty="0">
                <a:solidFill>
                  <a:srgbClr val="000000"/>
                </a:solidFill>
                <a:highlight>
                  <a:srgbClr val="FFFFFF"/>
                </a:highlight>
                <a:latin typeface="Raleway"/>
                <a:ea typeface="Raleway"/>
                <a:cs typeface="Raleway"/>
                <a:sym typeface="Raleway"/>
              </a:rPr>
              <a:t>tavoitteiden määrittely</a:t>
            </a:r>
          </a:p>
          <a:p>
            <a:pPr marL="1371566" lvl="2" defTabSz="1219170">
              <a:buClr>
                <a:srgbClr val="000000"/>
              </a:buClr>
            </a:pPr>
            <a:r>
              <a:rPr lang="fi-FI" sz="1600" kern="0" dirty="0">
                <a:solidFill>
                  <a:srgbClr val="000000"/>
                </a:solidFill>
                <a:highlight>
                  <a:srgbClr val="FFFFFF"/>
                </a:highlight>
                <a:latin typeface="Raleway"/>
                <a:ea typeface="Raleway"/>
                <a:cs typeface="Raleway"/>
                <a:sym typeface="Raleway"/>
              </a:rPr>
              <a:t> </a:t>
            </a:r>
          </a:p>
        </p:txBody>
      </p:sp>
      <p:sp>
        <p:nvSpPr>
          <p:cNvPr id="3" name="Rectangle 2"/>
          <p:cNvSpPr/>
          <p:nvPr/>
        </p:nvSpPr>
        <p:spPr>
          <a:xfrm>
            <a:off x="1593722" y="3137936"/>
            <a:ext cx="6988116" cy="830997"/>
          </a:xfrm>
          <a:prstGeom prst="rect">
            <a:avLst/>
          </a:prstGeom>
        </p:spPr>
        <p:txBody>
          <a:bodyPr wrap="square">
            <a:spAutoFit/>
          </a:bodyPr>
          <a:lstStyle/>
          <a:p>
            <a:pPr marL="152396" defTabSz="1219170">
              <a:buClr>
                <a:srgbClr val="000000"/>
              </a:buClr>
              <a:buSzPts val="1200"/>
            </a:pPr>
            <a:r>
              <a:rPr lang="fi-FI" sz="1600" kern="0" dirty="0">
                <a:solidFill>
                  <a:srgbClr val="000000"/>
                </a:solidFill>
                <a:highlight>
                  <a:srgbClr val="FFFFFF"/>
                </a:highlight>
                <a:latin typeface="Raleway"/>
                <a:ea typeface="Raleway"/>
                <a:cs typeface="Raleway"/>
                <a:sym typeface="Raleway"/>
              </a:rPr>
              <a:t>- Opetuksen </a:t>
            </a:r>
            <a:r>
              <a:rPr lang="fi-FI" sz="1600" kern="0" dirty="0">
                <a:solidFill>
                  <a:srgbClr val="000000"/>
                </a:solidFill>
                <a:highlight>
                  <a:srgbClr val="FFFFFF"/>
                </a:highlight>
                <a:latin typeface="Raleway"/>
                <a:ea typeface="Raleway"/>
                <a:cs typeface="Raleway"/>
                <a:sym typeface="Raleway"/>
              </a:rPr>
              <a:t>suunnittelu</a:t>
            </a:r>
          </a:p>
          <a:p>
            <a:pPr marL="1371566" defTabSz="1219170">
              <a:buClr>
                <a:srgbClr val="000000"/>
              </a:buClr>
            </a:pPr>
            <a:r>
              <a:rPr lang="fi-FI" sz="1600" kern="0" dirty="0">
                <a:solidFill>
                  <a:srgbClr val="000000"/>
                </a:solidFill>
                <a:highlight>
                  <a:srgbClr val="FFFFFF"/>
                </a:highlight>
                <a:latin typeface="Raleway"/>
                <a:ea typeface="Raleway"/>
                <a:cs typeface="Raleway"/>
                <a:sym typeface="Raleway"/>
              </a:rPr>
              <a:t>-&gt; </a:t>
            </a:r>
            <a:r>
              <a:rPr lang="fi-FI" sz="1600" kern="0" dirty="0">
                <a:solidFill>
                  <a:srgbClr val="000000"/>
                </a:solidFill>
                <a:highlight>
                  <a:srgbClr val="FFFFFF"/>
                </a:highlight>
                <a:latin typeface="Raleway"/>
                <a:ea typeface="Raleway"/>
                <a:cs typeface="Raleway"/>
                <a:sym typeface="Raleway"/>
              </a:rPr>
              <a:t>suunnittelurubriikki</a:t>
            </a:r>
          </a:p>
          <a:p>
            <a:pPr marL="1371566" defTabSz="1219170">
              <a:buClr>
                <a:srgbClr val="000000"/>
              </a:buClr>
            </a:pPr>
            <a:r>
              <a:rPr lang="fi-FI" sz="1600" kern="0" dirty="0">
                <a:solidFill>
                  <a:srgbClr val="000000"/>
                </a:solidFill>
                <a:highlight>
                  <a:srgbClr val="FFFFFF"/>
                </a:highlight>
                <a:latin typeface="Raleway"/>
                <a:ea typeface="Raleway"/>
                <a:cs typeface="Raleway"/>
                <a:sym typeface="Raleway"/>
              </a:rPr>
              <a:t> </a:t>
            </a:r>
            <a:r>
              <a:rPr lang="fi-FI" sz="1200" kern="0" dirty="0">
                <a:solidFill>
                  <a:srgbClr val="000000"/>
                </a:solidFill>
                <a:highlight>
                  <a:srgbClr val="FFFFFF"/>
                </a:highlight>
                <a:latin typeface="Raleway"/>
                <a:ea typeface="Raleway"/>
                <a:cs typeface="Raleway"/>
                <a:sym typeface="Raleway"/>
              </a:rPr>
              <a:t>(Opendigi Keski-Suomi 2018; </a:t>
            </a:r>
            <a:r>
              <a:rPr lang="fi-FI" sz="1200" kern="0" dirty="0" err="1">
                <a:solidFill>
                  <a:srgbClr val="000000"/>
                </a:solidFill>
                <a:highlight>
                  <a:srgbClr val="FFFFFF"/>
                </a:highlight>
                <a:latin typeface="Raleway"/>
                <a:ea typeface="Raleway"/>
                <a:cs typeface="Raleway"/>
                <a:sym typeface="Raleway"/>
              </a:rPr>
              <a:t>Pareto</a:t>
            </a:r>
            <a:r>
              <a:rPr lang="fi-FI" sz="1200" kern="0" dirty="0">
                <a:solidFill>
                  <a:srgbClr val="000000"/>
                </a:solidFill>
                <a:highlight>
                  <a:srgbClr val="FFFFFF"/>
                </a:highlight>
                <a:latin typeface="Raleway"/>
                <a:ea typeface="Raleway"/>
                <a:cs typeface="Raleway"/>
                <a:sym typeface="Raleway"/>
              </a:rPr>
              <a:t> &amp; </a:t>
            </a:r>
            <a:r>
              <a:rPr lang="fi-FI" sz="1200" kern="0" dirty="0" err="1">
                <a:solidFill>
                  <a:srgbClr val="000000"/>
                </a:solidFill>
                <a:highlight>
                  <a:srgbClr val="FFFFFF"/>
                </a:highlight>
                <a:latin typeface="Raleway"/>
                <a:ea typeface="Raleway"/>
                <a:cs typeface="Raleway"/>
                <a:sym typeface="Raleway"/>
              </a:rPr>
              <a:t>Willermark</a:t>
            </a:r>
            <a:r>
              <a:rPr lang="fi-FI" sz="1200" kern="0" dirty="0">
                <a:solidFill>
                  <a:srgbClr val="000000"/>
                </a:solidFill>
                <a:highlight>
                  <a:srgbClr val="FFFFFF"/>
                </a:highlight>
                <a:latin typeface="Raleway"/>
                <a:ea typeface="Raleway"/>
                <a:cs typeface="Raleway"/>
                <a:sym typeface="Raleway"/>
              </a:rPr>
              <a:t> </a:t>
            </a:r>
            <a:r>
              <a:rPr lang="fi-FI" sz="1200" kern="0" dirty="0">
                <a:solidFill>
                  <a:srgbClr val="000000"/>
                </a:solidFill>
                <a:highlight>
                  <a:srgbClr val="FFFFFF"/>
                </a:highlight>
                <a:latin typeface="Raleway"/>
                <a:ea typeface="Raleway"/>
                <a:cs typeface="Raleway"/>
                <a:sym typeface="Raleway"/>
              </a:rPr>
              <a:t>2018)</a:t>
            </a:r>
          </a:p>
        </p:txBody>
      </p:sp>
      <p:sp>
        <p:nvSpPr>
          <p:cNvPr id="4" name="Rectangle 3"/>
          <p:cNvSpPr/>
          <p:nvPr/>
        </p:nvSpPr>
        <p:spPr>
          <a:xfrm>
            <a:off x="1359216" y="4134429"/>
            <a:ext cx="6993499" cy="2800767"/>
          </a:xfrm>
          <a:prstGeom prst="rect">
            <a:avLst/>
          </a:prstGeom>
        </p:spPr>
        <p:txBody>
          <a:bodyPr wrap="square">
            <a:spAutoFit/>
          </a:bodyPr>
          <a:lstStyle/>
          <a:p>
            <a:pPr marL="457189" defTabSz="1219170">
              <a:buClr>
                <a:srgbClr val="000000"/>
              </a:buClr>
            </a:pPr>
            <a:r>
              <a:rPr lang="fi-FI" sz="1600" b="1" kern="0" dirty="0">
                <a:solidFill>
                  <a:srgbClr val="000000"/>
                </a:solidFill>
                <a:highlight>
                  <a:srgbClr val="FFFFFF"/>
                </a:highlight>
                <a:latin typeface="Raleway"/>
                <a:ea typeface="Raleway"/>
                <a:cs typeface="Raleway"/>
                <a:sym typeface="Raleway"/>
              </a:rPr>
              <a:t>ESIM.</a:t>
            </a:r>
          </a:p>
          <a:p>
            <a:pPr marL="457189" defTabSz="1219170">
              <a:buClr>
                <a:srgbClr val="000000"/>
              </a:buClr>
            </a:pPr>
            <a:endParaRPr lang="fi-FI" sz="1600" kern="0" dirty="0">
              <a:solidFill>
                <a:srgbClr val="000000"/>
              </a:solidFill>
              <a:highlight>
                <a:srgbClr val="FFFFFF"/>
              </a:highlight>
              <a:latin typeface="Raleway"/>
              <a:ea typeface="Raleway"/>
              <a:cs typeface="Raleway"/>
              <a:sym typeface="Raleway"/>
            </a:endParaRPr>
          </a:p>
          <a:p>
            <a:pPr marL="685783" indent="-228594" defTabSz="1219170">
              <a:buClr>
                <a:srgbClr val="000000"/>
              </a:buClr>
              <a:buFont typeface="Arial" panose="020B0604020202020204" pitchFamily="34" charset="0"/>
              <a:buChar char="•"/>
            </a:pPr>
            <a:r>
              <a:rPr lang="fi-FI" sz="1600" kern="0" dirty="0">
                <a:solidFill>
                  <a:srgbClr val="000000"/>
                </a:solidFill>
                <a:highlight>
                  <a:srgbClr val="FFFFFF"/>
                </a:highlight>
                <a:latin typeface="Raleway"/>
                <a:ea typeface="Raleway"/>
                <a:cs typeface="Raleway"/>
                <a:sym typeface="Raleway"/>
              </a:rPr>
              <a:t>Opiskelijan </a:t>
            </a:r>
            <a:r>
              <a:rPr lang="fi-FI" sz="1600" kern="0" dirty="0">
                <a:solidFill>
                  <a:srgbClr val="000000"/>
                </a:solidFill>
                <a:highlight>
                  <a:srgbClr val="FFFFFF"/>
                </a:highlight>
                <a:latin typeface="Raleway"/>
                <a:ea typeface="Raleway"/>
                <a:cs typeface="Raleway"/>
                <a:sym typeface="Raleway"/>
              </a:rPr>
              <a:t>digipedagogisen osaamisen opinpolun seuraaminen opintojen aikana</a:t>
            </a:r>
          </a:p>
          <a:p>
            <a:pPr marL="685783" lvl="2" indent="-228594" defTabSz="1219170">
              <a:buClr>
                <a:srgbClr val="000000"/>
              </a:buClr>
              <a:buFont typeface="Arial" panose="020B0604020202020204" pitchFamily="34" charset="0"/>
              <a:buChar char="•"/>
            </a:pPr>
            <a:r>
              <a:rPr lang="fi-FI" sz="1600" kern="0" dirty="0">
                <a:solidFill>
                  <a:srgbClr val="000000"/>
                </a:solidFill>
                <a:highlight>
                  <a:srgbClr val="FFFFFF"/>
                </a:highlight>
                <a:latin typeface="Raleway"/>
                <a:ea typeface="Raleway"/>
                <a:cs typeface="Raleway"/>
                <a:sym typeface="Raleway"/>
              </a:rPr>
              <a:t>Didaktiikkaan liittyvät </a:t>
            </a:r>
            <a:r>
              <a:rPr lang="fi-FI" sz="1600" kern="0" dirty="0">
                <a:solidFill>
                  <a:srgbClr val="000000"/>
                </a:solidFill>
                <a:highlight>
                  <a:srgbClr val="FFFFFF"/>
                </a:highlight>
                <a:latin typeface="Raleway"/>
                <a:ea typeface="Raleway"/>
                <a:cs typeface="Raleway"/>
                <a:sym typeface="Raleway"/>
              </a:rPr>
              <a:t>opinnot; </a:t>
            </a:r>
          </a:p>
          <a:p>
            <a:pPr marL="457189" lvl="3" defTabSz="1219170">
              <a:buClr>
                <a:srgbClr val="000000"/>
              </a:buClr>
            </a:pPr>
            <a:r>
              <a:rPr lang="fi-FI" sz="1600" kern="0" dirty="0">
                <a:solidFill>
                  <a:srgbClr val="000000"/>
                </a:solidFill>
                <a:highlight>
                  <a:srgbClr val="FFFFFF"/>
                </a:highlight>
                <a:latin typeface="Raleway"/>
                <a:ea typeface="Raleway"/>
                <a:cs typeface="Raleway"/>
                <a:sym typeface="Raleway"/>
              </a:rPr>
              <a:t>	</a:t>
            </a:r>
            <a:r>
              <a:rPr lang="fi-FI" sz="1600" kern="0" dirty="0">
                <a:solidFill>
                  <a:srgbClr val="000000"/>
                </a:solidFill>
                <a:highlight>
                  <a:srgbClr val="FFFFFF"/>
                </a:highlight>
                <a:latin typeface="Raleway"/>
                <a:ea typeface="Raleway"/>
                <a:cs typeface="Raleway"/>
                <a:sym typeface="Raleway"/>
              </a:rPr>
              <a:t>ainedidaktinen näkökulma &lt;-&gt; ilmiölähtöinen näkökulma</a:t>
            </a:r>
            <a:endParaRPr lang="fi-FI" sz="1600" kern="0" dirty="0">
              <a:solidFill>
                <a:srgbClr val="000000"/>
              </a:solidFill>
              <a:highlight>
                <a:srgbClr val="FFFFFF"/>
              </a:highlight>
              <a:latin typeface="Raleway"/>
              <a:ea typeface="Raleway"/>
              <a:cs typeface="Raleway"/>
              <a:sym typeface="Raleway"/>
            </a:endParaRPr>
          </a:p>
          <a:p>
            <a:pPr marL="685783" lvl="2" indent="-228594" defTabSz="1219170">
              <a:buClr>
                <a:srgbClr val="000000"/>
              </a:buClr>
              <a:buFont typeface="Arial" panose="020B0604020202020204" pitchFamily="34" charset="0"/>
              <a:buChar char="•"/>
            </a:pPr>
            <a:r>
              <a:rPr lang="fi-FI" sz="1600" kern="0" dirty="0">
                <a:solidFill>
                  <a:srgbClr val="000000"/>
                </a:solidFill>
                <a:highlight>
                  <a:srgbClr val="FFFFFF"/>
                </a:highlight>
                <a:latin typeface="Raleway"/>
                <a:ea typeface="Raleway"/>
                <a:cs typeface="Raleway"/>
                <a:sym typeface="Raleway"/>
              </a:rPr>
              <a:t>Opetuskokeilut ja </a:t>
            </a:r>
            <a:r>
              <a:rPr lang="fi-FI" sz="1600" kern="0" dirty="0">
                <a:solidFill>
                  <a:srgbClr val="000000"/>
                </a:solidFill>
                <a:highlight>
                  <a:srgbClr val="FFFFFF"/>
                </a:highlight>
                <a:latin typeface="Raleway"/>
                <a:ea typeface="Raleway"/>
                <a:cs typeface="Raleway"/>
                <a:sym typeface="Raleway"/>
              </a:rPr>
              <a:t>harjoittelut</a:t>
            </a:r>
          </a:p>
          <a:p>
            <a:pPr marL="457189" lvl="2" defTabSz="1219170">
              <a:buClr>
                <a:srgbClr val="000000"/>
              </a:buClr>
            </a:pPr>
            <a:endParaRPr lang="fi-FI" sz="1600" kern="0" dirty="0">
              <a:solidFill>
                <a:srgbClr val="000000"/>
              </a:solidFill>
              <a:highlight>
                <a:srgbClr val="FFFFFF"/>
              </a:highlight>
              <a:latin typeface="Raleway"/>
              <a:ea typeface="Raleway"/>
              <a:cs typeface="Raleway"/>
              <a:sym typeface="Raleway"/>
            </a:endParaRPr>
          </a:p>
          <a:p>
            <a:pPr marL="685783" lvl="2" indent="-228594" defTabSz="1219170">
              <a:buClr>
                <a:srgbClr val="000000"/>
              </a:buClr>
              <a:buFont typeface="Arial" panose="020B0604020202020204" pitchFamily="34" charset="0"/>
              <a:buChar char="•"/>
            </a:pPr>
            <a:r>
              <a:rPr lang="fi-FI" sz="1600" kern="0" dirty="0">
                <a:solidFill>
                  <a:srgbClr val="000000"/>
                </a:solidFill>
                <a:highlight>
                  <a:srgbClr val="FFFFFF"/>
                </a:highlight>
                <a:latin typeface="Raleway"/>
                <a:ea typeface="Raleway"/>
                <a:cs typeface="Raleway"/>
                <a:sym typeface="Raleway"/>
              </a:rPr>
              <a:t>Henkilökunnan osaamisen kehittäminen työssä oppien.</a:t>
            </a:r>
          </a:p>
          <a:p>
            <a:pPr marL="685783" lvl="2" indent="-228594" defTabSz="1219170">
              <a:buClr>
                <a:srgbClr val="000000"/>
              </a:buClr>
              <a:buFont typeface="Arial" panose="020B0604020202020204" pitchFamily="34" charset="0"/>
              <a:buChar char="•"/>
            </a:pPr>
            <a:endParaRPr lang="fi-FI" sz="1600" kern="0" dirty="0">
              <a:solidFill>
                <a:srgbClr val="000000"/>
              </a:solidFill>
              <a:highlight>
                <a:srgbClr val="FFFFFF"/>
              </a:highlight>
              <a:latin typeface="Raleway"/>
              <a:ea typeface="Raleway"/>
              <a:cs typeface="Raleway"/>
              <a:sym typeface="Raleway"/>
            </a:endParaRPr>
          </a:p>
          <a:p>
            <a:pPr marL="685783" lvl="2" indent="-228594" defTabSz="1219170">
              <a:buClr>
                <a:srgbClr val="000000"/>
              </a:buClr>
              <a:buFont typeface="Arial" panose="020B0604020202020204" pitchFamily="34" charset="0"/>
              <a:buChar char="•"/>
            </a:pPr>
            <a:endParaRPr lang="fi-FI" sz="1600" kern="0" dirty="0">
              <a:solidFill>
                <a:srgbClr val="000000"/>
              </a:solidFill>
              <a:highlight>
                <a:srgbClr val="FFFFFF"/>
              </a:highlight>
              <a:latin typeface="Raleway"/>
              <a:ea typeface="Raleway"/>
              <a:cs typeface="Raleway"/>
              <a:sym typeface="Raleway"/>
            </a:endParaRPr>
          </a:p>
        </p:txBody>
      </p:sp>
    </p:spTree>
    <p:extLst>
      <p:ext uri="{BB962C8B-B14F-4D97-AF65-F5344CB8AC3E}">
        <p14:creationId xmlns:p14="http://schemas.microsoft.com/office/powerpoint/2010/main" val="4238232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a:latin typeface="Montserrat"/>
                <a:ea typeface="Montserrat"/>
                <a:cs typeface="Montserrat"/>
                <a:sym typeface="Montserrat"/>
              </a:rPr>
              <a:t>SOSIAALISET TAIDOT - VUOROVAIKUTUS</a:t>
            </a:r>
            <a:endParaRPr>
              <a:latin typeface="Montserrat"/>
              <a:ea typeface="Montserrat"/>
              <a:cs typeface="Montserrat"/>
              <a:sym typeface="Montserrat"/>
            </a:endParaRPr>
          </a:p>
        </p:txBody>
      </p:sp>
      <p:sp>
        <p:nvSpPr>
          <p:cNvPr id="55" name="Google Shape;55;p1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gn="ctr">
              <a:buNone/>
            </a:pPr>
            <a:endParaRPr>
              <a:latin typeface="Comfortaa"/>
              <a:ea typeface="Comfortaa"/>
              <a:cs typeface="Comfortaa"/>
              <a:sym typeface="Comfortaa"/>
            </a:endParaRPr>
          </a:p>
          <a:p>
            <a:pPr marL="0" indent="0" algn="ctr">
              <a:lnSpc>
                <a:spcPct val="100000"/>
              </a:lnSpc>
              <a:spcBef>
                <a:spcPts val="2133"/>
              </a:spcBef>
              <a:buClr>
                <a:schemeClr val="dk1"/>
              </a:buClr>
              <a:buSzPts val="1100"/>
              <a:buNone/>
            </a:pPr>
            <a:r>
              <a:rPr lang="en-GB" sz="3733">
                <a:solidFill>
                  <a:schemeClr val="dk1"/>
                </a:solidFill>
                <a:latin typeface="Comfortaa"/>
                <a:ea typeface="Comfortaa"/>
                <a:cs typeface="Comfortaa"/>
                <a:sym typeface="Comfortaa"/>
              </a:rPr>
              <a:t> </a:t>
            </a:r>
            <a:r>
              <a:rPr lang="en-GB" sz="3733">
                <a:solidFill>
                  <a:srgbClr val="0000FF"/>
                </a:solidFill>
                <a:latin typeface="Comfortaa"/>
                <a:ea typeface="Comfortaa"/>
                <a:cs typeface="Comfortaa"/>
                <a:sym typeface="Comfortaa"/>
              </a:rPr>
              <a:t>DIALOGISUUS</a:t>
            </a:r>
            <a:endParaRPr sz="3733">
              <a:solidFill>
                <a:srgbClr val="0000FF"/>
              </a:solidFill>
              <a:latin typeface="Comfortaa"/>
              <a:ea typeface="Comfortaa"/>
              <a:cs typeface="Comfortaa"/>
              <a:sym typeface="Comfortaa"/>
            </a:endParaRPr>
          </a:p>
          <a:p>
            <a:pPr marL="0" indent="0" algn="ctr">
              <a:buNone/>
            </a:pPr>
            <a:endParaRPr>
              <a:latin typeface="Comfortaa"/>
              <a:ea typeface="Comfortaa"/>
              <a:cs typeface="Comfortaa"/>
              <a:sym typeface="Comfortaa"/>
            </a:endParaRPr>
          </a:p>
          <a:p>
            <a:pPr marL="0" indent="0" algn="ctr">
              <a:spcBef>
                <a:spcPts val="2133"/>
              </a:spcBef>
              <a:buNone/>
            </a:pPr>
            <a:r>
              <a:rPr lang="en-GB">
                <a:latin typeface="Comfortaa"/>
                <a:ea typeface="Comfortaa"/>
                <a:cs typeface="Comfortaa"/>
                <a:sym typeface="Comfortaa"/>
              </a:rPr>
              <a:t>LUOKKAHUONEVUOROVAIKUTUKSESSA JA SEN PROSESSEISSA</a:t>
            </a:r>
            <a:endParaRPr>
              <a:latin typeface="Comfortaa"/>
              <a:ea typeface="Comfortaa"/>
              <a:cs typeface="Comfortaa"/>
              <a:sym typeface="Comfortaa"/>
            </a:endParaRPr>
          </a:p>
          <a:p>
            <a:pPr marL="0" indent="0" algn="ctr">
              <a:spcBef>
                <a:spcPts val="2133"/>
              </a:spcBef>
              <a:buNone/>
            </a:pPr>
            <a:r>
              <a:rPr lang="en-GB">
                <a:latin typeface="Comfortaa"/>
                <a:ea typeface="Comfortaa"/>
                <a:cs typeface="Comfortaa"/>
                <a:sym typeface="Comfortaa"/>
              </a:rPr>
              <a:t>FORMATIIVISESSA ARVIOINNISSA</a:t>
            </a:r>
            <a:endParaRPr>
              <a:latin typeface="Comfortaa"/>
              <a:ea typeface="Comfortaa"/>
              <a:cs typeface="Comfortaa"/>
              <a:sym typeface="Comfortaa"/>
            </a:endParaRPr>
          </a:p>
          <a:p>
            <a:pPr marL="0" indent="0" algn="ctr">
              <a:spcBef>
                <a:spcPts val="2133"/>
              </a:spcBef>
              <a:buNone/>
            </a:pPr>
            <a:r>
              <a:rPr lang="en-GB">
                <a:latin typeface="Comfortaa"/>
                <a:ea typeface="Comfortaa"/>
                <a:cs typeface="Comfortaa"/>
                <a:sym typeface="Comfortaa"/>
              </a:rPr>
              <a:t>OPPILASLÄHTÖISYYDESSÄ</a:t>
            </a:r>
            <a:endParaRPr>
              <a:latin typeface="Comfortaa"/>
              <a:ea typeface="Comfortaa"/>
              <a:cs typeface="Comfortaa"/>
              <a:sym typeface="Comfortaa"/>
            </a:endParaRPr>
          </a:p>
          <a:p>
            <a:pPr marL="0" indent="0" algn="ctr">
              <a:spcBef>
                <a:spcPts val="2133"/>
              </a:spcBef>
              <a:spcAft>
                <a:spcPts val="2133"/>
              </a:spcAft>
              <a:buNone/>
            </a:pPr>
            <a:r>
              <a:rPr lang="en-GB">
                <a:latin typeface="Comfortaa"/>
                <a:ea typeface="Comfortaa"/>
                <a:cs typeface="Comfortaa"/>
                <a:sym typeface="Comfortaa"/>
              </a:rPr>
              <a:t>HYPERKULTURAALISUUS</a:t>
            </a:r>
            <a:endParaRPr>
              <a:latin typeface="Comfortaa"/>
              <a:ea typeface="Comfortaa"/>
              <a:cs typeface="Comfortaa"/>
              <a:sym typeface="Comfortaa"/>
            </a:endParaRPr>
          </a:p>
        </p:txBody>
      </p:sp>
    </p:spTree>
    <p:extLst>
      <p:ext uri="{BB962C8B-B14F-4D97-AF65-F5344CB8AC3E}">
        <p14:creationId xmlns:p14="http://schemas.microsoft.com/office/powerpoint/2010/main" val="306303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GB" altLang="fi-FI" smtClean="0"/>
              <a:t>The personality </a:t>
            </a:r>
          </a:p>
        </p:txBody>
      </p:sp>
      <p:sp>
        <p:nvSpPr>
          <p:cNvPr id="3" name="Subtitle 2"/>
          <p:cNvSpPr>
            <a:spLocks noGrp="1"/>
          </p:cNvSpPr>
          <p:nvPr>
            <p:ph type="subTitle" idx="1"/>
          </p:nvPr>
        </p:nvSpPr>
        <p:spPr>
          <a:xfrm>
            <a:off x="1703388" y="3357563"/>
            <a:ext cx="8640762" cy="1752600"/>
          </a:xfrm>
        </p:spPr>
        <p:txBody>
          <a:bodyPr>
            <a:normAutofit fontScale="92500" lnSpcReduction="20000"/>
          </a:bodyPr>
          <a:lstStyle/>
          <a:p>
            <a:pPr>
              <a:defRPr/>
            </a:pPr>
            <a:r>
              <a:rPr lang="en-GB" dirty="0" smtClean="0">
                <a:solidFill>
                  <a:schemeClr val="bg1">
                    <a:lumMod val="50000"/>
                  </a:schemeClr>
                </a:solidFill>
              </a:rPr>
              <a:t>“</a:t>
            </a:r>
            <a:r>
              <a:rPr lang="en-US" dirty="0">
                <a:solidFill>
                  <a:schemeClr val="bg1">
                    <a:lumMod val="50000"/>
                  </a:schemeClr>
                </a:solidFill>
              </a:rPr>
              <a:t>learners do not function in the social world in </a:t>
            </a:r>
            <a:r>
              <a:rPr lang="en-US" dirty="0" err="1">
                <a:solidFill>
                  <a:schemeClr val="bg1">
                    <a:lumMod val="50000"/>
                  </a:schemeClr>
                </a:solidFill>
              </a:rPr>
              <a:t>abstracto</a:t>
            </a:r>
            <a:r>
              <a:rPr lang="en-US" dirty="0">
                <a:solidFill>
                  <a:schemeClr val="bg1">
                    <a:lumMod val="50000"/>
                  </a:schemeClr>
                </a:solidFill>
              </a:rPr>
              <a:t>, </a:t>
            </a:r>
          </a:p>
          <a:p>
            <a:pPr>
              <a:defRPr/>
            </a:pPr>
            <a:r>
              <a:rPr lang="en-US" dirty="0">
                <a:solidFill>
                  <a:schemeClr val="bg1">
                    <a:lumMod val="50000"/>
                  </a:schemeClr>
                </a:solidFill>
              </a:rPr>
              <a:t>but in a material and physical world they meet as embodied persons and in concrete </a:t>
            </a:r>
          </a:p>
          <a:p>
            <a:pPr>
              <a:defRPr/>
            </a:pPr>
            <a:r>
              <a:rPr lang="en-US" dirty="0">
                <a:solidFill>
                  <a:schemeClr val="bg1">
                    <a:lumMod val="50000"/>
                  </a:schemeClr>
                </a:solidFill>
              </a:rPr>
              <a:t>events in which they </a:t>
            </a:r>
            <a:r>
              <a:rPr lang="en-US" dirty="0" smtClean="0">
                <a:solidFill>
                  <a:schemeClr val="bg1">
                    <a:lumMod val="50000"/>
                  </a:schemeClr>
                </a:solidFill>
              </a:rPr>
              <a:t>participate” </a:t>
            </a:r>
          </a:p>
          <a:p>
            <a:pPr>
              <a:defRPr/>
            </a:pPr>
            <a:r>
              <a:rPr lang="en-US" dirty="0" err="1" smtClean="0">
                <a:solidFill>
                  <a:schemeClr val="bg1">
                    <a:lumMod val="50000"/>
                  </a:schemeClr>
                </a:solidFill>
              </a:rPr>
              <a:t>Dufva</a:t>
            </a:r>
            <a:r>
              <a:rPr lang="en-US" dirty="0" smtClean="0">
                <a:solidFill>
                  <a:schemeClr val="bg1">
                    <a:lumMod val="50000"/>
                  </a:schemeClr>
                </a:solidFill>
              </a:rPr>
              <a:t>, </a:t>
            </a:r>
            <a:r>
              <a:rPr lang="en-US" dirty="0" err="1" smtClean="0">
                <a:solidFill>
                  <a:schemeClr val="bg1">
                    <a:lumMod val="50000"/>
                  </a:schemeClr>
                </a:solidFill>
              </a:rPr>
              <a:t>Aro</a:t>
            </a:r>
            <a:r>
              <a:rPr lang="en-US" dirty="0" smtClean="0">
                <a:solidFill>
                  <a:schemeClr val="bg1">
                    <a:lumMod val="50000"/>
                  </a:schemeClr>
                </a:solidFill>
              </a:rPr>
              <a:t> &amp; </a:t>
            </a:r>
            <a:r>
              <a:rPr lang="en-US" dirty="0" err="1" smtClean="0">
                <a:solidFill>
                  <a:schemeClr val="bg1">
                    <a:lumMod val="50000"/>
                  </a:schemeClr>
                </a:solidFill>
              </a:rPr>
              <a:t>Suni</a:t>
            </a:r>
            <a:r>
              <a:rPr lang="en-US" dirty="0" smtClean="0">
                <a:solidFill>
                  <a:schemeClr val="bg1">
                    <a:lumMod val="50000"/>
                  </a:schemeClr>
                </a:solidFill>
              </a:rPr>
              <a:t>, 2014: 21</a:t>
            </a:r>
            <a:endParaRPr lang="en-GB" dirty="0">
              <a:solidFill>
                <a:schemeClr val="bg1">
                  <a:lumMod val="50000"/>
                </a:schemeClr>
              </a:solidFill>
            </a:endParaRPr>
          </a:p>
          <a:p>
            <a:pPr>
              <a:defRPr/>
            </a:pPr>
            <a:endParaRPr lang="en-GB" dirty="0"/>
          </a:p>
        </p:txBody>
      </p:sp>
    </p:spTree>
    <p:extLst>
      <p:ext uri="{BB962C8B-B14F-4D97-AF65-F5344CB8AC3E}">
        <p14:creationId xmlns:p14="http://schemas.microsoft.com/office/powerpoint/2010/main" val="363852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Ohjelma</a:t>
            </a:r>
            <a:endParaRPr lang="fi-FI" dirty="0"/>
          </a:p>
        </p:txBody>
      </p:sp>
      <p:sp>
        <p:nvSpPr>
          <p:cNvPr id="3" name="Sisällön paikkamerkki 2"/>
          <p:cNvSpPr>
            <a:spLocks noGrp="1"/>
          </p:cNvSpPr>
          <p:nvPr>
            <p:ph idx="1"/>
          </p:nvPr>
        </p:nvSpPr>
        <p:spPr/>
        <p:txBody>
          <a:bodyPr/>
          <a:lstStyle/>
          <a:p>
            <a:pPr marL="0" indent="0">
              <a:buNone/>
            </a:pPr>
            <a:endParaRPr lang="fi-FI" dirty="0"/>
          </a:p>
          <a:p>
            <a:pPr marL="0" indent="0">
              <a:buNone/>
            </a:pPr>
            <a:r>
              <a:rPr lang="fi-FI" dirty="0" smtClean="0"/>
              <a:t>8.30–8.50 	TALIS-18 -tutkimuksen terveiset opettajankoulutukselle – Matti Taajamo</a:t>
            </a:r>
          </a:p>
          <a:p>
            <a:pPr marL="0" indent="0">
              <a:buNone/>
            </a:pPr>
            <a:r>
              <a:rPr lang="fi-FI" dirty="0" smtClean="0"/>
              <a:t>8.50–9.00 	</a:t>
            </a:r>
            <a:r>
              <a:rPr lang="fi-FI" dirty="0" err="1" smtClean="0"/>
              <a:t>Ops</a:t>
            </a:r>
            <a:r>
              <a:rPr lang="fi-FI" dirty="0" smtClean="0"/>
              <a:t>-työssä tapahtunutta; mitä ymmärrämme tutkimusperustaisuudella </a:t>
            </a:r>
            <a:br>
              <a:rPr lang="fi-FI" dirty="0" smtClean="0"/>
            </a:br>
            <a:r>
              <a:rPr lang="fi-FI" dirty="0" smtClean="0"/>
              <a:t>	    	(Ulla Maija)</a:t>
            </a:r>
          </a:p>
          <a:p>
            <a:pPr marL="0" indent="0">
              <a:buNone/>
            </a:pPr>
            <a:r>
              <a:rPr lang="fi-FI" dirty="0" smtClean="0"/>
              <a:t>9.00–10.00 	OKL:n tutkimuksen antia opetussuunnitelmatyölle (Riitta-Leena ym.) </a:t>
            </a:r>
          </a:p>
          <a:p>
            <a:pPr marL="0" indent="0">
              <a:buNone/>
            </a:pPr>
            <a:r>
              <a:rPr lang="fi-FI" dirty="0" smtClean="0"/>
              <a:t>10.00–10.15 	Tauko</a:t>
            </a:r>
          </a:p>
          <a:p>
            <a:pPr marL="0" indent="0">
              <a:buNone/>
            </a:pPr>
            <a:r>
              <a:rPr lang="fi-FI" dirty="0" smtClean="0"/>
              <a:t>10.15–12.00 	Learning Café ilmiöryhmittäin</a:t>
            </a:r>
          </a:p>
          <a:p>
            <a:pPr marL="0" indent="0">
              <a:buNone/>
            </a:pPr>
            <a:endParaRPr lang="fi-FI" dirty="0" smtClean="0"/>
          </a:p>
          <a:p>
            <a:pPr marL="0" indent="0">
              <a:buNone/>
            </a:pPr>
            <a:endParaRPr lang="fi-FI" dirty="0"/>
          </a:p>
        </p:txBody>
      </p:sp>
    </p:spTree>
    <p:extLst>
      <p:ext uri="{BB962C8B-B14F-4D97-AF65-F5344CB8AC3E}">
        <p14:creationId xmlns:p14="http://schemas.microsoft.com/office/powerpoint/2010/main" val="4015908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692151"/>
            <a:ext cx="7704138" cy="1008063"/>
          </a:xfrm>
        </p:spPr>
        <p:txBody>
          <a:bodyPr>
            <a:normAutofit fontScale="90000"/>
          </a:bodyPr>
          <a:lstStyle/>
          <a:p>
            <a:r>
              <a:rPr lang="fi-FI" altLang="fi-FI" smtClean="0"/>
              <a:t>Identity, agency, emotions, the environment…</a:t>
            </a:r>
          </a:p>
        </p:txBody>
      </p:sp>
      <p:sp>
        <p:nvSpPr>
          <p:cNvPr id="3" name="Content Placeholder 2"/>
          <p:cNvSpPr>
            <a:spLocks noGrp="1"/>
          </p:cNvSpPr>
          <p:nvPr>
            <p:ph idx="1"/>
          </p:nvPr>
        </p:nvSpPr>
        <p:spPr>
          <a:xfrm>
            <a:off x="1981200" y="1844675"/>
            <a:ext cx="7704138" cy="4319588"/>
          </a:xfrm>
        </p:spPr>
        <p:txBody>
          <a:bodyPr>
            <a:normAutofit fontScale="92500"/>
          </a:bodyPr>
          <a:lstStyle/>
          <a:p>
            <a:pPr>
              <a:defRPr/>
            </a:pPr>
            <a:r>
              <a:rPr lang="fi-FI" dirty="0" err="1" smtClean="0"/>
              <a:t>The</a:t>
            </a:r>
            <a:r>
              <a:rPr lang="fi-FI" dirty="0" smtClean="0"/>
              <a:t> </a:t>
            </a:r>
            <a:r>
              <a:rPr lang="fi-FI" b="1" dirty="0" err="1" smtClean="0"/>
              <a:t>who</a:t>
            </a:r>
            <a:r>
              <a:rPr lang="fi-FI" dirty="0" smtClean="0"/>
              <a:t> of </a:t>
            </a:r>
            <a:r>
              <a:rPr lang="fi-FI" dirty="0" err="1" smtClean="0"/>
              <a:t>the</a:t>
            </a:r>
            <a:r>
              <a:rPr lang="fi-FI" dirty="0" smtClean="0"/>
              <a:t> </a:t>
            </a:r>
            <a:r>
              <a:rPr lang="fi-FI" dirty="0" err="1" smtClean="0"/>
              <a:t>teacher</a:t>
            </a:r>
            <a:r>
              <a:rPr lang="fi-FI" dirty="0" smtClean="0"/>
              <a:t> – </a:t>
            </a:r>
            <a:r>
              <a:rPr lang="fi-FI" dirty="0" err="1" smtClean="0"/>
              <a:t>who</a:t>
            </a:r>
            <a:r>
              <a:rPr lang="fi-FI" dirty="0" smtClean="0"/>
              <a:t> am I? </a:t>
            </a:r>
            <a:r>
              <a:rPr lang="fi-FI" dirty="0" err="1" smtClean="0"/>
              <a:t>have</a:t>
            </a:r>
            <a:r>
              <a:rPr lang="fi-FI" dirty="0" smtClean="0"/>
              <a:t> </a:t>
            </a:r>
            <a:r>
              <a:rPr lang="fi-FI" dirty="0" err="1" smtClean="0"/>
              <a:t>been</a:t>
            </a:r>
            <a:r>
              <a:rPr lang="fi-FI" dirty="0" smtClean="0"/>
              <a:t>,  </a:t>
            </a:r>
            <a:r>
              <a:rPr lang="fi-FI" dirty="0" err="1" smtClean="0"/>
              <a:t>hope</a:t>
            </a:r>
            <a:r>
              <a:rPr lang="fi-FI" dirty="0" smtClean="0"/>
              <a:t> to </a:t>
            </a:r>
            <a:r>
              <a:rPr lang="fi-FI" dirty="0" err="1" smtClean="0"/>
              <a:t>be</a:t>
            </a:r>
            <a:r>
              <a:rPr lang="fi-FI" dirty="0" smtClean="0"/>
              <a:t>? </a:t>
            </a:r>
            <a:r>
              <a:rPr lang="fi-FI" dirty="0" smtClean="0">
                <a:solidFill>
                  <a:schemeClr val="accent1">
                    <a:lumMod val="50000"/>
                  </a:schemeClr>
                </a:solidFill>
              </a:rPr>
              <a:t>Long </a:t>
            </a:r>
            <a:r>
              <a:rPr lang="fi-FI" dirty="0" err="1" smtClean="0">
                <a:solidFill>
                  <a:schemeClr val="accent1">
                    <a:lumMod val="50000"/>
                  </a:schemeClr>
                </a:solidFill>
              </a:rPr>
              <a:t>term</a:t>
            </a:r>
            <a:r>
              <a:rPr lang="fi-FI" dirty="0" smtClean="0">
                <a:solidFill>
                  <a:schemeClr val="accent1">
                    <a:lumMod val="50000"/>
                  </a:schemeClr>
                </a:solidFill>
              </a:rPr>
              <a:t> </a:t>
            </a:r>
            <a:r>
              <a:rPr lang="fi-FI" dirty="0" err="1" smtClean="0">
                <a:solidFill>
                  <a:schemeClr val="accent1">
                    <a:lumMod val="50000"/>
                  </a:schemeClr>
                </a:solidFill>
              </a:rPr>
              <a:t>narrative</a:t>
            </a:r>
            <a:r>
              <a:rPr lang="fi-FI" dirty="0" smtClean="0">
                <a:solidFill>
                  <a:schemeClr val="accent1">
                    <a:lumMod val="50000"/>
                  </a:schemeClr>
                </a:solidFill>
              </a:rPr>
              <a:t>.</a:t>
            </a:r>
          </a:p>
          <a:p>
            <a:pPr>
              <a:defRPr/>
            </a:pPr>
            <a:r>
              <a:rPr lang="fi-FI" dirty="0" err="1" smtClean="0"/>
              <a:t>The</a:t>
            </a:r>
            <a:r>
              <a:rPr lang="fi-FI" dirty="0" smtClean="0"/>
              <a:t> </a:t>
            </a:r>
            <a:r>
              <a:rPr lang="fi-FI" b="1" dirty="0" err="1" smtClean="0"/>
              <a:t>how</a:t>
            </a:r>
            <a:r>
              <a:rPr lang="fi-FI" dirty="0" smtClean="0"/>
              <a:t> of a </a:t>
            </a:r>
            <a:r>
              <a:rPr lang="fi-FI" dirty="0" err="1" smtClean="0"/>
              <a:t>teacher</a:t>
            </a:r>
            <a:r>
              <a:rPr lang="fi-FI" dirty="0" smtClean="0"/>
              <a:t> – </a:t>
            </a:r>
            <a:r>
              <a:rPr lang="fi-FI" dirty="0" err="1" smtClean="0"/>
              <a:t>how</a:t>
            </a:r>
            <a:r>
              <a:rPr lang="fi-FI" dirty="0" smtClean="0"/>
              <a:t> to act, </a:t>
            </a:r>
            <a:r>
              <a:rPr lang="fi-FI" dirty="0" err="1" smtClean="0"/>
              <a:t>initiate</a:t>
            </a:r>
            <a:r>
              <a:rPr lang="fi-FI" dirty="0" smtClean="0"/>
              <a:t>, </a:t>
            </a:r>
            <a:r>
              <a:rPr lang="fi-FI" dirty="0" err="1" smtClean="0"/>
              <a:t>respond</a:t>
            </a:r>
            <a:r>
              <a:rPr lang="fi-FI" dirty="0" smtClean="0"/>
              <a:t>, </a:t>
            </a:r>
            <a:r>
              <a:rPr lang="fi-FI" dirty="0" err="1" smtClean="0"/>
              <a:t>develop</a:t>
            </a:r>
            <a:r>
              <a:rPr lang="fi-FI" dirty="0" smtClean="0"/>
              <a:t> – </a:t>
            </a:r>
            <a:r>
              <a:rPr lang="fi-FI" dirty="0" err="1" smtClean="0">
                <a:solidFill>
                  <a:schemeClr val="accent1">
                    <a:lumMod val="50000"/>
                  </a:schemeClr>
                </a:solidFill>
              </a:rPr>
              <a:t>here</a:t>
            </a:r>
            <a:r>
              <a:rPr lang="fi-FI" dirty="0" smtClean="0">
                <a:solidFill>
                  <a:schemeClr val="accent1">
                    <a:lumMod val="50000"/>
                  </a:schemeClr>
                </a:solidFill>
              </a:rPr>
              <a:t>-and-</a:t>
            </a:r>
            <a:r>
              <a:rPr lang="fi-FI" dirty="0" err="1" smtClean="0">
                <a:solidFill>
                  <a:schemeClr val="accent1">
                    <a:lumMod val="50000"/>
                  </a:schemeClr>
                </a:solidFill>
              </a:rPr>
              <a:t>now</a:t>
            </a:r>
            <a:r>
              <a:rPr lang="fi-FI" dirty="0" smtClean="0">
                <a:solidFill>
                  <a:schemeClr val="accent1">
                    <a:lumMod val="50000"/>
                  </a:schemeClr>
                </a:solidFill>
              </a:rPr>
              <a:t>, </a:t>
            </a:r>
            <a:r>
              <a:rPr lang="fi-FI" dirty="0" err="1" smtClean="0">
                <a:solidFill>
                  <a:schemeClr val="accent1">
                    <a:lumMod val="50000"/>
                  </a:schemeClr>
                </a:solidFill>
              </a:rPr>
              <a:t>habit</a:t>
            </a:r>
            <a:r>
              <a:rPr lang="fi-FI" dirty="0" smtClean="0">
                <a:solidFill>
                  <a:schemeClr val="accent1">
                    <a:lumMod val="50000"/>
                  </a:schemeClr>
                </a:solidFill>
              </a:rPr>
              <a:t> </a:t>
            </a:r>
            <a:r>
              <a:rPr lang="fi-FI" dirty="0" err="1" smtClean="0">
                <a:solidFill>
                  <a:schemeClr val="accent1">
                    <a:lumMod val="50000"/>
                  </a:schemeClr>
                </a:solidFill>
              </a:rPr>
              <a:t>formation</a:t>
            </a:r>
            <a:endParaRPr lang="fi-FI" dirty="0" smtClean="0">
              <a:solidFill>
                <a:schemeClr val="accent1">
                  <a:lumMod val="50000"/>
                </a:schemeClr>
              </a:solidFill>
            </a:endParaRPr>
          </a:p>
          <a:p>
            <a:pPr>
              <a:defRPr/>
            </a:pPr>
            <a:r>
              <a:rPr lang="fi-FI" b="1" dirty="0" err="1" smtClean="0">
                <a:solidFill>
                  <a:schemeClr val="bg1">
                    <a:lumMod val="50000"/>
                  </a:schemeClr>
                </a:solidFill>
              </a:rPr>
              <a:t>Emotion</a:t>
            </a:r>
            <a:r>
              <a:rPr lang="fi-FI" dirty="0" smtClean="0">
                <a:solidFill>
                  <a:schemeClr val="bg1">
                    <a:lumMod val="50000"/>
                  </a:schemeClr>
                </a:solidFill>
              </a:rPr>
              <a:t> as a </a:t>
            </a:r>
            <a:r>
              <a:rPr lang="fi-FI" dirty="0" err="1" smtClean="0">
                <a:solidFill>
                  <a:schemeClr val="bg1">
                    <a:lumMod val="50000"/>
                  </a:schemeClr>
                </a:solidFill>
              </a:rPr>
              <a:t>mediator</a:t>
            </a:r>
            <a:r>
              <a:rPr lang="fi-FI" dirty="0" smtClean="0">
                <a:solidFill>
                  <a:schemeClr val="bg1">
                    <a:lumMod val="50000"/>
                  </a:schemeClr>
                </a:solidFill>
              </a:rPr>
              <a:t> and </a:t>
            </a:r>
            <a:r>
              <a:rPr lang="fi-FI" dirty="0" err="1" smtClean="0">
                <a:solidFill>
                  <a:schemeClr val="bg1">
                    <a:lumMod val="50000"/>
                  </a:schemeClr>
                </a:solidFill>
              </a:rPr>
              <a:t>monitor</a:t>
            </a:r>
            <a:r>
              <a:rPr lang="fi-FI" dirty="0" smtClean="0">
                <a:solidFill>
                  <a:schemeClr val="bg1">
                    <a:lumMod val="50000"/>
                  </a:schemeClr>
                </a:solidFill>
              </a:rPr>
              <a:t> of </a:t>
            </a:r>
            <a:r>
              <a:rPr lang="fi-FI" dirty="0" err="1" smtClean="0">
                <a:solidFill>
                  <a:schemeClr val="bg1">
                    <a:lumMod val="50000"/>
                  </a:schemeClr>
                </a:solidFill>
              </a:rPr>
              <a:t>self</a:t>
            </a:r>
            <a:r>
              <a:rPr lang="fi-FI" dirty="0" smtClean="0">
                <a:solidFill>
                  <a:schemeClr val="bg1">
                    <a:lumMod val="50000"/>
                  </a:schemeClr>
                </a:solidFill>
              </a:rPr>
              <a:t> in </a:t>
            </a:r>
            <a:r>
              <a:rPr lang="fi-FI" dirty="0" err="1" smtClean="0">
                <a:solidFill>
                  <a:schemeClr val="bg1">
                    <a:lumMod val="50000"/>
                  </a:schemeClr>
                </a:solidFill>
              </a:rPr>
              <a:t>relation</a:t>
            </a:r>
            <a:r>
              <a:rPr lang="fi-FI" dirty="0" smtClean="0">
                <a:solidFill>
                  <a:schemeClr val="bg1">
                    <a:lumMod val="50000"/>
                  </a:schemeClr>
                </a:solidFill>
              </a:rPr>
              <a:t> to </a:t>
            </a:r>
            <a:r>
              <a:rPr lang="fi-FI" dirty="0" err="1" smtClean="0">
                <a:solidFill>
                  <a:schemeClr val="bg1">
                    <a:lumMod val="50000"/>
                  </a:schemeClr>
                </a:solidFill>
              </a:rPr>
              <a:t>others</a:t>
            </a:r>
            <a:r>
              <a:rPr lang="fi-FI" dirty="0" smtClean="0">
                <a:solidFill>
                  <a:schemeClr val="bg1">
                    <a:lumMod val="50000"/>
                  </a:schemeClr>
                </a:solidFill>
              </a:rPr>
              <a:t> (</a:t>
            </a:r>
            <a:r>
              <a:rPr lang="fi-FI" dirty="0" err="1" smtClean="0">
                <a:solidFill>
                  <a:schemeClr val="bg1">
                    <a:lumMod val="50000"/>
                  </a:schemeClr>
                </a:solidFill>
              </a:rPr>
              <a:t>actual</a:t>
            </a:r>
            <a:r>
              <a:rPr lang="fi-FI" dirty="0" smtClean="0">
                <a:solidFill>
                  <a:schemeClr val="bg1">
                    <a:lumMod val="50000"/>
                  </a:schemeClr>
                </a:solidFill>
              </a:rPr>
              <a:t> </a:t>
            </a:r>
            <a:r>
              <a:rPr lang="fi-FI" dirty="0" err="1" smtClean="0">
                <a:solidFill>
                  <a:schemeClr val="bg1">
                    <a:lumMod val="50000"/>
                  </a:schemeClr>
                </a:solidFill>
              </a:rPr>
              <a:t>others</a:t>
            </a:r>
            <a:r>
              <a:rPr lang="fi-FI" dirty="0" smtClean="0">
                <a:solidFill>
                  <a:schemeClr val="bg1">
                    <a:lumMod val="50000"/>
                  </a:schemeClr>
                </a:solidFill>
              </a:rPr>
              <a:t>, </a:t>
            </a:r>
            <a:r>
              <a:rPr lang="fi-FI" dirty="0" err="1" smtClean="0">
                <a:solidFill>
                  <a:schemeClr val="bg1">
                    <a:lumMod val="50000"/>
                  </a:schemeClr>
                </a:solidFill>
              </a:rPr>
              <a:t>environment</a:t>
            </a:r>
            <a:r>
              <a:rPr lang="fi-FI" dirty="0" smtClean="0">
                <a:solidFill>
                  <a:schemeClr val="bg1">
                    <a:lumMod val="50000"/>
                  </a:schemeClr>
                </a:solidFill>
              </a:rPr>
              <a:t>)</a:t>
            </a:r>
          </a:p>
          <a:p>
            <a:pPr>
              <a:defRPr/>
            </a:pPr>
            <a:r>
              <a:rPr lang="fi-FI" b="1" dirty="0" err="1" smtClean="0">
                <a:solidFill>
                  <a:schemeClr val="bg1">
                    <a:lumMod val="50000"/>
                  </a:schemeClr>
                </a:solidFill>
              </a:rPr>
              <a:t>Relationship</a:t>
            </a:r>
            <a:r>
              <a:rPr lang="fi-FI" dirty="0" smtClean="0">
                <a:solidFill>
                  <a:schemeClr val="bg1">
                    <a:lumMod val="50000"/>
                  </a:schemeClr>
                </a:solidFill>
              </a:rPr>
              <a:t> </a:t>
            </a:r>
            <a:r>
              <a:rPr lang="fi-FI" dirty="0" err="1" smtClean="0">
                <a:solidFill>
                  <a:schemeClr val="bg1">
                    <a:lumMod val="50000"/>
                  </a:schemeClr>
                </a:solidFill>
              </a:rPr>
              <a:t>with</a:t>
            </a:r>
            <a:r>
              <a:rPr lang="fi-FI" dirty="0" smtClean="0">
                <a:solidFill>
                  <a:schemeClr val="bg1">
                    <a:lumMod val="50000"/>
                  </a:schemeClr>
                </a:solidFill>
              </a:rPr>
              <a:t> </a:t>
            </a:r>
            <a:r>
              <a:rPr lang="fi-FI" dirty="0" err="1" smtClean="0">
                <a:solidFill>
                  <a:schemeClr val="bg1">
                    <a:lumMod val="50000"/>
                  </a:schemeClr>
                </a:solidFill>
              </a:rPr>
              <a:t>the</a:t>
            </a:r>
            <a:r>
              <a:rPr lang="fi-FI" dirty="0" smtClean="0">
                <a:solidFill>
                  <a:schemeClr val="bg1">
                    <a:lumMod val="50000"/>
                  </a:schemeClr>
                </a:solidFill>
              </a:rPr>
              <a:t> (</a:t>
            </a:r>
            <a:r>
              <a:rPr lang="fi-FI" dirty="0" err="1" smtClean="0">
                <a:solidFill>
                  <a:schemeClr val="bg1">
                    <a:lumMod val="50000"/>
                  </a:schemeClr>
                </a:solidFill>
              </a:rPr>
              <a:t>social</a:t>
            </a:r>
            <a:r>
              <a:rPr lang="fi-FI" dirty="0" smtClean="0">
                <a:solidFill>
                  <a:schemeClr val="bg1">
                    <a:lumMod val="50000"/>
                  </a:schemeClr>
                </a:solidFill>
              </a:rPr>
              <a:t>) </a:t>
            </a:r>
            <a:r>
              <a:rPr lang="fi-FI" dirty="0" err="1" smtClean="0">
                <a:solidFill>
                  <a:schemeClr val="bg1">
                    <a:lumMod val="50000"/>
                  </a:schemeClr>
                </a:solidFill>
              </a:rPr>
              <a:t>environment</a:t>
            </a:r>
            <a:r>
              <a:rPr lang="fi-FI" dirty="0" smtClean="0">
                <a:solidFill>
                  <a:schemeClr val="bg1">
                    <a:lumMod val="50000"/>
                  </a:schemeClr>
                </a:solidFill>
              </a:rPr>
              <a:t> </a:t>
            </a:r>
            <a:r>
              <a:rPr lang="fi-FI" dirty="0" smtClean="0">
                <a:solidFill>
                  <a:schemeClr val="bg1">
                    <a:lumMod val="50000"/>
                  </a:schemeClr>
                </a:solidFill>
                <a:sym typeface="Wingdings" panose="05000000000000000000" pitchFamily="2" charset="2"/>
              </a:rPr>
              <a:t> in </a:t>
            </a:r>
            <a:r>
              <a:rPr lang="fi-FI" dirty="0" err="1" smtClean="0">
                <a:solidFill>
                  <a:schemeClr val="bg1">
                    <a:lumMod val="50000"/>
                  </a:schemeClr>
                </a:solidFill>
                <a:sym typeface="Wingdings" panose="05000000000000000000" pitchFamily="2" charset="2"/>
              </a:rPr>
              <a:t>relation</a:t>
            </a:r>
            <a:r>
              <a:rPr lang="fi-FI" dirty="0" smtClean="0">
                <a:solidFill>
                  <a:schemeClr val="bg1">
                    <a:lumMod val="50000"/>
                  </a:schemeClr>
                </a:solidFill>
                <a:sym typeface="Wingdings" panose="05000000000000000000" pitchFamily="2" charset="2"/>
              </a:rPr>
              <a:t>, </a:t>
            </a:r>
            <a:r>
              <a:rPr lang="fi-FI" dirty="0" err="1" smtClean="0">
                <a:solidFill>
                  <a:schemeClr val="bg1">
                    <a:lumMod val="50000"/>
                  </a:schemeClr>
                </a:solidFill>
                <a:sym typeface="Wingdings" panose="05000000000000000000" pitchFamily="2" charset="2"/>
              </a:rPr>
              <a:t>ongoing</a:t>
            </a:r>
            <a:r>
              <a:rPr lang="fi-FI" dirty="0" smtClean="0">
                <a:solidFill>
                  <a:schemeClr val="bg1">
                    <a:lumMod val="50000"/>
                  </a:schemeClr>
                </a:solidFill>
                <a:sym typeface="Wingdings" panose="05000000000000000000" pitchFamily="2" charset="2"/>
              </a:rPr>
              <a:t> </a:t>
            </a:r>
            <a:r>
              <a:rPr lang="fi-FI" dirty="0" err="1" smtClean="0">
                <a:solidFill>
                  <a:schemeClr val="bg1">
                    <a:lumMod val="50000"/>
                  </a:schemeClr>
                </a:solidFill>
                <a:sym typeface="Wingdings" panose="05000000000000000000" pitchFamily="2" charset="2"/>
              </a:rPr>
              <a:t>sensing</a:t>
            </a:r>
            <a:r>
              <a:rPr lang="fi-FI" dirty="0" smtClean="0">
                <a:solidFill>
                  <a:schemeClr val="bg1">
                    <a:lumMod val="50000"/>
                  </a:schemeClr>
                </a:solidFill>
                <a:sym typeface="Wingdings" panose="05000000000000000000" pitchFamily="2" charset="2"/>
              </a:rPr>
              <a:t>, </a:t>
            </a:r>
            <a:r>
              <a:rPr lang="fi-FI" dirty="0" err="1" smtClean="0">
                <a:solidFill>
                  <a:schemeClr val="bg1">
                    <a:lumMod val="50000"/>
                  </a:schemeClr>
                </a:solidFill>
                <a:sym typeface="Wingdings" panose="05000000000000000000" pitchFamily="2" charset="2"/>
              </a:rPr>
              <a:t>proactive</a:t>
            </a:r>
            <a:r>
              <a:rPr lang="fi-FI" dirty="0" smtClean="0">
                <a:solidFill>
                  <a:schemeClr val="bg1">
                    <a:lumMod val="50000"/>
                  </a:schemeClr>
                </a:solidFill>
                <a:sym typeface="Wingdings" panose="05000000000000000000" pitchFamily="2" charset="2"/>
              </a:rPr>
              <a:t> </a:t>
            </a:r>
            <a:r>
              <a:rPr lang="fi-FI" dirty="0" err="1" smtClean="0">
                <a:solidFill>
                  <a:schemeClr val="bg1">
                    <a:lumMod val="50000"/>
                  </a:schemeClr>
                </a:solidFill>
                <a:sym typeface="Wingdings" panose="05000000000000000000" pitchFamily="2" charset="2"/>
              </a:rPr>
              <a:t>or</a:t>
            </a:r>
            <a:r>
              <a:rPr lang="fi-FI" dirty="0" smtClean="0">
                <a:solidFill>
                  <a:schemeClr val="bg1">
                    <a:lumMod val="50000"/>
                  </a:schemeClr>
                </a:solidFill>
                <a:sym typeface="Wingdings" panose="05000000000000000000" pitchFamily="2" charset="2"/>
              </a:rPr>
              <a:t> </a:t>
            </a:r>
            <a:r>
              <a:rPr lang="fi-FI" dirty="0" err="1" smtClean="0">
                <a:solidFill>
                  <a:schemeClr val="bg1">
                    <a:lumMod val="50000"/>
                  </a:schemeClr>
                </a:solidFill>
                <a:sym typeface="Wingdings" panose="05000000000000000000" pitchFamily="2" charset="2"/>
              </a:rPr>
              <a:t>reactive</a:t>
            </a:r>
            <a:r>
              <a:rPr lang="fi-FI" dirty="0" smtClean="0">
                <a:solidFill>
                  <a:schemeClr val="bg1">
                    <a:lumMod val="50000"/>
                  </a:schemeClr>
                </a:solidFill>
                <a:sym typeface="Wingdings" panose="05000000000000000000" pitchFamily="2" charset="2"/>
              </a:rPr>
              <a:t> </a:t>
            </a:r>
            <a:r>
              <a:rPr lang="fi-FI" dirty="0" err="1" smtClean="0">
                <a:solidFill>
                  <a:schemeClr val="bg1">
                    <a:lumMod val="50000"/>
                  </a:schemeClr>
                </a:solidFill>
                <a:sym typeface="Wingdings" panose="05000000000000000000" pitchFamily="2" charset="2"/>
              </a:rPr>
              <a:t>sense</a:t>
            </a:r>
            <a:r>
              <a:rPr lang="fi-FI" dirty="0" smtClean="0">
                <a:solidFill>
                  <a:schemeClr val="bg1">
                    <a:lumMod val="50000"/>
                  </a:schemeClr>
                </a:solidFill>
                <a:sym typeface="Wingdings" panose="05000000000000000000" pitchFamily="2" charset="2"/>
              </a:rPr>
              <a:t> …</a:t>
            </a:r>
          </a:p>
          <a:p>
            <a:pPr>
              <a:defRPr/>
            </a:pPr>
            <a:r>
              <a:rPr lang="fi-FI" b="1" dirty="0" err="1" smtClean="0">
                <a:solidFill>
                  <a:schemeClr val="bg1">
                    <a:lumMod val="50000"/>
                  </a:schemeClr>
                </a:solidFill>
                <a:sym typeface="Wingdings" panose="05000000000000000000" pitchFamily="2" charset="2"/>
              </a:rPr>
              <a:t>Subjectivity</a:t>
            </a:r>
            <a:r>
              <a:rPr lang="fi-FI" b="1" dirty="0" smtClean="0">
                <a:solidFill>
                  <a:schemeClr val="bg1">
                    <a:lumMod val="50000"/>
                  </a:schemeClr>
                </a:solidFill>
                <a:sym typeface="Wingdings" panose="05000000000000000000" pitchFamily="2" charset="2"/>
              </a:rPr>
              <a:t>, </a:t>
            </a:r>
            <a:r>
              <a:rPr lang="fi-FI" b="1" dirty="0" err="1" smtClean="0">
                <a:solidFill>
                  <a:schemeClr val="bg1">
                    <a:lumMod val="50000"/>
                  </a:schemeClr>
                </a:solidFill>
                <a:sym typeface="Wingdings" panose="05000000000000000000" pitchFamily="2" charset="2"/>
              </a:rPr>
              <a:t>experience</a:t>
            </a:r>
            <a:r>
              <a:rPr lang="fi-FI" b="1" dirty="0" smtClean="0">
                <a:solidFill>
                  <a:schemeClr val="bg1">
                    <a:lumMod val="50000"/>
                  </a:schemeClr>
                </a:solidFill>
                <a:sym typeface="Wingdings" panose="05000000000000000000" pitchFamily="2" charset="2"/>
              </a:rPr>
              <a:t>, </a:t>
            </a:r>
            <a:r>
              <a:rPr lang="fi-FI" b="1" dirty="0" err="1" smtClean="0">
                <a:solidFill>
                  <a:schemeClr val="bg1">
                    <a:lumMod val="50000"/>
                  </a:schemeClr>
                </a:solidFill>
                <a:sym typeface="Wingdings" panose="05000000000000000000" pitchFamily="2" charset="2"/>
              </a:rPr>
              <a:t>understanding</a:t>
            </a:r>
            <a:r>
              <a:rPr lang="fi-FI" b="1" dirty="0" smtClean="0">
                <a:solidFill>
                  <a:schemeClr val="bg1">
                    <a:lumMod val="50000"/>
                  </a:schemeClr>
                </a:solidFill>
                <a:sym typeface="Wingdings" panose="05000000000000000000" pitchFamily="2" charset="2"/>
              </a:rPr>
              <a:t>…</a:t>
            </a:r>
            <a:endParaRPr lang="fi-FI" b="1" dirty="0">
              <a:solidFill>
                <a:schemeClr val="bg1">
                  <a:lumMod val="50000"/>
                </a:schemeClr>
              </a:solidFill>
            </a:endParaRPr>
          </a:p>
        </p:txBody>
      </p:sp>
    </p:spTree>
    <p:extLst>
      <p:ext uri="{BB962C8B-B14F-4D97-AF65-F5344CB8AC3E}">
        <p14:creationId xmlns:p14="http://schemas.microsoft.com/office/powerpoint/2010/main" val="3506777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714"/>
            <a:ext cx="8974138" cy="691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Box 1"/>
          <p:cNvSpPr txBox="1">
            <a:spLocks noChangeArrowheads="1"/>
          </p:cNvSpPr>
          <p:nvPr/>
        </p:nvSpPr>
        <p:spPr bwMode="auto">
          <a:xfrm>
            <a:off x="7138988" y="6211888"/>
            <a:ext cx="3529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Font typeface="Wingdings" panose="05000000000000000000" pitchFamily="2" charset="2"/>
              <a:buChar char="u"/>
              <a:defRPr sz="2600">
                <a:solidFill>
                  <a:schemeClr val="tx1"/>
                </a:solidFill>
                <a:latin typeface="Helvetica"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Helvetica"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Helvetica"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Helvetica"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eaLnBrk="1" hangingPunct="1">
              <a:spcBef>
                <a:spcPct val="0"/>
              </a:spcBef>
              <a:buSzTx/>
              <a:buFontTx/>
              <a:buNone/>
            </a:pPr>
            <a:r>
              <a:rPr lang="en-GB" altLang="fi-FI" sz="1800">
                <a:latin typeface="Arial" panose="020B0604020202020204" pitchFamily="34" charset="0"/>
              </a:rPr>
              <a:t>Moate &amp; Ruohotie-Lyhty, 2014, 2017</a:t>
            </a:r>
          </a:p>
        </p:txBody>
      </p:sp>
      <p:sp>
        <p:nvSpPr>
          <p:cNvPr id="6" name="Circular Arrow 5"/>
          <p:cNvSpPr/>
          <p:nvPr/>
        </p:nvSpPr>
        <p:spPr>
          <a:xfrm rot="7335840" flipH="1">
            <a:off x="5448301" y="2190751"/>
            <a:ext cx="1731963" cy="1598613"/>
          </a:xfrm>
          <a:prstGeom prst="circular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8" name="Right Arrow 7"/>
          <p:cNvSpPr/>
          <p:nvPr/>
        </p:nvSpPr>
        <p:spPr>
          <a:xfrm rot="16507714">
            <a:off x="5412582" y="3679032"/>
            <a:ext cx="360363" cy="3175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Circular Arrow 8"/>
          <p:cNvSpPr/>
          <p:nvPr/>
        </p:nvSpPr>
        <p:spPr>
          <a:xfrm rot="2092501" flipH="1" flipV="1">
            <a:off x="5346700" y="968376"/>
            <a:ext cx="1733550" cy="1450975"/>
          </a:xfrm>
          <a:prstGeom prst="circular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Tree>
    <p:extLst>
      <p:ext uri="{BB962C8B-B14F-4D97-AF65-F5344CB8AC3E}">
        <p14:creationId xmlns:p14="http://schemas.microsoft.com/office/powerpoint/2010/main" val="3439525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535864" y="3311526"/>
            <a:ext cx="2663825" cy="1916113"/>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dirty="0"/>
              <a:t>FUTURE – </a:t>
            </a:r>
            <a:r>
              <a:rPr lang="fi-FI" dirty="0" err="1"/>
              <a:t>anticipation</a:t>
            </a:r>
            <a:r>
              <a:rPr lang="fi-FI" dirty="0"/>
              <a:t> of </a:t>
            </a:r>
            <a:r>
              <a:rPr lang="fi-FI" dirty="0" err="1"/>
              <a:t>being</a:t>
            </a:r>
            <a:r>
              <a:rPr lang="fi-FI" dirty="0"/>
              <a:t> a </a:t>
            </a:r>
            <a:r>
              <a:rPr lang="fi-FI" dirty="0" err="1"/>
              <a:t>fully</a:t>
            </a:r>
            <a:r>
              <a:rPr lang="fi-FI" dirty="0"/>
              <a:t> </a:t>
            </a:r>
            <a:r>
              <a:rPr lang="fi-FI" dirty="0" err="1"/>
              <a:t>qualified</a:t>
            </a:r>
            <a:r>
              <a:rPr lang="fi-FI" dirty="0"/>
              <a:t> </a:t>
            </a:r>
            <a:r>
              <a:rPr lang="fi-FI" dirty="0" err="1"/>
              <a:t>teacher</a:t>
            </a:r>
            <a:endParaRPr lang="fi-FI" dirty="0"/>
          </a:p>
        </p:txBody>
      </p:sp>
      <p:sp>
        <p:nvSpPr>
          <p:cNvPr id="7" name="Rounded Rectangle 6"/>
          <p:cNvSpPr/>
          <p:nvPr/>
        </p:nvSpPr>
        <p:spPr>
          <a:xfrm>
            <a:off x="2640014" y="3381376"/>
            <a:ext cx="2663825" cy="1916113"/>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dirty="0"/>
              <a:t>PAST – </a:t>
            </a:r>
            <a:r>
              <a:rPr lang="fi-FI" dirty="0" err="1"/>
              <a:t>critical</a:t>
            </a:r>
            <a:r>
              <a:rPr lang="fi-FI" dirty="0"/>
              <a:t> </a:t>
            </a:r>
            <a:r>
              <a:rPr lang="fi-FI" dirty="0" err="1"/>
              <a:t>reflection</a:t>
            </a:r>
            <a:r>
              <a:rPr lang="fi-FI" dirty="0"/>
              <a:t> on </a:t>
            </a:r>
            <a:r>
              <a:rPr lang="fi-FI" dirty="0" err="1"/>
              <a:t>experiences</a:t>
            </a:r>
            <a:r>
              <a:rPr lang="fi-FI" dirty="0"/>
              <a:t> of </a:t>
            </a:r>
            <a:r>
              <a:rPr lang="fi-FI" dirty="0" err="1"/>
              <a:t>education</a:t>
            </a:r>
            <a:r>
              <a:rPr lang="fi-FI" dirty="0"/>
              <a:t> </a:t>
            </a:r>
            <a:endParaRPr lang="fi-FI" dirty="0"/>
          </a:p>
        </p:txBody>
      </p:sp>
      <p:sp>
        <p:nvSpPr>
          <p:cNvPr id="4" name="Title 3"/>
          <p:cNvSpPr>
            <a:spLocks noGrp="1"/>
          </p:cNvSpPr>
          <p:nvPr>
            <p:ph type="title"/>
          </p:nvPr>
        </p:nvSpPr>
        <p:spPr/>
        <p:txBody>
          <a:bodyPr>
            <a:normAutofit/>
          </a:bodyPr>
          <a:lstStyle/>
          <a:p>
            <a:pPr>
              <a:defRPr/>
            </a:pPr>
            <a:r>
              <a:rPr lang="fi-FI" dirty="0" err="1" smtClean="0"/>
              <a:t>Personality</a:t>
            </a:r>
            <a:r>
              <a:rPr lang="fi-FI" dirty="0" smtClean="0"/>
              <a:t> as a ”</a:t>
            </a:r>
            <a:r>
              <a:rPr lang="fi-FI" dirty="0" err="1" smtClean="0"/>
              <a:t>contemporaneous</a:t>
            </a:r>
            <a:r>
              <a:rPr lang="fi-FI" dirty="0" smtClean="0"/>
              <a:t>” dimension</a:t>
            </a:r>
            <a:endParaRPr lang="fi-FI" dirty="0"/>
          </a:p>
        </p:txBody>
      </p:sp>
      <p:pic>
        <p:nvPicPr>
          <p:cNvPr id="7173" name="Picture 3" descr="C:\Users\jmoate\AppData\Local\Microsoft\Windows\Temporary Internet Files\Content.IE5\H7275XSX\MC90037019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2492375"/>
            <a:ext cx="2592387"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kstikehys 8"/>
          <p:cNvSpPr txBox="1">
            <a:spLocks noChangeArrowheads="1"/>
          </p:cNvSpPr>
          <p:nvPr/>
        </p:nvSpPr>
        <p:spPr bwMode="auto">
          <a:xfrm>
            <a:off x="2711451" y="5445126"/>
            <a:ext cx="199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i-FI" altLang="fi-FI" sz="2400">
                <a:solidFill>
                  <a:srgbClr val="996633"/>
                </a:solidFill>
              </a:rPr>
              <a:t>i.e. as a pupil</a:t>
            </a:r>
            <a:endParaRPr lang="en-GB" altLang="fi-FI" sz="2400">
              <a:solidFill>
                <a:srgbClr val="996633"/>
              </a:solidFill>
            </a:endParaRPr>
          </a:p>
        </p:txBody>
      </p:sp>
      <p:sp>
        <p:nvSpPr>
          <p:cNvPr id="7175" name="Tekstikehys 10"/>
          <p:cNvSpPr txBox="1">
            <a:spLocks noChangeArrowheads="1"/>
          </p:cNvSpPr>
          <p:nvPr/>
        </p:nvSpPr>
        <p:spPr bwMode="auto">
          <a:xfrm>
            <a:off x="7464426" y="5445126"/>
            <a:ext cx="3008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i-FI" altLang="fi-FI" sz="2400">
                <a:solidFill>
                  <a:srgbClr val="996633"/>
                </a:solidFill>
              </a:rPr>
              <a:t>i.e. as a professional</a:t>
            </a:r>
            <a:endParaRPr lang="en-GB" altLang="fi-FI" sz="2400">
              <a:solidFill>
                <a:srgbClr val="996633"/>
              </a:solidFill>
            </a:endParaRPr>
          </a:p>
        </p:txBody>
      </p:sp>
      <p:sp>
        <p:nvSpPr>
          <p:cNvPr id="12" name="Ellipsi 11"/>
          <p:cNvSpPr/>
          <p:nvPr/>
        </p:nvSpPr>
        <p:spPr>
          <a:xfrm>
            <a:off x="4583113" y="1844675"/>
            <a:ext cx="3529012" cy="3024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77" name="Tekstikehys 12"/>
          <p:cNvSpPr txBox="1">
            <a:spLocks noChangeArrowheads="1"/>
          </p:cNvSpPr>
          <p:nvPr/>
        </p:nvSpPr>
        <p:spPr bwMode="auto">
          <a:xfrm>
            <a:off x="2855913" y="6237289"/>
            <a:ext cx="7186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fi-FI">
                <a:solidFill>
                  <a:srgbClr val="0099CC"/>
                </a:solidFill>
              </a:rPr>
              <a:t>“Education is not a preparation for life; education is life itself.” Dewey</a:t>
            </a:r>
          </a:p>
        </p:txBody>
      </p:sp>
    </p:spTree>
    <p:extLst>
      <p:ext uri="{BB962C8B-B14F-4D97-AF65-F5344CB8AC3E}">
        <p14:creationId xmlns:p14="http://schemas.microsoft.com/office/powerpoint/2010/main" val="4252175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9476" y="1916113"/>
            <a:ext cx="7732713" cy="3922712"/>
          </a:xfrm>
        </p:spPr>
        <p:txBody>
          <a:bodyPr>
            <a:noAutofit/>
          </a:bodyPr>
          <a:lstStyle/>
          <a:p>
            <a:pPr marL="0" indent="0">
              <a:buNone/>
              <a:defRPr/>
            </a:pPr>
            <a:r>
              <a:rPr lang="en-GB" dirty="0" smtClean="0">
                <a:solidFill>
                  <a:schemeClr val="accent2"/>
                </a:solidFill>
              </a:rPr>
              <a:t>Reflecting </a:t>
            </a:r>
          </a:p>
          <a:p>
            <a:pPr>
              <a:defRPr/>
            </a:pPr>
            <a:r>
              <a:rPr lang="en-GB" dirty="0" smtClean="0">
                <a:solidFill>
                  <a:schemeClr val="accent2"/>
                </a:solidFill>
              </a:rPr>
              <a:t>back (retrospective) </a:t>
            </a:r>
          </a:p>
          <a:p>
            <a:pPr>
              <a:defRPr/>
            </a:pPr>
            <a:r>
              <a:rPr lang="en-GB" dirty="0" smtClean="0">
                <a:solidFill>
                  <a:schemeClr val="accent2"/>
                </a:solidFill>
              </a:rPr>
              <a:t>on/in the present (contemporaneous)</a:t>
            </a:r>
            <a:r>
              <a:rPr lang="en-GB" dirty="0" smtClean="0"/>
              <a:t> </a:t>
            </a:r>
          </a:p>
          <a:p>
            <a:pPr>
              <a:defRPr/>
            </a:pPr>
            <a:r>
              <a:rPr lang="en-GB" dirty="0" smtClean="0">
                <a:solidFill>
                  <a:schemeClr val="accent2"/>
                </a:solidFill>
              </a:rPr>
              <a:t>forward </a:t>
            </a:r>
            <a:r>
              <a:rPr lang="en-GB" dirty="0">
                <a:solidFill>
                  <a:schemeClr val="accent2"/>
                </a:solidFill>
              </a:rPr>
              <a:t>(anticipatory</a:t>
            </a:r>
            <a:r>
              <a:rPr lang="en-GB" dirty="0" smtClean="0">
                <a:solidFill>
                  <a:schemeClr val="accent2"/>
                </a:solidFill>
              </a:rPr>
              <a:t>)</a:t>
            </a:r>
          </a:p>
          <a:p>
            <a:pPr marL="0" indent="0">
              <a:buNone/>
              <a:defRPr/>
            </a:pPr>
            <a:r>
              <a:rPr lang="en-GB" dirty="0" smtClean="0">
                <a:solidFill>
                  <a:schemeClr val="accent2"/>
                </a:solidFill>
              </a:rPr>
              <a:t>Participating </a:t>
            </a:r>
            <a:endParaRPr lang="en-GB" dirty="0">
              <a:solidFill>
                <a:schemeClr val="accent2"/>
              </a:solidFill>
            </a:endParaRPr>
          </a:p>
          <a:p>
            <a:pPr>
              <a:defRPr/>
            </a:pPr>
            <a:r>
              <a:rPr lang="en-GB" dirty="0" smtClean="0">
                <a:solidFill>
                  <a:schemeClr val="accent2"/>
                </a:solidFill>
              </a:rPr>
              <a:t>Through discussing, questioning, seeking, sketching, diaries, envisioning, exploring different theoretical &amp; pedagogical environments…</a:t>
            </a:r>
          </a:p>
        </p:txBody>
      </p:sp>
      <p:sp>
        <p:nvSpPr>
          <p:cNvPr id="9219" name="Title 1"/>
          <p:cNvSpPr>
            <a:spLocks noGrp="1"/>
          </p:cNvSpPr>
          <p:nvPr>
            <p:ph type="title"/>
          </p:nvPr>
        </p:nvSpPr>
        <p:spPr/>
        <p:txBody>
          <a:bodyPr/>
          <a:lstStyle/>
          <a:p>
            <a:r>
              <a:rPr lang="fi-FI" altLang="fi-FI" smtClean="0"/>
              <a:t>How? Participation &amp; reflection</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l="36185" t="28748" r="38336" b="44012"/>
          <a:stretch>
            <a:fillRect/>
          </a:stretch>
        </p:blipFill>
        <p:spPr bwMode="auto">
          <a:xfrm>
            <a:off x="7608888" y="1557339"/>
            <a:ext cx="1966912" cy="13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2"/>
          <p:cNvPicPr>
            <a:picLocks noChangeAspect="1" noChangeArrowheads="1"/>
          </p:cNvPicPr>
          <p:nvPr/>
        </p:nvPicPr>
        <p:blipFill>
          <a:blip r:embed="rId4">
            <a:extLst>
              <a:ext uri="{28A0092B-C50C-407E-A947-70E740481C1C}">
                <a14:useLocalDpi xmlns:a14="http://schemas.microsoft.com/office/drawing/2010/main" val="0"/>
              </a:ext>
            </a:extLst>
          </a:blip>
          <a:srcRect l="12834" t="10561" r="43584" b="73030"/>
          <a:stretch>
            <a:fillRect/>
          </a:stretch>
        </p:blipFill>
        <p:spPr bwMode="auto">
          <a:xfrm>
            <a:off x="7900988" y="3284538"/>
            <a:ext cx="1981200"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image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764" y="5543550"/>
            <a:ext cx="10890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5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013" y="5502275"/>
            <a:ext cx="10477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6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075" y="5526088"/>
            <a:ext cx="13287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image5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6350" y="5526088"/>
            <a:ext cx="11128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442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moate\AppData\Local\Microsoft\Windows\Temporary Internet Files\Content.IE5\NVNSVQF5\MC900391432[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528049" y="3044102"/>
            <a:ext cx="3157290" cy="2970027"/>
          </a:xfrm>
          <a:prstGeom prst="rect">
            <a:avLst/>
          </a:prstGeom>
          <a:solidFill>
            <a:schemeClr val="bg1"/>
          </a:solidFill>
          <a:extLst/>
        </p:spPr>
      </p:pic>
      <p:sp>
        <p:nvSpPr>
          <p:cNvPr id="11267" name="Rectangle 4"/>
          <p:cNvSpPr>
            <a:spLocks noChangeArrowheads="1"/>
          </p:cNvSpPr>
          <p:nvPr/>
        </p:nvSpPr>
        <p:spPr bwMode="auto">
          <a:xfrm>
            <a:off x="2063751" y="765175"/>
            <a:ext cx="60483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i-FI" altLang="fi-FI" sz="3200"/>
              <a:t>A thought that, like a fish in an aquarium, knocks against the bottom and the sides and cannot swim farther or deeper. (Bakhtin, 1986: 162)</a:t>
            </a:r>
          </a:p>
        </p:txBody>
      </p:sp>
    </p:spTree>
    <p:extLst>
      <p:ext uri="{BB962C8B-B14F-4D97-AF65-F5344CB8AC3E}">
        <p14:creationId xmlns:p14="http://schemas.microsoft.com/office/powerpoint/2010/main" val="218074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365125"/>
            <a:ext cx="11323781" cy="1325563"/>
          </a:xfrm>
        </p:spPr>
        <p:txBody>
          <a:bodyPr>
            <a:normAutofit/>
          </a:bodyPr>
          <a:lstStyle/>
          <a:p>
            <a:pPr algn="ctr"/>
            <a:r>
              <a:rPr lang="fi-FI" sz="4000" b="1" dirty="0" smtClean="0"/>
              <a:t>Kuka ja miksi puhumassa ammatillisesta hyvinvoinnista?</a:t>
            </a:r>
            <a:endParaRPr lang="fi-FI" sz="4000" b="1" dirty="0"/>
          </a:p>
        </p:txBody>
      </p:sp>
      <p:sp>
        <p:nvSpPr>
          <p:cNvPr id="3" name="Subtitle 2"/>
          <p:cNvSpPr>
            <a:spLocks noGrp="1"/>
          </p:cNvSpPr>
          <p:nvPr>
            <p:ph idx="1"/>
          </p:nvPr>
        </p:nvSpPr>
        <p:spPr/>
        <p:txBody>
          <a:bodyPr>
            <a:normAutofit fontScale="92500" lnSpcReduction="20000"/>
          </a:bodyPr>
          <a:lstStyle/>
          <a:p>
            <a:r>
              <a:rPr lang="fi-FI" b="1" dirty="0" smtClean="0"/>
              <a:t>Johanna Rantanen</a:t>
            </a:r>
          </a:p>
          <a:p>
            <a:pPr lvl="1"/>
            <a:r>
              <a:rPr lang="fi-FI" dirty="0" err="1" smtClean="0"/>
              <a:t>PsT</a:t>
            </a:r>
            <a:r>
              <a:rPr lang="fi-FI" dirty="0" smtClean="0"/>
              <a:t>, Työ- ja organisaatiopsykologian dosentti</a:t>
            </a:r>
          </a:p>
          <a:p>
            <a:pPr lvl="1"/>
            <a:r>
              <a:rPr lang="fi-FI" dirty="0" smtClean="0"/>
              <a:t>OKL: Ohjausalan yliopistotutkija/lehtori</a:t>
            </a:r>
          </a:p>
          <a:p>
            <a:pPr algn="l"/>
            <a:endParaRPr lang="fi-FI" dirty="0" smtClean="0"/>
          </a:p>
          <a:p>
            <a:pPr algn="l"/>
            <a:r>
              <a:rPr lang="fi-FI" b="1" dirty="0" smtClean="0"/>
              <a:t>Tutkimusalueet 2002-2013:</a:t>
            </a:r>
          </a:p>
          <a:p>
            <a:pPr marL="800100" lvl="1" indent="-342900"/>
            <a:r>
              <a:rPr lang="fi-FI" dirty="0" smtClean="0"/>
              <a:t>Työn ja perheen/muun elämän yhteensovittaminen</a:t>
            </a:r>
          </a:p>
          <a:p>
            <a:pPr marL="800100" lvl="1" indent="-342900"/>
            <a:r>
              <a:rPr lang="fi-FI" dirty="0" smtClean="0"/>
              <a:t>Työhyvinvointi ja työstä palautuminen</a:t>
            </a:r>
          </a:p>
          <a:p>
            <a:pPr marL="800100" lvl="1" indent="-342900"/>
            <a:r>
              <a:rPr lang="fi-FI" dirty="0" smtClean="0"/>
              <a:t>Persoonallisuuden kehitys aikuisiässä</a:t>
            </a:r>
          </a:p>
          <a:p>
            <a:pPr algn="l"/>
            <a:endParaRPr lang="fi-FI" b="1" dirty="0" smtClean="0"/>
          </a:p>
          <a:p>
            <a:pPr algn="l"/>
            <a:r>
              <a:rPr lang="fi-FI" b="1" dirty="0" smtClean="0"/>
              <a:t>Tutkimusalueet 2014 </a:t>
            </a:r>
            <a:r>
              <a:rPr lang="fi-FI" b="1" dirty="0" smtClean="0">
                <a:sym typeface="Wingdings" panose="05000000000000000000" pitchFamily="2" charset="2"/>
              </a:rPr>
              <a:t></a:t>
            </a:r>
            <a:endParaRPr lang="fi-FI" dirty="0" smtClean="0"/>
          </a:p>
          <a:p>
            <a:pPr marL="800100" lvl="1" indent="-342900"/>
            <a:r>
              <a:rPr lang="fi-FI" dirty="0"/>
              <a:t>O</a:t>
            </a:r>
            <a:r>
              <a:rPr lang="fi-FI" dirty="0" smtClean="0"/>
              <a:t>pinto- ja uraohjaus</a:t>
            </a:r>
            <a:r>
              <a:rPr lang="fi-FI" dirty="0"/>
              <a:t> </a:t>
            </a:r>
            <a:endParaRPr lang="fi-FI" dirty="0" smtClean="0"/>
          </a:p>
          <a:p>
            <a:pPr marL="1257300" lvl="2" indent="-342900"/>
            <a:r>
              <a:rPr lang="fi-FI" dirty="0" smtClean="0"/>
              <a:t>elinikäisen ja elämänlaajuisen oppimisen ja ohjauksen näkökulmasta </a:t>
            </a:r>
            <a:r>
              <a:rPr lang="fi-FI" i="1" dirty="0" smtClean="0"/>
              <a:t>”edellistä elämää hyödyntäen”</a:t>
            </a:r>
            <a:endParaRPr lang="fi-FI" i="1" dirty="0"/>
          </a:p>
        </p:txBody>
      </p:sp>
    </p:spTree>
    <p:extLst>
      <p:ext uri="{BB962C8B-B14F-4D97-AF65-F5344CB8AC3E}">
        <p14:creationId xmlns:p14="http://schemas.microsoft.com/office/powerpoint/2010/main" val="3212618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044" y="313704"/>
            <a:ext cx="10928927" cy="1325563"/>
          </a:xfrm>
        </p:spPr>
        <p:txBody>
          <a:bodyPr>
            <a:normAutofit fontScale="90000"/>
          </a:bodyPr>
          <a:lstStyle/>
          <a:p>
            <a:r>
              <a:rPr lang="fi-FI" b="1" dirty="0" smtClean="0"/>
              <a:t>Ammatillinen hyvinvointi kestävän uran näkökulmasta </a:t>
            </a:r>
            <a:r>
              <a:rPr lang="fi-FI" sz="4000" b="1" dirty="0" smtClean="0"/>
              <a:t/>
            </a:r>
            <a:br>
              <a:rPr lang="fi-FI" sz="4000" b="1" dirty="0" smtClean="0"/>
            </a:br>
            <a:r>
              <a:rPr lang="fi-FI" sz="2700" b="1" dirty="0" smtClean="0"/>
              <a:t>De </a:t>
            </a:r>
            <a:r>
              <a:rPr lang="fi-FI" sz="2700" b="1" dirty="0" err="1"/>
              <a:t>Vos</a:t>
            </a:r>
            <a:r>
              <a:rPr lang="fi-FI" sz="2700" b="1" dirty="0"/>
              <a:t>, A</a:t>
            </a:r>
            <a:r>
              <a:rPr lang="fi-FI" sz="2700" b="1" dirty="0" smtClean="0"/>
              <a:t>. et al., 2018, </a:t>
            </a:r>
            <a:r>
              <a:rPr lang="fi-FI" sz="2700" b="1" dirty="0"/>
              <a:t>Journal of </a:t>
            </a:r>
            <a:r>
              <a:rPr lang="fi-FI" sz="2700" b="1" dirty="0" err="1"/>
              <a:t>Vocational</a:t>
            </a:r>
            <a:r>
              <a:rPr lang="fi-FI" sz="2700" b="1" dirty="0"/>
              <a:t> </a:t>
            </a:r>
            <a:r>
              <a:rPr lang="fi-FI" sz="2700" b="1" dirty="0" err="1" smtClean="0"/>
              <a:t>Behavior</a:t>
            </a:r>
            <a:r>
              <a:rPr lang="fi-FI" b="1" dirty="0"/>
              <a:t/>
            </a:r>
            <a:br>
              <a:rPr lang="fi-FI" b="1" dirty="0"/>
            </a:br>
            <a:endParaRPr lang="fi-FI" b="1" dirty="0"/>
          </a:p>
        </p:txBody>
      </p:sp>
      <p:sp>
        <p:nvSpPr>
          <p:cNvPr id="5" name="Oval 4"/>
          <p:cNvSpPr/>
          <p:nvPr/>
        </p:nvSpPr>
        <p:spPr>
          <a:xfrm>
            <a:off x="1106737" y="2886292"/>
            <a:ext cx="5034592" cy="372225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6" name="Oval 5"/>
          <p:cNvSpPr/>
          <p:nvPr/>
        </p:nvSpPr>
        <p:spPr>
          <a:xfrm>
            <a:off x="1385454" y="4104950"/>
            <a:ext cx="4560045" cy="16163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sng" strike="noStrike" kern="1200" cap="none" spc="0" normalizeH="0" baseline="0" noProof="0" dirty="0" smtClean="0">
                <a:ln>
                  <a:noFill/>
                </a:ln>
                <a:solidFill>
                  <a:srgbClr val="0070C0"/>
                </a:solidFill>
                <a:effectLst/>
                <a:uLnTx/>
                <a:uFillTx/>
                <a:latin typeface="Calibri" panose="020F0502020204030204"/>
                <a:ea typeface="+mn-ea"/>
                <a:cs typeface="+mn-cs"/>
              </a:rPr>
              <a:t>YKSILÖ</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i-FI"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Toimijuus työssä</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i-FI"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Työn merkityksellisyys</a:t>
            </a:r>
            <a:endParaRPr kumimoji="0" lang="fi-FI" sz="2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ight Arrow 7"/>
          <p:cNvSpPr/>
          <p:nvPr/>
        </p:nvSpPr>
        <p:spPr>
          <a:xfrm rot="16200000">
            <a:off x="1720548" y="2977580"/>
            <a:ext cx="1946924" cy="979055"/>
          </a:xfrm>
          <a:prstGeom prst="rightArrow">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Proaktiivisuus</a:t>
            </a:r>
            <a:endParaRPr kumimoji="0" lang="fi-FI"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9" name="Right Arrow 8"/>
          <p:cNvSpPr/>
          <p:nvPr/>
        </p:nvSpPr>
        <p:spPr>
          <a:xfrm rot="5400000">
            <a:off x="3278780" y="2977580"/>
            <a:ext cx="1946924" cy="979055"/>
          </a:xfrm>
          <a:prstGeom prst="rightArrow">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Sopeutuvuus</a:t>
            </a:r>
            <a:endParaRPr kumimoji="0" lang="fi-FI"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0" name="TextBox 9"/>
          <p:cNvSpPr txBox="1"/>
          <p:nvPr/>
        </p:nvSpPr>
        <p:spPr>
          <a:xfrm>
            <a:off x="-148635" y="1664685"/>
            <a:ext cx="7315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sng" strike="noStrike" kern="1200" cap="none" spc="0" normalizeH="0" baseline="0" noProof="0" dirty="0" smtClean="0">
                <a:ln>
                  <a:noFill/>
                </a:ln>
                <a:solidFill>
                  <a:srgbClr val="0070C0"/>
                </a:solidFill>
                <a:effectLst/>
                <a:uLnTx/>
                <a:uFillTx/>
                <a:latin typeface="Calibri" panose="020F0502020204030204"/>
                <a:ea typeface="+mn-ea"/>
                <a:cs typeface="+mn-cs"/>
              </a:rPr>
              <a:t>KONTEKSTI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	Työtiimi/ryhmä			 Organisaatio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	Ammatti			 Instituutio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	Kansallisuus			 Yksityiselämä</a:t>
            </a:r>
            <a:endParaRPr kumimoji="0" lang="fi-FI"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TextBox 10"/>
          <p:cNvSpPr txBox="1"/>
          <p:nvPr/>
        </p:nvSpPr>
        <p:spPr>
          <a:xfrm>
            <a:off x="-179228" y="5270018"/>
            <a:ext cx="19165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sng" strike="noStrike" kern="1200" cap="none" spc="0" normalizeH="0" baseline="0" noProof="0" dirty="0" smtClean="0">
                <a:ln>
                  <a:noFill/>
                </a:ln>
                <a:solidFill>
                  <a:srgbClr val="0070C0"/>
                </a:solidFill>
                <a:effectLst/>
                <a:uLnTx/>
                <a:uFillTx/>
                <a:latin typeface="Calibri" panose="020F0502020204030204"/>
                <a:ea typeface="+mn-ea"/>
                <a:cs typeface="+mn-cs"/>
              </a:rPr>
              <a:t>AIKA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070C0"/>
                </a:solidFill>
                <a:effectLst/>
                <a:uLnTx/>
                <a:uFillTx/>
                <a:latin typeface="Calibri" panose="020F0502020204030204"/>
                <a:ea typeface="+mn-ea"/>
                <a:cs typeface="+mn-cs"/>
              </a:rPr>
              <a:t>Muutokset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smtClean="0">
                <a:ln>
                  <a:noFill/>
                </a:ln>
                <a:solidFill>
                  <a:srgbClr val="0070C0"/>
                </a:solidFill>
                <a:effectLst/>
                <a:uLnTx/>
                <a:uFillTx/>
                <a:latin typeface="Calibri" panose="020F0502020204030204"/>
                <a:ea typeface="+mn-ea"/>
                <a:cs typeface="+mn-cs"/>
              </a:rPr>
              <a:t>Tapahtumat</a:t>
            </a:r>
            <a:endParaRPr kumimoji="0" lang="fi-FI"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22" name="Curved Connector 21"/>
          <p:cNvCxnSpPr/>
          <p:nvPr/>
        </p:nvCxnSpPr>
        <p:spPr>
          <a:xfrm flipV="1">
            <a:off x="988751" y="5403202"/>
            <a:ext cx="1206501" cy="1029857"/>
          </a:xfrm>
          <a:prstGeom prst="curvedConnector3">
            <a:avLst>
              <a:gd name="adj1" fmla="val 5000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2195252" y="5405146"/>
            <a:ext cx="1067958" cy="1062185"/>
          </a:xfrm>
          <a:prstGeom prst="curvedConnector3">
            <a:avLst>
              <a:gd name="adj1" fmla="val 5000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flipV="1">
            <a:off x="3263210" y="5449021"/>
            <a:ext cx="1206501" cy="1029857"/>
          </a:xfrm>
          <a:prstGeom prst="curvedConnector3">
            <a:avLst>
              <a:gd name="adj1" fmla="val 5000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a:off x="4469711" y="5449021"/>
            <a:ext cx="1067958" cy="1062185"/>
          </a:xfrm>
          <a:prstGeom prst="curvedConnector3">
            <a:avLst>
              <a:gd name="adj1" fmla="val 5000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flipV="1">
            <a:off x="5531917" y="5481349"/>
            <a:ext cx="1206501" cy="1029857"/>
          </a:xfrm>
          <a:prstGeom prst="curvedConnector3">
            <a:avLst>
              <a:gd name="adj1" fmla="val 5000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9681827" y="4245901"/>
            <a:ext cx="2343720" cy="21562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sng" strike="noStrike" kern="1200" cap="none" spc="0" normalizeH="0" baseline="0" noProof="0" dirty="0" smtClean="0">
                <a:ln>
                  <a:noFill/>
                </a:ln>
                <a:solidFill>
                  <a:srgbClr val="00B050"/>
                </a:solidFill>
                <a:effectLst/>
                <a:uLnTx/>
                <a:uFillTx/>
                <a:latin typeface="Calibri" panose="020F0502020204030204"/>
                <a:ea typeface="+mn-ea"/>
                <a:cs typeface="+mn-cs"/>
              </a:rPr>
              <a:t>TUOTTAVUUS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Suoriutuminen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Työyhteisössä toimiminen Työllistyvyys</a:t>
            </a:r>
            <a:endParaRPr kumimoji="0" lang="fi-FI"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34" name="Oval 33"/>
          <p:cNvSpPr/>
          <p:nvPr/>
        </p:nvSpPr>
        <p:spPr>
          <a:xfrm>
            <a:off x="8634992" y="2563182"/>
            <a:ext cx="2393225" cy="21562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sng" strike="noStrike" kern="1200" cap="none" spc="0" normalizeH="0" baseline="0" noProof="0" dirty="0" smtClean="0">
                <a:ln>
                  <a:noFill/>
                </a:ln>
                <a:solidFill>
                  <a:srgbClr val="00B050"/>
                </a:solidFill>
                <a:effectLst/>
                <a:uLnTx/>
                <a:uFillTx/>
                <a:latin typeface="Calibri" panose="020F0502020204030204"/>
                <a:ea typeface="+mn-ea"/>
                <a:cs typeface="+mn-cs"/>
              </a:rPr>
              <a:t>ONNELLISUUS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Tyytyväisyys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Uramenestys</a:t>
            </a:r>
            <a:endParaRPr kumimoji="0" lang="fi-FI"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35" name="Oval 34"/>
          <p:cNvSpPr/>
          <p:nvPr/>
        </p:nvSpPr>
        <p:spPr>
          <a:xfrm>
            <a:off x="7673485" y="4245901"/>
            <a:ext cx="2343720" cy="21562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sng" strike="noStrike" kern="1200" cap="none" spc="0" normalizeH="0" baseline="0" noProof="0" dirty="0" smtClean="0">
                <a:ln>
                  <a:noFill/>
                </a:ln>
                <a:solidFill>
                  <a:srgbClr val="00B050"/>
                </a:solidFill>
                <a:effectLst/>
                <a:uLnTx/>
                <a:uFillTx/>
                <a:latin typeface="Calibri" panose="020F0502020204030204"/>
                <a:ea typeface="+mn-ea"/>
                <a:cs typeface="+mn-cs"/>
              </a:rPr>
              <a:t>TERVEYS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Stressi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Fyysinen terveys</a:t>
            </a:r>
            <a:endParaRPr kumimoji="0" lang="fi-FI"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36" name="Right Arrow 35"/>
          <p:cNvSpPr/>
          <p:nvPr/>
        </p:nvSpPr>
        <p:spPr>
          <a:xfrm>
            <a:off x="6135167" y="3232314"/>
            <a:ext cx="2450825" cy="1284262"/>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prstClr val="black"/>
                </a:solidFill>
                <a:effectLst/>
                <a:uLnTx/>
                <a:uFillTx/>
                <a:latin typeface="Calibri" panose="020F0502020204030204"/>
                <a:ea typeface="+mn-ea"/>
                <a:cs typeface="+mn-cs"/>
              </a:rPr>
              <a:t>YKSILÖ – URA YHTEENSOPIVUUS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7660565" y="1237619"/>
            <a:ext cx="471285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smtClean="0">
                <a:ln>
                  <a:noFill/>
                </a:ln>
                <a:solidFill>
                  <a:srgbClr val="00B050"/>
                </a:solidFill>
                <a:effectLst/>
                <a:uLnTx/>
                <a:uFillTx/>
                <a:latin typeface="Calibri" panose="020F0502020204030204"/>
                <a:ea typeface="+mn-ea"/>
                <a:cs typeface="+mn-cs"/>
              </a:rPr>
              <a:t>KESTÄVÄN URAN INDIKAATTORIT:</a:t>
            </a:r>
            <a:endParaRPr kumimoji="0" lang="fi-FI"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39" name="TextBox 38"/>
          <p:cNvSpPr txBox="1"/>
          <p:nvPr/>
        </p:nvSpPr>
        <p:spPr>
          <a:xfrm>
            <a:off x="1106737" y="1237619"/>
            <a:ext cx="47128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smtClean="0">
                <a:ln>
                  <a:noFill/>
                </a:ln>
                <a:solidFill>
                  <a:srgbClr val="0070C0"/>
                </a:solidFill>
                <a:effectLst/>
                <a:uLnTx/>
                <a:uFillTx/>
                <a:latin typeface="Calibri" panose="020F0502020204030204"/>
                <a:ea typeface="+mn-ea"/>
                <a:cs typeface="+mn-cs"/>
              </a:rPr>
              <a:t>KESTÄVÄN URAN ELEMENTIT:</a:t>
            </a:r>
            <a:endParaRPr kumimoji="0" lang="fi-FI"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371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3"/>
            <a:ext cx="10790383" cy="1325563"/>
          </a:xfrm>
        </p:spPr>
        <p:txBody>
          <a:bodyPr>
            <a:normAutofit/>
          </a:bodyPr>
          <a:lstStyle/>
          <a:p>
            <a:r>
              <a:rPr lang="fi-FI" sz="4000" b="1" dirty="0" smtClean="0"/>
              <a:t>Miten tämä tulisi ottaa huomioon uudessa </a:t>
            </a:r>
            <a:r>
              <a:rPr lang="fi-FI" sz="4000" b="1" dirty="0" err="1" smtClean="0"/>
              <a:t>OPS:ssa</a:t>
            </a:r>
            <a:r>
              <a:rPr lang="fi-FI" sz="4000" b="1" dirty="0" smtClean="0"/>
              <a:t>? 1/3</a:t>
            </a:r>
            <a:endParaRPr lang="fi-FI" sz="4000" b="1" dirty="0"/>
          </a:p>
        </p:txBody>
      </p:sp>
      <p:sp>
        <p:nvSpPr>
          <p:cNvPr id="3" name="Content Placeholder 2"/>
          <p:cNvSpPr>
            <a:spLocks noGrp="1"/>
          </p:cNvSpPr>
          <p:nvPr>
            <p:ph idx="1"/>
          </p:nvPr>
        </p:nvSpPr>
        <p:spPr>
          <a:xfrm>
            <a:off x="838200" y="1348508"/>
            <a:ext cx="10790382" cy="5412509"/>
          </a:xfrm>
        </p:spPr>
        <p:txBody>
          <a:bodyPr>
            <a:normAutofit fontScale="92500" lnSpcReduction="20000"/>
          </a:bodyPr>
          <a:lstStyle/>
          <a:p>
            <a:r>
              <a:rPr lang="fi-FI" b="1" dirty="0" smtClean="0"/>
              <a:t>AIKA: Muutokset ja tapahtumat</a:t>
            </a:r>
          </a:p>
          <a:p>
            <a:pPr lvl="1"/>
            <a:r>
              <a:rPr lang="fi-FI" dirty="0" smtClean="0"/>
              <a:t>Opiskelijan oman uratarinan eli opinto- ja työelämäpolun hahmottaminen ja rakentaminen: </a:t>
            </a:r>
            <a:r>
              <a:rPr lang="fi-FI" i="1" dirty="0" smtClean="0"/>
              <a:t>mennyt – nykyisyys – tulevaisuus  </a:t>
            </a:r>
            <a:r>
              <a:rPr lang="fi-FI" dirty="0" smtClean="0"/>
              <a:t>sekä </a:t>
            </a:r>
            <a:r>
              <a:rPr lang="fi-FI" i="1" dirty="0" smtClean="0"/>
              <a:t>minä vs. muut</a:t>
            </a:r>
            <a:r>
              <a:rPr lang="fi-FI" dirty="0" smtClean="0"/>
              <a:t> akseleilla</a:t>
            </a:r>
          </a:p>
          <a:p>
            <a:pPr marL="457200" lvl="1" indent="0">
              <a:buNone/>
            </a:pPr>
            <a:endParaRPr lang="fi-FI" dirty="0" smtClean="0"/>
          </a:p>
          <a:p>
            <a:r>
              <a:rPr lang="fi-FI" b="1" dirty="0" smtClean="0"/>
              <a:t>YKSILÖ: Toimijuus ja työn merkityksellisyys</a:t>
            </a:r>
          </a:p>
          <a:p>
            <a:pPr lvl="1"/>
            <a:r>
              <a:rPr lang="fi-FI" dirty="0" smtClean="0"/>
              <a:t>Omien arvojen, kiinnostuksen kohteiden, vahvuuksien ja heikkouksien tunnistaminen: </a:t>
            </a:r>
            <a:r>
              <a:rPr lang="fi-FI" i="1" dirty="0" smtClean="0"/>
              <a:t>ammatti – työelämä – </a:t>
            </a:r>
            <a:r>
              <a:rPr lang="fi-FI" i="1" dirty="0" err="1" smtClean="0"/>
              <a:t>yksityis</a:t>
            </a:r>
            <a:r>
              <a:rPr lang="fi-FI" i="1" dirty="0"/>
              <a:t>/</a:t>
            </a:r>
            <a:r>
              <a:rPr lang="fi-FI" i="1" dirty="0" smtClean="0"/>
              <a:t>perhe-elämä </a:t>
            </a:r>
            <a:r>
              <a:rPr lang="fi-FI" dirty="0" smtClean="0"/>
              <a:t>akselilla</a:t>
            </a:r>
          </a:p>
          <a:p>
            <a:pPr lvl="1"/>
            <a:r>
              <a:rPr lang="fi-FI" dirty="0" smtClean="0"/>
              <a:t>Vahvan ammatillisen identiteetin ja taidon/osaamisen rakentuminen: </a:t>
            </a:r>
            <a:r>
              <a:rPr lang="fi-FI" i="1" dirty="0" smtClean="0"/>
              <a:t>henkilökohtainen – yleinen </a:t>
            </a:r>
            <a:r>
              <a:rPr lang="fi-FI" dirty="0" smtClean="0"/>
              <a:t>akselilla (minä opettajana – opettajat ammattikuntana)</a:t>
            </a:r>
          </a:p>
          <a:p>
            <a:pPr lvl="1"/>
            <a:r>
              <a:rPr lang="fi-FI" dirty="0" smtClean="0"/>
              <a:t>Henkilökohtaisen opetusfilosofian/käyttöteorian sekä ammatillisen kehittymissuunnitelman muodostaminen</a:t>
            </a:r>
          </a:p>
          <a:p>
            <a:pPr marL="457200" lvl="1" indent="0">
              <a:buNone/>
            </a:pPr>
            <a:endParaRPr lang="fi-FI" dirty="0" smtClean="0"/>
          </a:p>
          <a:p>
            <a:r>
              <a:rPr lang="fi-FI" b="1" dirty="0" smtClean="0"/>
              <a:t>KONTEKSTI: Yksilö osana työtiimiä, organisaatiota, instituutiota</a:t>
            </a:r>
          </a:p>
          <a:p>
            <a:pPr lvl="1"/>
            <a:r>
              <a:rPr lang="fi-FI" dirty="0" smtClean="0"/>
              <a:t>Työtehtävien/opetussisältöjen ja –menetelmien ”kovan ytimen” tunnistaminen ja siihen vaikuttaminen: </a:t>
            </a:r>
            <a:r>
              <a:rPr lang="fi-FI" i="1" dirty="0" smtClean="0"/>
              <a:t>”Jos aika ei riitä kaikkeen, mistä minä ja yhteisömme pitää kiinni”</a:t>
            </a:r>
            <a:endParaRPr lang="fi-FI" dirty="0" smtClean="0"/>
          </a:p>
          <a:p>
            <a:pPr lvl="1"/>
            <a:r>
              <a:rPr lang="fi-FI" dirty="0" smtClean="0"/>
              <a:t>Työelämävalmiudet, alaistaidot ja ymmärrys esimiestyöstä/-taidoista sekä työorganisaatioiden toiminnasta</a:t>
            </a:r>
          </a:p>
          <a:p>
            <a:pPr lvl="1"/>
            <a:endParaRPr lang="fi-FI" dirty="0" smtClean="0"/>
          </a:p>
          <a:p>
            <a:pPr lvl="1"/>
            <a:endParaRPr lang="fi-FI" dirty="0"/>
          </a:p>
        </p:txBody>
      </p:sp>
    </p:spTree>
    <p:extLst>
      <p:ext uri="{BB962C8B-B14F-4D97-AF65-F5344CB8AC3E}">
        <p14:creationId xmlns:p14="http://schemas.microsoft.com/office/powerpoint/2010/main" val="364650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3"/>
            <a:ext cx="10790383" cy="1325563"/>
          </a:xfrm>
        </p:spPr>
        <p:txBody>
          <a:bodyPr>
            <a:normAutofit/>
          </a:bodyPr>
          <a:lstStyle/>
          <a:p>
            <a:r>
              <a:rPr lang="fi-FI" sz="4000" b="1" dirty="0" smtClean="0"/>
              <a:t>Miten tämä tulisi ottaa huomioon uudessa </a:t>
            </a:r>
            <a:r>
              <a:rPr lang="fi-FI" sz="4000" b="1" dirty="0" err="1" smtClean="0"/>
              <a:t>OPS:ssa</a:t>
            </a:r>
            <a:r>
              <a:rPr lang="fi-FI" sz="4000" b="1" dirty="0" smtClean="0"/>
              <a:t>? </a:t>
            </a:r>
            <a:r>
              <a:rPr lang="fi-FI" sz="4000" b="1" dirty="0"/>
              <a:t>2</a:t>
            </a:r>
            <a:r>
              <a:rPr lang="fi-FI" sz="4000" b="1" dirty="0" smtClean="0"/>
              <a:t>/3</a:t>
            </a:r>
            <a:endParaRPr lang="fi-FI" sz="4000" b="1" dirty="0"/>
          </a:p>
        </p:txBody>
      </p:sp>
      <p:sp>
        <p:nvSpPr>
          <p:cNvPr id="3" name="Content Placeholder 2"/>
          <p:cNvSpPr>
            <a:spLocks noGrp="1"/>
          </p:cNvSpPr>
          <p:nvPr>
            <p:ph idx="1"/>
          </p:nvPr>
        </p:nvSpPr>
        <p:spPr>
          <a:xfrm>
            <a:off x="838200" y="1348508"/>
            <a:ext cx="10790382" cy="5412509"/>
          </a:xfrm>
        </p:spPr>
        <p:txBody>
          <a:bodyPr>
            <a:normAutofit fontScale="92500" lnSpcReduction="10000"/>
          </a:bodyPr>
          <a:lstStyle/>
          <a:p>
            <a:r>
              <a:rPr lang="fi-FI" b="1" dirty="0" smtClean="0"/>
              <a:t>ONNELLISUUS: Tyytyväisyys ja uramenestys</a:t>
            </a:r>
          </a:p>
          <a:p>
            <a:pPr lvl="1"/>
            <a:r>
              <a:rPr lang="fi-FI" dirty="0" smtClean="0"/>
              <a:t>Opintojen aikana tulisi rakentua käsitys siitä, mitä itse työltä odottaa, miten sen voi saavuttaa ja millaiseen kontekstiin/työtehtäviin soveltuu parhaiten ja mitä voi asialle tehdä, jos oma yksilö-ura yhteensopivuus ei ole ihanteellinen</a:t>
            </a:r>
            <a:endParaRPr lang="fi-FI" b="1" dirty="0" smtClean="0"/>
          </a:p>
          <a:p>
            <a:pPr marL="0" indent="0">
              <a:buNone/>
            </a:pPr>
            <a:endParaRPr lang="fi-FI" b="1" dirty="0" smtClean="0"/>
          </a:p>
          <a:p>
            <a:r>
              <a:rPr lang="fi-FI" b="1" dirty="0" smtClean="0"/>
              <a:t>TERVEYS: Hyvinvointi, stressi, fyysinen terveys</a:t>
            </a:r>
          </a:p>
          <a:p>
            <a:pPr lvl="1"/>
            <a:r>
              <a:rPr lang="fi-FI" dirty="0" smtClean="0"/>
              <a:t>Opintojen aikana tulisi rakentua käsitys myös (opettajan työn näkökulmasta): </a:t>
            </a:r>
          </a:p>
          <a:p>
            <a:pPr marL="914400" lvl="1" indent="-457200">
              <a:buAutoNum type="arabicParenR"/>
            </a:pPr>
            <a:r>
              <a:rPr lang="fi-FI" dirty="0" smtClean="0"/>
              <a:t>niin psyykkisen kuin fyysinen työhyvinvoinnin keskeisistä ilmiöistä ja niihin vaikuttavista tekijöistä </a:t>
            </a:r>
          </a:p>
          <a:p>
            <a:pPr marL="914400" lvl="2" indent="0">
              <a:buNone/>
            </a:pPr>
            <a:r>
              <a:rPr lang="fi-FI" dirty="0" smtClean="0"/>
              <a:t>(hyvinvoinnin eri ulottuvuudet, TV-TV, palautuminen, elämänalueiden tasapaino jne.)</a:t>
            </a:r>
          </a:p>
          <a:p>
            <a:pPr marL="457200" lvl="1" indent="0">
              <a:buNone/>
            </a:pPr>
            <a:r>
              <a:rPr lang="fi-FI" dirty="0" smtClean="0"/>
              <a:t>2) miten kokonaisvaltaista terveyttään voi ylläpitää arjessa vs</a:t>
            </a:r>
            <a:r>
              <a:rPr lang="fi-FI" dirty="0"/>
              <a:t>.</a:t>
            </a:r>
            <a:r>
              <a:rPr lang="fi-FI" dirty="0" smtClean="0"/>
              <a:t> elämänkaaren aikana </a:t>
            </a:r>
          </a:p>
          <a:p>
            <a:pPr marL="457200" lvl="1" indent="0">
              <a:buNone/>
            </a:pPr>
            <a:r>
              <a:rPr lang="fi-FI" dirty="0" smtClean="0"/>
              <a:t>3) miten tunnistaa ns. hälytysmerkit ja mitä tehdä, jos niitä ilmaantuu</a:t>
            </a:r>
          </a:p>
          <a:p>
            <a:pPr marL="0" indent="0">
              <a:buNone/>
            </a:pPr>
            <a:endParaRPr lang="fi-FI" b="1" dirty="0" smtClean="0"/>
          </a:p>
          <a:p>
            <a:r>
              <a:rPr lang="fi-FI" b="1" dirty="0" smtClean="0"/>
              <a:t>TUOTTAVUUS: Suoriutuminen, työyhteisössä toimiminen ja työllistyvyys</a:t>
            </a:r>
          </a:p>
          <a:p>
            <a:pPr lvl="1"/>
            <a:r>
              <a:rPr lang="fi-FI" dirty="0" smtClean="0"/>
              <a:t>Erkka Westerlundia lainaten: </a:t>
            </a:r>
            <a:r>
              <a:rPr lang="fi-FI" i="1" dirty="0" smtClean="0"/>
              <a:t>”Menestys on hyvinvoinnin sivutuote.”</a:t>
            </a:r>
          </a:p>
          <a:p>
            <a:pPr lvl="1"/>
            <a:endParaRPr lang="fi-FI" dirty="0" smtClean="0"/>
          </a:p>
          <a:p>
            <a:pPr lvl="1"/>
            <a:endParaRPr lang="fi-FI" dirty="0"/>
          </a:p>
        </p:txBody>
      </p:sp>
    </p:spTree>
    <p:extLst>
      <p:ext uri="{BB962C8B-B14F-4D97-AF65-F5344CB8AC3E}">
        <p14:creationId xmlns:p14="http://schemas.microsoft.com/office/powerpoint/2010/main" val="816310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3"/>
            <a:ext cx="10790383" cy="1325563"/>
          </a:xfrm>
        </p:spPr>
        <p:txBody>
          <a:bodyPr>
            <a:normAutofit/>
          </a:bodyPr>
          <a:lstStyle/>
          <a:p>
            <a:r>
              <a:rPr lang="fi-FI" sz="4000" b="1" dirty="0" smtClean="0"/>
              <a:t>Miten tämä tulisi ottaa huomioon uudessa </a:t>
            </a:r>
            <a:r>
              <a:rPr lang="fi-FI" sz="4000" b="1" dirty="0" err="1" smtClean="0"/>
              <a:t>OPS:ssa</a:t>
            </a:r>
            <a:r>
              <a:rPr lang="fi-FI" sz="4000" b="1" dirty="0" smtClean="0"/>
              <a:t>?  3/3</a:t>
            </a:r>
            <a:endParaRPr lang="fi-FI" sz="4000" b="1" dirty="0"/>
          </a:p>
        </p:txBody>
      </p:sp>
      <p:sp>
        <p:nvSpPr>
          <p:cNvPr id="3" name="Content Placeholder 2"/>
          <p:cNvSpPr>
            <a:spLocks noGrp="1"/>
          </p:cNvSpPr>
          <p:nvPr>
            <p:ph idx="1"/>
          </p:nvPr>
        </p:nvSpPr>
        <p:spPr>
          <a:xfrm>
            <a:off x="838200" y="877455"/>
            <a:ext cx="10790382" cy="5828145"/>
          </a:xfrm>
        </p:spPr>
        <p:txBody>
          <a:bodyPr>
            <a:normAutofit/>
          </a:bodyPr>
          <a:lstStyle/>
          <a:p>
            <a:pPr marL="457200" lvl="1" indent="0">
              <a:buNone/>
            </a:pPr>
            <a:endParaRPr lang="fi-FI" b="1" dirty="0" smtClean="0"/>
          </a:p>
          <a:p>
            <a:pPr lvl="1"/>
            <a:r>
              <a:rPr lang="fi-FI" b="1" dirty="0" smtClean="0"/>
              <a:t>KOKEMUKSELLISUUS LÄPÄISEVÄ TEEMA</a:t>
            </a:r>
          </a:p>
          <a:p>
            <a:pPr lvl="2"/>
            <a:r>
              <a:rPr lang="fi-FI" dirty="0"/>
              <a:t>S</a:t>
            </a:r>
            <a:r>
              <a:rPr lang="fi-FI" dirty="0" smtClean="0"/>
              <a:t>isällöt ovat teoria- ja tutkimusperustaisia mutta niiden läpikäynnissä on tärkeää saada ne keskustelemaan opiskelijoiden omien tuntemusten ja kokemusten kanssa</a:t>
            </a:r>
          </a:p>
          <a:p>
            <a:pPr marL="914400" lvl="2" indent="0">
              <a:buNone/>
            </a:pPr>
            <a:endParaRPr lang="fi-FI" dirty="0" smtClean="0"/>
          </a:p>
          <a:p>
            <a:pPr lvl="1"/>
            <a:r>
              <a:rPr lang="fi-FI" b="1" dirty="0" smtClean="0"/>
              <a:t>OPISKELIJOIDEN PITKÄJÄNTEINEN VALMENTAMINEN</a:t>
            </a:r>
          </a:p>
          <a:p>
            <a:pPr lvl="2"/>
            <a:r>
              <a:rPr lang="fi-FI" dirty="0" smtClean="0"/>
              <a:t>5-10 op kokonaisuus läpi koko opintojen (1-2 op per lukuvuosi)</a:t>
            </a:r>
          </a:p>
          <a:p>
            <a:pPr lvl="2"/>
            <a:r>
              <a:rPr lang="fi-FI" dirty="0" smtClean="0"/>
              <a:t>Prosessi jossa teemat rakentuvat loogisesti toistensa päälle ja kiinnittyvät opiskelijan kulloiseenkin opintojen ja ammatillisen kehittymisen vaiheeseen: </a:t>
            </a:r>
            <a:r>
              <a:rPr lang="fi-FI" i="1" dirty="0" smtClean="0"/>
              <a:t>tulokas – vakiintunut yo-opiskelija – työelämään tähyävä valmistuja</a:t>
            </a:r>
          </a:p>
          <a:p>
            <a:pPr lvl="2"/>
            <a:r>
              <a:rPr lang="fi-FI" dirty="0" smtClean="0"/>
              <a:t>Pohjana ammatillinen kehittymissuunnitelma, joka aloitetaan heti ja johon prosessin aikana palataan sitä täydentäen ja muokaten</a:t>
            </a:r>
          </a:p>
          <a:p>
            <a:pPr lvl="2"/>
            <a:r>
              <a:rPr lang="fi-FI" dirty="0" smtClean="0"/>
              <a:t>Opiskelijat jaetaan ryhmiin, joilla sama ohjaaja/valmentaja läpi koko prosessin</a:t>
            </a:r>
          </a:p>
          <a:p>
            <a:pPr marL="914400" lvl="2" indent="0">
              <a:buNone/>
            </a:pPr>
            <a:endParaRPr lang="fi-FI" dirty="0" smtClean="0"/>
          </a:p>
          <a:p>
            <a:pPr lvl="1"/>
            <a:r>
              <a:rPr lang="fi-FI" b="1" dirty="0" smtClean="0"/>
              <a:t>HYÖDYNNETÄÄN TIEDEKUNNASSA JO OLEMASSA OLEVAA</a:t>
            </a:r>
          </a:p>
          <a:p>
            <a:pPr lvl="2"/>
            <a:r>
              <a:rPr lang="fi-FI" dirty="0" smtClean="0"/>
              <a:t>OKL:n omat hyvät käytänteet, Opiskelijan kompassi, </a:t>
            </a:r>
            <a:r>
              <a:rPr lang="fi-FI" dirty="0" err="1" smtClean="0"/>
              <a:t>ePortfolio</a:t>
            </a:r>
            <a:r>
              <a:rPr lang="fi-FI" dirty="0" smtClean="0"/>
              <a:t>, opiskelijan taitokartta, </a:t>
            </a:r>
            <a:r>
              <a:rPr lang="fi-FI" dirty="0" err="1" smtClean="0"/>
              <a:t>KLA:n</a:t>
            </a:r>
            <a:r>
              <a:rPr lang="fi-FI" dirty="0" smtClean="0"/>
              <a:t> työelämä opinnot jne. Tässä vain joitakin esimerkkejä.</a:t>
            </a:r>
          </a:p>
          <a:p>
            <a:pPr marL="457200" lvl="1" indent="0">
              <a:buNone/>
            </a:pPr>
            <a:endParaRPr lang="fi-FI" b="1" dirty="0" smtClean="0"/>
          </a:p>
          <a:p>
            <a:pPr lvl="1"/>
            <a:endParaRPr lang="fi-FI" dirty="0"/>
          </a:p>
        </p:txBody>
      </p:sp>
    </p:spTree>
    <p:extLst>
      <p:ext uri="{BB962C8B-B14F-4D97-AF65-F5344CB8AC3E}">
        <p14:creationId xmlns:p14="http://schemas.microsoft.com/office/powerpoint/2010/main" val="295370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Tähän mennessä tapahtunutta (1)</a:t>
            </a:r>
            <a:endParaRPr lang="fi-FI" dirty="0"/>
          </a:p>
        </p:txBody>
      </p:sp>
      <p:sp>
        <p:nvSpPr>
          <p:cNvPr id="3" name="Sisällön paikkamerkki 2"/>
          <p:cNvSpPr>
            <a:spLocks noGrp="1"/>
          </p:cNvSpPr>
          <p:nvPr>
            <p:ph idx="1"/>
          </p:nvPr>
        </p:nvSpPr>
        <p:spPr/>
        <p:txBody>
          <a:bodyPr/>
          <a:lstStyle/>
          <a:p>
            <a:r>
              <a:rPr lang="fi-FI" dirty="0" smtClean="0"/>
              <a:t>OPS-</a:t>
            </a:r>
            <a:r>
              <a:rPr lang="fi-FI" dirty="0" err="1" smtClean="0"/>
              <a:t>kick</a:t>
            </a:r>
            <a:r>
              <a:rPr lang="fi-FI" dirty="0" smtClean="0"/>
              <a:t> </a:t>
            </a:r>
            <a:r>
              <a:rPr lang="fi-FI" dirty="0" err="1" smtClean="0"/>
              <a:t>off</a:t>
            </a:r>
            <a:r>
              <a:rPr lang="fi-FI" dirty="0" smtClean="0"/>
              <a:t> </a:t>
            </a:r>
            <a:r>
              <a:rPr lang="fi-FI" dirty="0"/>
              <a:t>-</a:t>
            </a:r>
            <a:r>
              <a:rPr lang="fi-FI" dirty="0" smtClean="0"/>
              <a:t>keskustelut 21.8. </a:t>
            </a:r>
            <a:endParaRPr lang="fi-FI" dirty="0" smtClean="0"/>
          </a:p>
          <a:p>
            <a:endParaRPr lang="fi-FI" dirty="0"/>
          </a:p>
        </p:txBody>
      </p:sp>
      <p:graphicFrame>
        <p:nvGraphicFramePr>
          <p:cNvPr id="4" name="Taulukko 3"/>
          <p:cNvGraphicFramePr>
            <a:graphicFrameLocks noGrp="1"/>
          </p:cNvGraphicFramePr>
          <p:nvPr>
            <p:extLst>
              <p:ext uri="{D42A27DB-BD31-4B8C-83A1-F6EECF244321}">
                <p14:modId xmlns:p14="http://schemas.microsoft.com/office/powerpoint/2010/main" val="1099970512"/>
              </p:ext>
            </p:extLst>
          </p:nvPr>
        </p:nvGraphicFramePr>
        <p:xfrm>
          <a:off x="868218" y="1862051"/>
          <a:ext cx="10171084" cy="4314309"/>
        </p:xfrm>
        <a:graphic>
          <a:graphicData uri="http://schemas.openxmlformats.org/drawingml/2006/table">
            <a:tbl>
              <a:tblPr firstRow="1" bandRow="1">
                <a:tableStyleId>{5FD0F851-EC5A-4D38-B0AD-8093EC10F338}</a:tableStyleId>
              </a:tblPr>
              <a:tblGrid>
                <a:gridCol w="4826000">
                  <a:extLst>
                    <a:ext uri="{9D8B030D-6E8A-4147-A177-3AD203B41FA5}">
                      <a16:colId xmlns:a16="http://schemas.microsoft.com/office/drawing/2014/main" val="1774073872"/>
                    </a:ext>
                  </a:extLst>
                </a:gridCol>
                <a:gridCol w="5345084">
                  <a:extLst>
                    <a:ext uri="{9D8B030D-6E8A-4147-A177-3AD203B41FA5}">
                      <a16:colId xmlns:a16="http://schemas.microsoft.com/office/drawing/2014/main" val="850437189"/>
                    </a:ext>
                  </a:extLst>
                </a:gridCol>
              </a:tblGrid>
              <a:tr h="656709">
                <a:tc>
                  <a:txBody>
                    <a:bodyPr/>
                    <a:lstStyle/>
                    <a:p>
                      <a:r>
                        <a:rPr lang="fi-FI" dirty="0" smtClean="0"/>
                        <a:t>Mitä halutaan säilyttää?</a:t>
                      </a:r>
                      <a:endParaRPr lang="fi-FI" dirty="0"/>
                    </a:p>
                  </a:txBody>
                  <a:tcPr/>
                </a:tc>
                <a:tc>
                  <a:txBody>
                    <a:bodyPr/>
                    <a:lstStyle/>
                    <a:p>
                      <a:r>
                        <a:rPr lang="fi-FI" dirty="0" smtClean="0"/>
                        <a:t>Mitä halutaan</a:t>
                      </a:r>
                      <a:r>
                        <a:rPr lang="fi-FI" baseline="0" dirty="0" smtClean="0"/>
                        <a:t> kehittää/ muuttaa? (mm.)</a:t>
                      </a:r>
                      <a:endParaRPr lang="fi-FI" dirty="0"/>
                    </a:p>
                  </a:txBody>
                  <a:tcPr/>
                </a:tc>
                <a:extLst>
                  <a:ext uri="{0D108BD9-81ED-4DB2-BD59-A6C34878D82A}">
                    <a16:rowId xmlns:a16="http://schemas.microsoft.com/office/drawing/2014/main" val="4155377510"/>
                  </a:ext>
                </a:extLst>
              </a:tr>
              <a:tr h="3471175">
                <a:tc>
                  <a:txBody>
                    <a:bodyPr/>
                    <a:lstStyle/>
                    <a:p>
                      <a:pPr marL="285750" indent="-285750">
                        <a:buFont typeface="Arial" panose="020B0604020202020204" pitchFamily="34" charset="0"/>
                        <a:buChar char="•"/>
                      </a:pPr>
                      <a:r>
                        <a:rPr lang="fi-FI" dirty="0" smtClean="0"/>
                        <a:t>Ilmiölähtöisyys</a:t>
                      </a:r>
                    </a:p>
                    <a:p>
                      <a:pPr marL="285750" indent="-285750">
                        <a:buFont typeface="Arial" panose="020B0604020202020204" pitchFamily="34" charset="0"/>
                        <a:buChar char="•"/>
                      </a:pPr>
                      <a:r>
                        <a:rPr lang="fi-FI" dirty="0" smtClean="0"/>
                        <a:t>Ilmiöt oppimisen lähtökohtana</a:t>
                      </a:r>
                    </a:p>
                    <a:p>
                      <a:pPr marL="285750" indent="-285750">
                        <a:buFont typeface="Arial" panose="020B0604020202020204" pitchFamily="34" charset="0"/>
                        <a:buChar char="•"/>
                      </a:pPr>
                      <a:r>
                        <a:rPr lang="fi-FI" dirty="0" smtClean="0"/>
                        <a:t>Joustavuus ja väljyys</a:t>
                      </a:r>
                    </a:p>
                    <a:p>
                      <a:pPr marL="285750" indent="-285750">
                        <a:buFont typeface="Arial" panose="020B0604020202020204" pitchFamily="34" charset="0"/>
                        <a:buChar char="•"/>
                      </a:pPr>
                      <a:r>
                        <a:rPr lang="fi-FI" dirty="0" smtClean="0"/>
                        <a:t>Opettajan osaamisalueet</a:t>
                      </a:r>
                      <a:br>
                        <a:rPr lang="fi-FI" dirty="0" smtClean="0"/>
                      </a:br>
                      <a:r>
                        <a:rPr lang="fi-FI" dirty="0" smtClean="0"/>
                        <a:t> </a:t>
                      </a:r>
                    </a:p>
                    <a:p>
                      <a:pPr marL="285750" indent="-285750">
                        <a:buFont typeface="Arial" panose="020B0604020202020204" pitchFamily="34" charset="0"/>
                        <a:buChar char="•"/>
                      </a:pPr>
                      <a:r>
                        <a:rPr lang="fi-FI" dirty="0" smtClean="0"/>
                        <a:t>PROPE</a:t>
                      </a:r>
                    </a:p>
                    <a:p>
                      <a:pPr marL="285750" indent="-285750">
                        <a:buFont typeface="Arial" panose="020B0604020202020204" pitchFamily="34" charset="0"/>
                        <a:buChar char="•"/>
                      </a:pPr>
                      <a:r>
                        <a:rPr lang="fi-FI" dirty="0" smtClean="0"/>
                        <a:t>Dialogiset ja vuorovaikutteiset käytänteet</a:t>
                      </a:r>
                    </a:p>
                    <a:p>
                      <a:pPr marL="285750" indent="-285750">
                        <a:buFont typeface="Arial" panose="020B0604020202020204" pitchFamily="34" charset="0"/>
                        <a:buChar char="•"/>
                      </a:pPr>
                      <a:r>
                        <a:rPr lang="fi-FI" dirty="0" smtClean="0"/>
                        <a:t>Tutkiva</a:t>
                      </a:r>
                      <a:r>
                        <a:rPr lang="fi-FI" baseline="0" dirty="0" smtClean="0"/>
                        <a:t> oppiminen</a:t>
                      </a:r>
                    </a:p>
                    <a:p>
                      <a:pPr marL="285750" indent="-285750">
                        <a:buFont typeface="Arial" panose="020B0604020202020204" pitchFamily="34" charset="0"/>
                        <a:buChar char="•"/>
                      </a:pPr>
                      <a:r>
                        <a:rPr lang="fi-FI" baseline="0" dirty="0" smtClean="0"/>
                        <a:t>kotiryhmät</a:t>
                      </a:r>
                      <a:endParaRPr lang="fi-FI" dirty="0" smtClean="0"/>
                    </a:p>
                    <a:p>
                      <a:pPr marL="285750" indent="-285750">
                        <a:buFont typeface="Arial" panose="020B0604020202020204" pitchFamily="34" charset="0"/>
                        <a:buChar char="•"/>
                      </a:pPr>
                      <a:endParaRPr lang="fi-FI" dirty="0" smtClean="0"/>
                    </a:p>
                    <a:p>
                      <a:pPr marL="285750" indent="-285750">
                        <a:buFont typeface="Arial" panose="020B0604020202020204" pitchFamily="34" charset="0"/>
                        <a:buChar char="•"/>
                      </a:pPr>
                      <a:endParaRPr lang="fi-FI" dirty="0"/>
                    </a:p>
                  </a:txBody>
                  <a:tcPr/>
                </a:tc>
                <a:tc>
                  <a:txBody>
                    <a:bodyPr/>
                    <a:lstStyle/>
                    <a:p>
                      <a:pPr marL="285750" indent="-285750">
                        <a:buFont typeface="Arial" panose="020B0604020202020204" pitchFamily="34" charset="0"/>
                        <a:buChar char="•"/>
                      </a:pPr>
                      <a:r>
                        <a:rPr lang="fi-FI" dirty="0" smtClean="0"/>
                        <a:t>POM-opintojen rakennetta ja ilmiölähtöisyyttä</a:t>
                      </a:r>
                    </a:p>
                    <a:p>
                      <a:pPr marL="285750" indent="-285750">
                        <a:buFont typeface="Arial" panose="020B0604020202020204" pitchFamily="34" charset="0"/>
                        <a:buChar char="•"/>
                      </a:pPr>
                      <a:r>
                        <a:rPr lang="fi-FI" dirty="0" smtClean="0"/>
                        <a:t>POM-opintojen ja kasvatustieteen opintojen integraatiota</a:t>
                      </a:r>
                    </a:p>
                    <a:p>
                      <a:pPr marL="285750" indent="-285750">
                        <a:buFont typeface="Arial" panose="020B0604020202020204" pitchFamily="34" charset="0"/>
                        <a:buChar char="•"/>
                      </a:pPr>
                      <a:r>
                        <a:rPr lang="fi-FI" dirty="0" err="1" smtClean="0"/>
                        <a:t>AIKO:n</a:t>
                      </a:r>
                      <a:r>
                        <a:rPr lang="fi-FI" dirty="0" smtClean="0"/>
                        <a:t> pedagogisia</a:t>
                      </a:r>
                      <a:r>
                        <a:rPr lang="fi-FI" baseline="0" dirty="0" smtClean="0"/>
                        <a:t> opintoja </a:t>
                      </a:r>
                    </a:p>
                    <a:p>
                      <a:pPr marL="285750" indent="-285750">
                        <a:buFont typeface="Arial" panose="020B0604020202020204" pitchFamily="34" charset="0"/>
                        <a:buChar char="•"/>
                      </a:pPr>
                      <a:r>
                        <a:rPr lang="fi-FI" baseline="0" dirty="0" smtClean="0"/>
                        <a:t>Yhteisiä opintoja </a:t>
                      </a:r>
                      <a:r>
                        <a:rPr lang="fi-FI" baseline="0" dirty="0" err="1" smtClean="0"/>
                        <a:t>luokon</a:t>
                      </a:r>
                      <a:r>
                        <a:rPr lang="fi-FI" baseline="0" dirty="0" smtClean="0"/>
                        <a:t>, </a:t>
                      </a:r>
                      <a:r>
                        <a:rPr lang="fi-FI" baseline="0" dirty="0" err="1" smtClean="0"/>
                        <a:t>aikon</a:t>
                      </a:r>
                      <a:r>
                        <a:rPr lang="fi-FI" baseline="0" dirty="0" smtClean="0"/>
                        <a:t>, </a:t>
                      </a:r>
                      <a:r>
                        <a:rPr lang="fi-FI" baseline="0" dirty="0" err="1" smtClean="0"/>
                        <a:t>erityisop.opiskelijoille</a:t>
                      </a:r>
                      <a:r>
                        <a:rPr lang="fi-FI" baseline="0" dirty="0" smtClean="0"/>
                        <a:t> (moniammatillisuutta)</a:t>
                      </a:r>
                    </a:p>
                    <a:p>
                      <a:pPr marL="285750" indent="-285750">
                        <a:buFont typeface="Arial" panose="020B0604020202020204" pitchFamily="34" charset="0"/>
                        <a:buChar char="•"/>
                      </a:pPr>
                      <a:r>
                        <a:rPr lang="fi-FI" baseline="0" dirty="0" smtClean="0"/>
                        <a:t>Sisällöllistä jatkumoa opintojen välille, sirpaleisuutta pois</a:t>
                      </a:r>
                      <a:br>
                        <a:rPr lang="fi-FI" baseline="0" dirty="0" smtClean="0"/>
                      </a:br>
                      <a:endParaRPr lang="fi-FI" baseline="0" dirty="0" smtClean="0"/>
                    </a:p>
                    <a:p>
                      <a:pPr marL="285750" indent="-285750">
                        <a:buFont typeface="Arial" panose="020B0604020202020204" pitchFamily="34" charset="0"/>
                        <a:buChar char="•"/>
                      </a:pPr>
                      <a:r>
                        <a:rPr lang="fi-FI" dirty="0" smtClean="0"/>
                        <a:t>Opintojen arviointia</a:t>
                      </a:r>
                      <a:br>
                        <a:rPr lang="fi-FI" dirty="0" smtClean="0"/>
                      </a:br>
                      <a:endParaRPr lang="fi-FI" dirty="0" smtClean="0"/>
                    </a:p>
                    <a:p>
                      <a:pPr marL="285750" indent="-285750">
                        <a:buFont typeface="Arial" panose="020B0604020202020204" pitchFamily="34" charset="0"/>
                        <a:buChar char="•"/>
                      </a:pPr>
                      <a:r>
                        <a:rPr lang="fi-FI" dirty="0" smtClean="0"/>
                        <a:t>Kasvatussosiologian näkökulmia, oppimisen teorioita, </a:t>
                      </a:r>
                      <a:r>
                        <a:rPr lang="fi-FI" dirty="0" err="1" smtClean="0"/>
                        <a:t>tvt</a:t>
                      </a:r>
                      <a:r>
                        <a:rPr lang="fi-FI" dirty="0" smtClean="0"/>
                        <a:t>, </a:t>
                      </a:r>
                      <a:r>
                        <a:rPr lang="fi-FI" dirty="0" err="1" smtClean="0"/>
                        <a:t>inklusiivinen</a:t>
                      </a:r>
                      <a:r>
                        <a:rPr lang="fi-FI" dirty="0" smtClean="0"/>
                        <a:t> kasvatus</a:t>
                      </a:r>
                      <a:endParaRPr lang="fi-FI" dirty="0"/>
                    </a:p>
                  </a:txBody>
                  <a:tcPr/>
                </a:tc>
                <a:extLst>
                  <a:ext uri="{0D108BD9-81ED-4DB2-BD59-A6C34878D82A}">
                    <a16:rowId xmlns:a16="http://schemas.microsoft.com/office/drawing/2014/main" val="2197425383"/>
                  </a:ext>
                </a:extLst>
              </a:tr>
            </a:tbl>
          </a:graphicData>
        </a:graphic>
      </p:graphicFrame>
    </p:spTree>
    <p:extLst>
      <p:ext uri="{BB962C8B-B14F-4D97-AF65-F5344CB8AC3E}">
        <p14:creationId xmlns:p14="http://schemas.microsoft.com/office/powerpoint/2010/main" val="2773730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Learning Café</a:t>
            </a:r>
            <a:endParaRPr lang="fi-FI" dirty="0"/>
          </a:p>
        </p:txBody>
      </p:sp>
      <p:sp>
        <p:nvSpPr>
          <p:cNvPr id="3" name="Sisällön paikkamerkki 2"/>
          <p:cNvSpPr>
            <a:spLocks noGrp="1"/>
          </p:cNvSpPr>
          <p:nvPr>
            <p:ph idx="1"/>
          </p:nvPr>
        </p:nvSpPr>
        <p:spPr/>
        <p:txBody>
          <a:bodyPr/>
          <a:lstStyle/>
          <a:p>
            <a:pPr marL="457200" indent="-457200">
              <a:buAutoNum type="arabicParenR"/>
            </a:pPr>
            <a:r>
              <a:rPr lang="fi-FI" dirty="0" smtClean="0"/>
              <a:t>Osaaminen ja asiantuntijuus: Riitta-Leena, Johanna, Mari</a:t>
            </a:r>
            <a:br>
              <a:rPr lang="fi-FI" dirty="0" smtClean="0"/>
            </a:br>
            <a:endParaRPr lang="fi-FI" dirty="0" smtClean="0"/>
          </a:p>
          <a:p>
            <a:pPr marL="457200" indent="-457200">
              <a:buAutoNum type="arabicParenR"/>
            </a:pPr>
            <a:r>
              <a:rPr lang="fi-FI" dirty="0" smtClean="0"/>
              <a:t>Kasvatus, yhteiskunta ja muutos: Matti, Ulla Maija</a:t>
            </a:r>
            <a:br>
              <a:rPr lang="fi-FI" dirty="0" smtClean="0"/>
            </a:br>
            <a:endParaRPr lang="fi-FI" dirty="0" smtClean="0"/>
          </a:p>
          <a:p>
            <a:pPr marL="457200" indent="-457200">
              <a:buAutoNum type="arabicParenR"/>
            </a:pPr>
            <a:r>
              <a:rPr lang="fi-FI" dirty="0" smtClean="0"/>
              <a:t>Vuorovaikutus ja yhteistyö sekä Oppiminen ja ohjaus: Minna, Markus, Sami, Eija</a:t>
            </a:r>
          </a:p>
          <a:p>
            <a:pPr marL="457200" indent="-457200">
              <a:buAutoNum type="arabicParenR"/>
            </a:pPr>
            <a:endParaRPr lang="fi-FI" dirty="0"/>
          </a:p>
          <a:p>
            <a:pPr marL="457200" indent="-457200">
              <a:buAutoNum type="arabicParenR"/>
            </a:pPr>
            <a:endParaRPr lang="fi-FI" dirty="0" smtClean="0"/>
          </a:p>
          <a:p>
            <a:pPr marL="0" indent="0">
              <a:buNone/>
            </a:pPr>
            <a:r>
              <a:rPr lang="fi-FI" dirty="0" smtClean="0"/>
              <a:t>Keskusteluaikaa noin 45 min/ ilmiöryhmä</a:t>
            </a:r>
          </a:p>
          <a:p>
            <a:pPr marL="0" indent="0">
              <a:buNone/>
            </a:pPr>
            <a:r>
              <a:rPr lang="fi-FI" dirty="0" smtClean="0"/>
              <a:t>Valitse kaksi ryhmää: </a:t>
            </a:r>
            <a:r>
              <a:rPr lang="fi-FI" dirty="0" smtClean="0">
                <a:solidFill>
                  <a:srgbClr val="FF0000"/>
                </a:solidFill>
              </a:rPr>
              <a:t>itsellesi läheisin ja etäisin ilmiö</a:t>
            </a:r>
            <a:endParaRPr lang="fi-FI" dirty="0">
              <a:solidFill>
                <a:srgbClr val="FF0000"/>
              </a:solidFill>
            </a:endParaRPr>
          </a:p>
        </p:txBody>
      </p:sp>
    </p:spTree>
    <p:extLst>
      <p:ext uri="{BB962C8B-B14F-4D97-AF65-F5344CB8AC3E}">
        <p14:creationId xmlns:p14="http://schemas.microsoft.com/office/powerpoint/2010/main" val="3834793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p:txBody>
          <a:bodyPr/>
          <a:lstStyle/>
          <a:p>
            <a:r>
              <a:rPr lang="fi-FI" b="0" i="1" dirty="0" smtClean="0"/>
              <a:t>Kiitos </a:t>
            </a:r>
            <a:br>
              <a:rPr lang="fi-FI" b="0" i="1" dirty="0" smtClean="0"/>
            </a:br>
            <a:r>
              <a:rPr lang="fi-FI" b="0" i="1" dirty="0" smtClean="0"/>
              <a:t>mielenkiinnostasi!</a:t>
            </a:r>
            <a:endParaRPr lang="fi-FI" b="0" i="1" dirty="0"/>
          </a:p>
        </p:txBody>
      </p:sp>
      <p:sp>
        <p:nvSpPr>
          <p:cNvPr id="3" name="Subtitle 2"/>
          <p:cNvSpPr>
            <a:spLocks noGrp="1"/>
          </p:cNvSpPr>
          <p:nvPr>
            <p:ph type="subTitle" idx="1"/>
          </p:nvPr>
        </p:nvSpPr>
        <p:spPr>
          <a:xfrm>
            <a:off x="2423593" y="2348880"/>
            <a:ext cx="7344816" cy="936104"/>
          </a:xfrm>
        </p:spPr>
        <p:txBody>
          <a:bodyPr/>
          <a:lstStyle/>
          <a:p>
            <a:r>
              <a:rPr lang="en-US" dirty="0" err="1" smtClean="0"/>
              <a:t>www.jyu.fi</a:t>
            </a:r>
            <a:r>
              <a:rPr lang="en-US" dirty="0"/>
              <a:t>/</a:t>
            </a:r>
            <a:r>
              <a:rPr lang="en-US" dirty="0" err="1"/>
              <a:t>edu</a:t>
            </a:r>
            <a:r>
              <a:rPr lang="en-US" dirty="0"/>
              <a:t>/</a:t>
            </a:r>
            <a:r>
              <a:rPr lang="en-US" dirty="0" err="1"/>
              <a:t>laitokset</a:t>
            </a:r>
            <a:r>
              <a:rPr lang="en-US" dirty="0"/>
              <a:t>/</a:t>
            </a:r>
            <a:r>
              <a:rPr lang="en-US" dirty="0" err="1" smtClean="0"/>
              <a:t>okl</a:t>
            </a:r>
            <a:endParaRPr lang="en-US" dirty="0"/>
          </a:p>
        </p:txBody>
      </p:sp>
    </p:spTree>
    <p:extLst>
      <p:ext uri="{BB962C8B-B14F-4D97-AF65-F5344CB8AC3E}">
        <p14:creationId xmlns:p14="http://schemas.microsoft.com/office/powerpoint/2010/main" val="4127698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Tähän mennessä tapahtunutta (2)</a:t>
            </a:r>
            <a:endParaRPr lang="fi-FI" dirty="0"/>
          </a:p>
        </p:txBody>
      </p:sp>
      <p:sp>
        <p:nvSpPr>
          <p:cNvPr id="3" name="Sisällön paikkamerkki 2"/>
          <p:cNvSpPr>
            <a:spLocks noGrp="1"/>
          </p:cNvSpPr>
          <p:nvPr>
            <p:ph idx="1"/>
          </p:nvPr>
        </p:nvSpPr>
        <p:spPr/>
        <p:txBody>
          <a:bodyPr/>
          <a:lstStyle/>
          <a:p>
            <a:r>
              <a:rPr lang="fi-FI" dirty="0" smtClean="0"/>
              <a:t>Vuosikurssi -14:n palaute laitoskokouksessa 6.11.</a:t>
            </a:r>
          </a:p>
          <a:p>
            <a:pPr lvl="1"/>
            <a:r>
              <a:rPr lang="fi-FI" dirty="0" smtClean="0"/>
              <a:t>Mitä on jo tehty: kotiryhmävalinnat, opiskelijapalautteen hyödyntäminen, kurssien yhtenäiset arviointikriteerit</a:t>
            </a:r>
          </a:p>
          <a:p>
            <a:pPr lvl="1"/>
            <a:r>
              <a:rPr lang="fi-FI" dirty="0" smtClean="0"/>
              <a:t>Mitä pitää vielä petrata: opiskelijapalautteen hyödyntäminen, </a:t>
            </a:r>
            <a:r>
              <a:rPr lang="fi-FI" dirty="0" smtClean="0"/>
              <a:t>arviointi (opintojen vaatimustaso), </a:t>
            </a:r>
            <a:r>
              <a:rPr lang="fi-FI" dirty="0" smtClean="0"/>
              <a:t>palaute,  arviointikriteerit</a:t>
            </a:r>
          </a:p>
          <a:p>
            <a:pPr lvl="1"/>
            <a:r>
              <a:rPr lang="fi-FI" dirty="0" smtClean="0"/>
              <a:t>Kaikille opiskelijoille/ ryhmille (täysin) identtinen koulutus?</a:t>
            </a:r>
            <a:endParaRPr lang="fi-FI" dirty="0"/>
          </a:p>
        </p:txBody>
      </p:sp>
      <p:pic>
        <p:nvPicPr>
          <p:cNvPr id="4" name="Kuva 3"/>
          <p:cNvPicPr>
            <a:picLocks noChangeAspect="1"/>
          </p:cNvPicPr>
          <p:nvPr/>
        </p:nvPicPr>
        <p:blipFill>
          <a:blip r:embed="rId2"/>
          <a:stretch>
            <a:fillRect/>
          </a:stretch>
        </p:blipFill>
        <p:spPr>
          <a:xfrm>
            <a:off x="7369080" y="3417266"/>
            <a:ext cx="4218862" cy="2381402"/>
          </a:xfrm>
          <a:prstGeom prst="rect">
            <a:avLst/>
          </a:prstGeom>
        </p:spPr>
      </p:pic>
    </p:spTree>
    <p:extLst>
      <p:ext uri="{BB962C8B-B14F-4D97-AF65-F5344CB8AC3E}">
        <p14:creationId xmlns:p14="http://schemas.microsoft.com/office/powerpoint/2010/main" val="111017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Tähän mennessä tapahtunutta (3)</a:t>
            </a:r>
            <a:endParaRPr lang="fi-FI" dirty="0"/>
          </a:p>
        </p:txBody>
      </p:sp>
      <p:sp>
        <p:nvSpPr>
          <p:cNvPr id="3" name="Sisällön paikkamerkki 2"/>
          <p:cNvSpPr>
            <a:spLocks noGrp="1"/>
          </p:cNvSpPr>
          <p:nvPr>
            <p:ph idx="1"/>
          </p:nvPr>
        </p:nvSpPr>
        <p:spPr/>
        <p:txBody>
          <a:bodyPr/>
          <a:lstStyle/>
          <a:p>
            <a:r>
              <a:rPr lang="fi-FI" dirty="0" smtClean="0"/>
              <a:t>Ilmiömäistä, tutkittua tietoa meistä – </a:t>
            </a:r>
            <a:r>
              <a:rPr lang="fi-FI" dirty="0" smtClean="0"/>
              <a:t>Seppo-peli </a:t>
            </a:r>
          </a:p>
          <a:p>
            <a:pPr lvl="1"/>
            <a:r>
              <a:rPr lang="fi-FI" dirty="0" smtClean="0"/>
              <a:t>Mihin (väljä ja joustava) opetussuunnitelma velvoittaa ja millaisia toteutuksia se mahdollistaa? </a:t>
            </a:r>
          </a:p>
          <a:p>
            <a:pPr lvl="2"/>
            <a:r>
              <a:rPr lang="fi-FI" dirty="0" smtClean="0"/>
              <a:t>Erilaiset toteutukset kuuluvat ilmiölähtöiseen opetussuunnitelmaan, tätä käsiteltävä opiskelijoiden kanssa</a:t>
            </a:r>
          </a:p>
          <a:p>
            <a:pPr lvl="1"/>
            <a:r>
              <a:rPr lang="fi-FI" dirty="0" smtClean="0"/>
              <a:t>Miten tuemme opiskelijan oppimisprosessia?</a:t>
            </a:r>
          </a:p>
          <a:p>
            <a:pPr lvl="2"/>
            <a:r>
              <a:rPr lang="fi-FI" dirty="0" smtClean="0"/>
              <a:t>Toimintamallit (esim. tutkiva oppiminen), sitouttaminen, aikatauluttaminen, ajan varaaminen, apua kokonaisuuden jäsentämiseen</a:t>
            </a:r>
          </a:p>
          <a:p>
            <a:pPr lvl="1"/>
            <a:r>
              <a:rPr lang="fi-FI" dirty="0" smtClean="0"/>
              <a:t>Huomioiko </a:t>
            </a:r>
            <a:r>
              <a:rPr lang="fi-FI" dirty="0" err="1" smtClean="0"/>
              <a:t>OPS:n</a:t>
            </a:r>
            <a:r>
              <a:rPr lang="fi-FI" dirty="0" smtClean="0"/>
              <a:t> tulkinta ja toteutus opiskelijoiden ennakkokäsitykset ilmiölähtöisyydestä?</a:t>
            </a:r>
          </a:p>
          <a:p>
            <a:pPr lvl="2"/>
            <a:r>
              <a:rPr lang="fi-FI" dirty="0"/>
              <a:t>Millaisella lähikehityksen vyöhykkeellä </a:t>
            </a:r>
            <a:r>
              <a:rPr lang="fi-FI" dirty="0" smtClean="0"/>
              <a:t>toimimme tukiessamme oppimisprosessia?</a:t>
            </a:r>
          </a:p>
          <a:p>
            <a:pPr lvl="2"/>
            <a:r>
              <a:rPr lang="fi-FI" dirty="0" smtClean="0"/>
              <a:t>Millaiset käsitykset OKL:n henkilökunnalla?</a:t>
            </a:r>
          </a:p>
          <a:p>
            <a:pPr lvl="1"/>
            <a:r>
              <a:rPr lang="fi-FI" dirty="0" smtClean="0"/>
              <a:t>JATKUU!</a:t>
            </a:r>
            <a:endParaRPr lang="fi-FI" dirty="0"/>
          </a:p>
          <a:p>
            <a:pPr marL="914400" lvl="2" indent="0">
              <a:buNone/>
            </a:pPr>
            <a:endParaRPr lang="fi-FI" dirty="0"/>
          </a:p>
        </p:txBody>
      </p:sp>
    </p:spTree>
    <p:extLst>
      <p:ext uri="{BB962C8B-B14F-4D97-AF65-F5344CB8AC3E}">
        <p14:creationId xmlns:p14="http://schemas.microsoft.com/office/powerpoint/2010/main" val="145194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a:t>
            </a:r>
            <a:r>
              <a:rPr lang="fi-FI" dirty="0"/>
              <a:t>ymmärrämme </a:t>
            </a:r>
            <a:r>
              <a:rPr lang="fi-FI" dirty="0" smtClean="0"/>
              <a:t>tutkimusperustaisuudella opettajankoulutuksessa?</a:t>
            </a:r>
            <a:endParaRPr lang="fi-FI" dirty="0"/>
          </a:p>
        </p:txBody>
      </p:sp>
      <p:sp>
        <p:nvSpPr>
          <p:cNvPr id="3" name="Sisällön paikkamerkki 2"/>
          <p:cNvSpPr>
            <a:spLocks noGrp="1"/>
          </p:cNvSpPr>
          <p:nvPr>
            <p:ph idx="1"/>
          </p:nvPr>
        </p:nvSpPr>
        <p:spPr/>
        <p:txBody>
          <a:bodyPr/>
          <a:lstStyle/>
          <a:p>
            <a:r>
              <a:rPr lang="fi-FI" dirty="0" smtClean="0"/>
              <a:t>Tutkivat ja kehittävät toimintatavat OKL:n pedagogiikassa ja toimintakulttuurissa</a:t>
            </a:r>
          </a:p>
          <a:p>
            <a:r>
              <a:rPr lang="fi-FI" dirty="0" smtClean="0"/>
              <a:t>Tutkimuksen kietoutuminen opiskeluun ja oppimiseen esim. kokeiluissa, harjoitteluissa ja opinnäytetöissä</a:t>
            </a:r>
          </a:p>
          <a:p>
            <a:r>
              <a:rPr lang="fi-FI" dirty="0" smtClean="0"/>
              <a:t>Tavoitteena omaa työtänsä tutkiva ja kehittävä opettaja</a:t>
            </a:r>
          </a:p>
          <a:p>
            <a:r>
              <a:rPr lang="fi-FI" dirty="0" smtClean="0"/>
              <a:t>Tutkimus- ja menetelmäopinnot opettajaopinnoissa</a:t>
            </a:r>
          </a:p>
          <a:p>
            <a:r>
              <a:rPr lang="fi-FI" dirty="0" smtClean="0"/>
              <a:t>Kriittinen ja analyyttinen ajattelu ja kehittävä arviointi</a:t>
            </a:r>
          </a:p>
          <a:p>
            <a:r>
              <a:rPr lang="fi-FI" dirty="0"/>
              <a:t>Mitä ja miten uusimman tutkimuksen </a:t>
            </a:r>
            <a:r>
              <a:rPr lang="fi-FI" dirty="0" smtClean="0"/>
              <a:t>tulokset ovat mukana opetussuunnitelmassa ja opiskelun sisällöissä?</a:t>
            </a:r>
            <a:endParaRPr lang="fi-FI" dirty="0"/>
          </a:p>
          <a:p>
            <a:endParaRPr lang="fi-FI" dirty="0" smtClean="0"/>
          </a:p>
          <a:p>
            <a:endParaRPr lang="fi-FI" dirty="0" smtClean="0"/>
          </a:p>
          <a:p>
            <a:endParaRPr lang="fi-FI" dirty="0"/>
          </a:p>
        </p:txBody>
      </p:sp>
    </p:spTree>
    <p:extLst>
      <p:ext uri="{BB962C8B-B14F-4D97-AF65-F5344CB8AC3E}">
        <p14:creationId xmlns:p14="http://schemas.microsoft.com/office/powerpoint/2010/main" val="5963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Miten tutkimusperustaisuutta tarkastelemme tänään?</a:t>
            </a:r>
            <a:endParaRPr lang="fi-FI" dirty="0"/>
          </a:p>
        </p:txBody>
      </p:sp>
      <p:sp>
        <p:nvSpPr>
          <p:cNvPr id="3" name="Sisällön paikkamerkki 2"/>
          <p:cNvSpPr>
            <a:spLocks noGrp="1"/>
          </p:cNvSpPr>
          <p:nvPr>
            <p:ph idx="1"/>
          </p:nvPr>
        </p:nvSpPr>
        <p:spPr/>
        <p:txBody>
          <a:bodyPr/>
          <a:lstStyle/>
          <a:p>
            <a:r>
              <a:rPr lang="fi-FI" dirty="0" smtClean="0"/>
              <a:t>Millaista opettajan osaamisalueisiin ja opettajankoulutuksessa tutkittaviin ilmiöihin liittyvää tutkimusta </a:t>
            </a:r>
            <a:r>
              <a:rPr lang="fi-FI" dirty="0" err="1" smtClean="0"/>
              <a:t>OKL:ssa</a:t>
            </a:r>
            <a:r>
              <a:rPr lang="fi-FI" dirty="0" smtClean="0"/>
              <a:t> tehdään?</a:t>
            </a:r>
          </a:p>
          <a:p>
            <a:r>
              <a:rPr lang="fi-FI" dirty="0" smtClean="0"/>
              <a:t>Mitä ja miten uusimman tutkimuksen tuloksia kannattaisi ottaa mukaan opetussuunnitelmaan?</a:t>
            </a:r>
          </a:p>
          <a:p>
            <a:pPr lvl="1"/>
            <a:r>
              <a:rPr lang="fi-FI" dirty="0" smtClean="0"/>
              <a:t>Koulutuksen tavoitteena olevat opettajan osaamisalueet </a:t>
            </a:r>
          </a:p>
          <a:p>
            <a:pPr lvl="2"/>
            <a:r>
              <a:rPr lang="fi-FI" dirty="0" smtClean="0"/>
              <a:t>eettinen, intellektuaalinen, viestintä ja vuorovaikutus-, kulttuurinen, yhteisöllinen ja yhteiskunnallinen, pedagoginen ja esteettinen osaaminen)</a:t>
            </a:r>
          </a:p>
          <a:p>
            <a:pPr lvl="1"/>
            <a:r>
              <a:rPr lang="fi-FI" dirty="0" smtClean="0"/>
              <a:t>Opettajankoulutuksessa opiskeltavat ja tutkittavat ilmiöt </a:t>
            </a:r>
          </a:p>
          <a:p>
            <a:pPr lvl="2"/>
            <a:r>
              <a:rPr lang="fi-FI" dirty="0" smtClean="0"/>
              <a:t>1)Vuorovaikutus ja yhteistyö; 2) oppiminen ja ohjaus; 3) kasvatus, yhteiskunta ja muutos; 4) tieteellinen ajattelu ja tieto; 5) osaaminen ja asiantuntijuus</a:t>
            </a:r>
            <a:br>
              <a:rPr lang="fi-FI" dirty="0" smtClean="0"/>
            </a:br>
            <a:endParaRPr lang="fi-FI" dirty="0" smtClean="0"/>
          </a:p>
          <a:p>
            <a:r>
              <a:rPr lang="fi-FI" dirty="0" smtClean="0"/>
              <a:t>Lisää tulossa tammikuun ideatiistaissa: ainepedagoginen tutkimus, POM-opinnot</a:t>
            </a:r>
            <a:br>
              <a:rPr lang="fi-FI" dirty="0" smtClean="0"/>
            </a:br>
            <a:endParaRPr lang="fi-FI" dirty="0" smtClean="0"/>
          </a:p>
          <a:p>
            <a:endParaRPr lang="fi-FI" dirty="0" smtClean="0"/>
          </a:p>
          <a:p>
            <a:pPr marL="0" indent="0">
              <a:buNone/>
            </a:pPr>
            <a:endParaRPr lang="fi-FI" dirty="0" smtClean="0"/>
          </a:p>
          <a:p>
            <a:pPr marL="0" indent="0">
              <a:buNone/>
            </a:pPr>
            <a:endParaRPr lang="fi-FI" dirty="0"/>
          </a:p>
        </p:txBody>
      </p:sp>
    </p:spTree>
    <p:extLst>
      <p:ext uri="{BB962C8B-B14F-4D97-AF65-F5344CB8AC3E}">
        <p14:creationId xmlns:p14="http://schemas.microsoft.com/office/powerpoint/2010/main" val="375708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10 </a:t>
            </a:r>
            <a:r>
              <a:rPr lang="fi-FI" dirty="0" err="1" smtClean="0"/>
              <a:t>Pep</a:t>
            </a:r>
            <a:r>
              <a:rPr lang="fi-FI" dirty="0" smtClean="0"/>
              <a:t>-</a:t>
            </a:r>
            <a:r>
              <a:rPr lang="fi-FI" dirty="0" err="1" smtClean="0"/>
              <a:t>Talk</a:t>
            </a:r>
            <a:r>
              <a:rPr lang="fi-FI" dirty="0" smtClean="0"/>
              <a:t>-tutkijapuheenvuoroa</a:t>
            </a:r>
            <a:endParaRPr lang="fi-FI" dirty="0"/>
          </a:p>
        </p:txBody>
      </p:sp>
      <p:sp>
        <p:nvSpPr>
          <p:cNvPr id="3" name="Sisällön paikkamerkki 2"/>
          <p:cNvSpPr>
            <a:spLocks noGrp="1"/>
          </p:cNvSpPr>
          <p:nvPr>
            <p:ph idx="1"/>
          </p:nvPr>
        </p:nvSpPr>
        <p:spPr/>
        <p:txBody>
          <a:bodyPr/>
          <a:lstStyle/>
          <a:p>
            <a:r>
              <a:rPr lang="fi-FI" dirty="0" smtClean="0"/>
              <a:t>Seuratessasi puheenvuoroja kirjoita </a:t>
            </a:r>
            <a:r>
              <a:rPr lang="fi-FI" dirty="0" err="1" smtClean="0"/>
              <a:t>post</a:t>
            </a:r>
            <a:r>
              <a:rPr lang="fi-FI" dirty="0" smtClean="0"/>
              <a:t> it -lapulle:</a:t>
            </a:r>
          </a:p>
          <a:p>
            <a:pPr lvl="1"/>
            <a:r>
              <a:rPr lang="fi-FI" dirty="0" smtClean="0"/>
              <a:t>Mitä asiaa komppaat/ kannatat?</a:t>
            </a:r>
          </a:p>
          <a:p>
            <a:pPr lvl="1"/>
            <a:r>
              <a:rPr lang="fi-FI" dirty="0" smtClean="0"/>
              <a:t>Mitä haluat kysyä tai mitä jäit kaipaamaan?</a:t>
            </a:r>
          </a:p>
          <a:p>
            <a:pPr lvl="1"/>
            <a:endParaRPr lang="fi-FI" dirty="0"/>
          </a:p>
        </p:txBody>
      </p:sp>
    </p:spTree>
    <p:extLst>
      <p:ext uri="{BB962C8B-B14F-4D97-AF65-F5344CB8AC3E}">
        <p14:creationId xmlns:p14="http://schemas.microsoft.com/office/powerpoint/2010/main" val="2185666606"/>
      </p:ext>
    </p:extLst>
  </p:cSld>
  <p:clrMapOvr>
    <a:masterClrMapping/>
  </p:clrMapOvr>
</p:sld>
</file>

<file path=ppt/theme/theme1.xml><?xml version="1.0" encoding="utf-8"?>
<a:theme xmlns:a="http://schemas.openxmlformats.org/drawingml/2006/main" name="vaahtera_mallist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2931</Words>
  <Application>Microsoft Office PowerPoint</Application>
  <PresentationFormat>Laajakuva</PresentationFormat>
  <Paragraphs>493</Paragraphs>
  <Slides>41</Slides>
  <Notes>9</Notes>
  <HiddenSlides>0</HiddenSlides>
  <MMClips>0</MMClips>
  <ScaleCrop>false</ScaleCrop>
  <HeadingPairs>
    <vt:vector size="6" baseType="variant">
      <vt:variant>
        <vt:lpstr>Käytetyt fontit</vt:lpstr>
      </vt:variant>
      <vt:variant>
        <vt:i4>14</vt:i4>
      </vt:variant>
      <vt:variant>
        <vt:lpstr>Teema</vt:lpstr>
      </vt:variant>
      <vt:variant>
        <vt:i4>9</vt:i4>
      </vt:variant>
      <vt:variant>
        <vt:lpstr>Dian otsikot</vt:lpstr>
      </vt:variant>
      <vt:variant>
        <vt:i4>41</vt:i4>
      </vt:variant>
    </vt:vector>
  </HeadingPairs>
  <TitlesOfParts>
    <vt:vector size="64" baseType="lpstr">
      <vt:lpstr>Arial</vt:lpstr>
      <vt:lpstr>Arial Narrow</vt:lpstr>
      <vt:lpstr>Calibri</vt:lpstr>
      <vt:lpstr>Calibri Light</vt:lpstr>
      <vt:lpstr>Calibri,Bold</vt:lpstr>
      <vt:lpstr>Comfortaa</vt:lpstr>
      <vt:lpstr>Helvetica</vt:lpstr>
      <vt:lpstr>Lato</vt:lpstr>
      <vt:lpstr>Montserrat</vt:lpstr>
      <vt:lpstr>Oswald</vt:lpstr>
      <vt:lpstr>Palatino Linotype</vt:lpstr>
      <vt:lpstr>Playfair Display</vt:lpstr>
      <vt:lpstr>Raleway</vt:lpstr>
      <vt:lpstr>Wingdings</vt:lpstr>
      <vt:lpstr>vaahtera_mallista</vt:lpstr>
      <vt:lpstr>3_utu-2013-laajakuva</vt:lpstr>
      <vt:lpstr>utu-2013-laajakuva</vt:lpstr>
      <vt:lpstr>1_utu-2013-laajakuva</vt:lpstr>
      <vt:lpstr>Office Theme</vt:lpstr>
      <vt:lpstr>1_Office Theme</vt:lpstr>
      <vt:lpstr>2_Office Theme</vt:lpstr>
      <vt:lpstr>Coral</vt:lpstr>
      <vt:lpstr>Simple Light</vt:lpstr>
      <vt:lpstr>Laitoskokous/ ideatiistai 11.12.</vt:lpstr>
      <vt:lpstr>PowerPoint-esitys</vt:lpstr>
      <vt:lpstr>Ohjelma</vt:lpstr>
      <vt:lpstr>Tähän mennessä tapahtunutta (1)</vt:lpstr>
      <vt:lpstr>Tähän mennessä tapahtunutta (2)</vt:lpstr>
      <vt:lpstr>Tähän mennessä tapahtunutta (3)</vt:lpstr>
      <vt:lpstr>Mitä ymmärrämme tutkimusperustaisuudella opettajankoulutuksessa?</vt:lpstr>
      <vt:lpstr>Miten tutkimusperustaisuutta tarkastelemme tänään?</vt:lpstr>
      <vt:lpstr>10 Pep-Talk-tutkijapuheenvuoroa</vt:lpstr>
      <vt:lpstr>PowerPoint-esitys</vt:lpstr>
      <vt:lpstr>Ammatilliset käytänteet</vt:lpstr>
      <vt:lpstr>Ammatilliset käytänteet </vt:lpstr>
      <vt:lpstr>Teacher support to students’</vt:lpstr>
      <vt:lpstr>Tilannekohtaiset taidot (Situation-specific skills/Professional vision)</vt:lpstr>
      <vt:lpstr>PowerPoint-esitys</vt:lpstr>
      <vt:lpstr>PowerPoint-esitys</vt:lpstr>
      <vt:lpstr>PowerPoint-esitys</vt:lpstr>
      <vt:lpstr>PowerPoint-esitys</vt:lpstr>
      <vt:lpstr>Oppilastason vaikutukset: Oppiminen, motivaatio ja hyvinvointi</vt:lpstr>
      <vt:lpstr>Mikä tutkimukseni valossa olisi tärkeää?</vt:lpstr>
      <vt:lpstr>Miten? </vt:lpstr>
      <vt:lpstr>PowerPoint-esitys</vt:lpstr>
      <vt:lpstr>PowerPoint-esitys</vt:lpstr>
      <vt:lpstr>PowerPoint-esitys</vt:lpstr>
      <vt:lpstr>PowerPoint-esitys</vt:lpstr>
      <vt:lpstr>PowerPoint-esitys</vt:lpstr>
      <vt:lpstr>PowerPoint-esitys</vt:lpstr>
      <vt:lpstr>SOSIAALISET TAIDOT - VUOROVAIKUTUS</vt:lpstr>
      <vt:lpstr>The personality </vt:lpstr>
      <vt:lpstr>Identity, agency, emotions, the environment…</vt:lpstr>
      <vt:lpstr>PowerPoint-esitys</vt:lpstr>
      <vt:lpstr>Personality as a ”contemporaneous” dimension</vt:lpstr>
      <vt:lpstr>How? Participation &amp; reflection</vt:lpstr>
      <vt:lpstr>PowerPoint-esitys</vt:lpstr>
      <vt:lpstr>Kuka ja miksi puhumassa ammatillisesta hyvinvoinnista?</vt:lpstr>
      <vt:lpstr>Ammatillinen hyvinvointi kestävän uran näkökulmasta  De Vos, A. et al., 2018, Journal of Vocational Behavior </vt:lpstr>
      <vt:lpstr>Miten tämä tulisi ottaa huomioon uudessa OPS:ssa? 1/3</vt:lpstr>
      <vt:lpstr>Miten tämä tulisi ottaa huomioon uudessa OPS:ssa? 2/3</vt:lpstr>
      <vt:lpstr>Miten tämä tulisi ottaa huomioon uudessa OPS:ssa?  3/3</vt:lpstr>
      <vt:lpstr>Learning Café</vt:lpstr>
      <vt:lpstr>Kiitos  mielenkiinnostasi!</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Laitoskokous/ ideatiistai 11.12.</dc:title>
  <dc:creator>Valleala, Ulla Maija</dc:creator>
  <cp:lastModifiedBy>Valleala, Ulla Maija</cp:lastModifiedBy>
  <cp:revision>38</cp:revision>
  <cp:lastPrinted>2018-12-10T18:18:58Z</cp:lastPrinted>
  <dcterms:created xsi:type="dcterms:W3CDTF">2018-12-05T15:52:52Z</dcterms:created>
  <dcterms:modified xsi:type="dcterms:W3CDTF">2018-12-10T18:45:18Z</dcterms:modified>
</cp:coreProperties>
</file>