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9" r:id="rId6"/>
    <p:sldId id="262" r:id="rId7"/>
    <p:sldId id="263" r:id="rId8"/>
    <p:sldId id="264" r:id="rId9"/>
    <p:sldId id="261" r:id="rId10"/>
    <p:sldId id="265" r:id="rId11"/>
    <p:sldId id="260" r:id="rId12"/>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476EED-481D-4068-B948-A89D379BB4CE}" v="985" dt="2025-04-16T23:11:43.6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äätäinen Anna" userId="054ac6a8-808c-432c-a495-f25539e27d49" providerId="ADAL" clId="{0B476EED-481D-4068-B948-A89D379BB4CE}"/>
    <pc:docChg chg="undo custSel addSld delSld modSld">
      <pc:chgData name="Väätäinen Anna" userId="054ac6a8-808c-432c-a495-f25539e27d49" providerId="ADAL" clId="{0B476EED-481D-4068-B948-A89D379BB4CE}" dt="2025-04-16T23:12:15.984" v="1310" actId="20577"/>
      <pc:docMkLst>
        <pc:docMk/>
      </pc:docMkLst>
      <pc:sldChg chg="addSp modSp mod">
        <pc:chgData name="Väätäinen Anna" userId="054ac6a8-808c-432c-a495-f25539e27d49" providerId="ADAL" clId="{0B476EED-481D-4068-B948-A89D379BB4CE}" dt="2025-04-16T23:12:15.984" v="1310" actId="20577"/>
        <pc:sldMkLst>
          <pc:docMk/>
          <pc:sldMk cId="4279931385" sldId="256"/>
        </pc:sldMkLst>
        <pc:spChg chg="mod">
          <ac:chgData name="Väätäinen Anna" userId="054ac6a8-808c-432c-a495-f25539e27d49" providerId="ADAL" clId="{0B476EED-481D-4068-B948-A89D379BB4CE}" dt="2025-04-16T23:12:15.984" v="1310" actId="20577"/>
          <ac:spMkLst>
            <pc:docMk/>
            <pc:sldMk cId="4279931385" sldId="256"/>
            <ac:spMk id="2" creationId="{E266942B-AD16-3B9D-91FB-1B36E7E75CD0}"/>
          </ac:spMkLst>
        </pc:spChg>
        <pc:spChg chg="add mod">
          <ac:chgData name="Väätäinen Anna" userId="054ac6a8-808c-432c-a495-f25539e27d49" providerId="ADAL" clId="{0B476EED-481D-4068-B948-A89D379BB4CE}" dt="2025-04-16T22:31:34.415" v="19" actId="255"/>
          <ac:spMkLst>
            <pc:docMk/>
            <pc:sldMk cId="4279931385" sldId="256"/>
            <ac:spMk id="3" creationId="{897516E9-87C1-AF8C-B295-1139370CFD85}"/>
          </ac:spMkLst>
        </pc:spChg>
      </pc:sldChg>
      <pc:sldChg chg="modSp mod">
        <pc:chgData name="Väätäinen Anna" userId="054ac6a8-808c-432c-a495-f25539e27d49" providerId="ADAL" clId="{0B476EED-481D-4068-B948-A89D379BB4CE}" dt="2025-04-16T22:39:48.023" v="233" actId="20577"/>
        <pc:sldMkLst>
          <pc:docMk/>
          <pc:sldMk cId="2047597134" sldId="259"/>
        </pc:sldMkLst>
        <pc:spChg chg="mod">
          <ac:chgData name="Väätäinen Anna" userId="054ac6a8-808c-432c-a495-f25539e27d49" providerId="ADAL" clId="{0B476EED-481D-4068-B948-A89D379BB4CE}" dt="2025-04-16T22:39:48.023" v="233" actId="20577"/>
          <ac:spMkLst>
            <pc:docMk/>
            <pc:sldMk cId="2047597134" sldId="259"/>
            <ac:spMk id="2" creationId="{8F6311B5-2A0B-AD88-9678-E070104A4D2C}"/>
          </ac:spMkLst>
        </pc:spChg>
      </pc:sldChg>
      <pc:sldChg chg="modSp mod">
        <pc:chgData name="Väätäinen Anna" userId="054ac6a8-808c-432c-a495-f25539e27d49" providerId="ADAL" clId="{0B476EED-481D-4068-B948-A89D379BB4CE}" dt="2025-04-16T23:10:53.888" v="1305" actId="1076"/>
        <pc:sldMkLst>
          <pc:docMk/>
          <pc:sldMk cId="3919907893" sldId="260"/>
        </pc:sldMkLst>
        <pc:spChg chg="mod">
          <ac:chgData name="Väätäinen Anna" userId="054ac6a8-808c-432c-a495-f25539e27d49" providerId="ADAL" clId="{0B476EED-481D-4068-B948-A89D379BB4CE}" dt="2025-04-16T23:10:53.888" v="1305" actId="1076"/>
          <ac:spMkLst>
            <pc:docMk/>
            <pc:sldMk cId="3919907893" sldId="260"/>
            <ac:spMk id="2" creationId="{E6EA23EF-9669-BD8C-9607-E7917273A8E7}"/>
          </ac:spMkLst>
        </pc:spChg>
      </pc:sldChg>
      <pc:sldChg chg="addSp modSp mod">
        <pc:chgData name="Väätäinen Anna" userId="054ac6a8-808c-432c-a495-f25539e27d49" providerId="ADAL" clId="{0B476EED-481D-4068-B948-A89D379BB4CE}" dt="2025-04-16T23:08:13.284" v="1071" actId="1076"/>
        <pc:sldMkLst>
          <pc:docMk/>
          <pc:sldMk cId="665873158" sldId="261"/>
        </pc:sldMkLst>
        <pc:spChg chg="mod">
          <ac:chgData name="Väätäinen Anna" userId="054ac6a8-808c-432c-a495-f25539e27d49" providerId="ADAL" clId="{0B476EED-481D-4068-B948-A89D379BB4CE}" dt="2025-04-16T23:08:13.284" v="1071" actId="1076"/>
          <ac:spMkLst>
            <pc:docMk/>
            <pc:sldMk cId="665873158" sldId="261"/>
            <ac:spMk id="2" creationId="{84CEAD09-A454-C984-ACA5-FEDAA3D9F501}"/>
          </ac:spMkLst>
        </pc:spChg>
        <pc:spChg chg="add mod">
          <ac:chgData name="Väätäinen Anna" userId="054ac6a8-808c-432c-a495-f25539e27d49" providerId="ADAL" clId="{0B476EED-481D-4068-B948-A89D379BB4CE}" dt="2025-04-16T22:58:32.984" v="780" actId="1076"/>
          <ac:spMkLst>
            <pc:docMk/>
            <pc:sldMk cId="665873158" sldId="261"/>
            <ac:spMk id="5" creationId="{4B412534-6ADB-E224-0891-7719E0BDF574}"/>
          </ac:spMkLst>
        </pc:spChg>
      </pc:sldChg>
      <pc:sldChg chg="modSp mod">
        <pc:chgData name="Väätäinen Anna" userId="054ac6a8-808c-432c-a495-f25539e27d49" providerId="ADAL" clId="{0B476EED-481D-4068-B948-A89D379BB4CE}" dt="2025-04-16T23:11:43.601" v="1306" actId="20577"/>
        <pc:sldMkLst>
          <pc:docMk/>
          <pc:sldMk cId="1985276869" sldId="262"/>
        </pc:sldMkLst>
        <pc:spChg chg="mod">
          <ac:chgData name="Väätäinen Anna" userId="054ac6a8-808c-432c-a495-f25539e27d49" providerId="ADAL" clId="{0B476EED-481D-4068-B948-A89D379BB4CE}" dt="2025-04-16T23:11:43.601" v="1306" actId="20577"/>
          <ac:spMkLst>
            <pc:docMk/>
            <pc:sldMk cId="1985276869" sldId="262"/>
            <ac:spMk id="2" creationId="{0AABF009-E411-FF83-F87B-AC380D8AE6A4}"/>
          </ac:spMkLst>
        </pc:spChg>
      </pc:sldChg>
      <pc:sldChg chg="modSp add mod">
        <pc:chgData name="Väätäinen Anna" userId="054ac6a8-808c-432c-a495-f25539e27d49" providerId="ADAL" clId="{0B476EED-481D-4068-B948-A89D379BB4CE}" dt="2025-04-16T22:51:51.718" v="653" actId="20577"/>
        <pc:sldMkLst>
          <pc:docMk/>
          <pc:sldMk cId="3695921395" sldId="263"/>
        </pc:sldMkLst>
        <pc:spChg chg="mod">
          <ac:chgData name="Väätäinen Anna" userId="054ac6a8-808c-432c-a495-f25539e27d49" providerId="ADAL" clId="{0B476EED-481D-4068-B948-A89D379BB4CE}" dt="2025-04-16T22:51:51.718" v="653" actId="20577"/>
          <ac:spMkLst>
            <pc:docMk/>
            <pc:sldMk cId="3695921395" sldId="263"/>
            <ac:spMk id="2" creationId="{D91D5347-352B-5BB0-9998-D85755AF0D86}"/>
          </ac:spMkLst>
        </pc:spChg>
      </pc:sldChg>
      <pc:sldChg chg="addSp delSp modSp add del mod modAnim">
        <pc:chgData name="Väätäinen Anna" userId="054ac6a8-808c-432c-a495-f25539e27d49" providerId="ADAL" clId="{0B476EED-481D-4068-B948-A89D379BB4CE}" dt="2025-04-16T22:53:35.597" v="669" actId="2890"/>
        <pc:sldMkLst>
          <pc:docMk/>
          <pc:sldMk cId="923151825" sldId="264"/>
        </pc:sldMkLst>
        <pc:spChg chg="mod">
          <ac:chgData name="Väätäinen Anna" userId="054ac6a8-808c-432c-a495-f25539e27d49" providerId="ADAL" clId="{0B476EED-481D-4068-B948-A89D379BB4CE}" dt="2025-04-16T22:53:13.069" v="655"/>
          <ac:spMkLst>
            <pc:docMk/>
            <pc:sldMk cId="923151825" sldId="264"/>
            <ac:spMk id="2" creationId="{50F48169-3AED-C920-FB17-1E0BCEEB2BA6}"/>
          </ac:spMkLst>
        </pc:spChg>
        <pc:picChg chg="add del mod">
          <ac:chgData name="Väätäinen Anna" userId="054ac6a8-808c-432c-a495-f25539e27d49" providerId="ADAL" clId="{0B476EED-481D-4068-B948-A89D379BB4CE}" dt="2025-04-16T22:53:34.990" v="668" actId="22"/>
          <ac:picMkLst>
            <pc:docMk/>
            <pc:sldMk cId="923151825" sldId="264"/>
            <ac:picMk id="5" creationId="{E6873A28-7CEB-1E72-CE86-43A8F14DB412}"/>
          </ac:picMkLst>
        </pc:picChg>
      </pc:sldChg>
      <pc:sldChg chg="modSp add mod">
        <pc:chgData name="Väätäinen Anna" userId="054ac6a8-808c-432c-a495-f25539e27d49" providerId="ADAL" clId="{0B476EED-481D-4068-B948-A89D379BB4CE}" dt="2025-04-16T22:55:35.299" v="692" actId="20577"/>
        <pc:sldMkLst>
          <pc:docMk/>
          <pc:sldMk cId="4023556299" sldId="264"/>
        </pc:sldMkLst>
        <pc:spChg chg="mod">
          <ac:chgData name="Väätäinen Anna" userId="054ac6a8-808c-432c-a495-f25539e27d49" providerId="ADAL" clId="{0B476EED-481D-4068-B948-A89D379BB4CE}" dt="2025-04-16T22:55:35.299" v="692" actId="20577"/>
          <ac:spMkLst>
            <pc:docMk/>
            <pc:sldMk cId="4023556299" sldId="264"/>
            <ac:spMk id="2" creationId="{ABB9320E-1D77-FBC3-ADBA-1B6619823D8D}"/>
          </ac:spMkLst>
        </pc:spChg>
      </pc:sldChg>
      <pc:sldChg chg="modSp add mod">
        <pc:chgData name="Väätäinen Anna" userId="054ac6a8-808c-432c-a495-f25539e27d49" providerId="ADAL" clId="{0B476EED-481D-4068-B948-A89D379BB4CE}" dt="2025-04-16T23:08:28.582" v="1072" actId="20577"/>
        <pc:sldMkLst>
          <pc:docMk/>
          <pc:sldMk cId="1074337704" sldId="265"/>
        </pc:sldMkLst>
        <pc:spChg chg="mod">
          <ac:chgData name="Väätäinen Anna" userId="054ac6a8-808c-432c-a495-f25539e27d49" providerId="ADAL" clId="{0B476EED-481D-4068-B948-A89D379BB4CE}" dt="2025-04-16T23:08:28.582" v="1072" actId="20577"/>
          <ac:spMkLst>
            <pc:docMk/>
            <pc:sldMk cId="1074337704" sldId="265"/>
            <ac:spMk id="2" creationId="{9AB3C8A6-AB78-F991-3A38-44D7B9AF9F2C}"/>
          </ac:spMkLst>
        </pc:spChg>
        <pc:spChg chg="mod">
          <ac:chgData name="Väätäinen Anna" userId="054ac6a8-808c-432c-a495-f25539e27d49" providerId="ADAL" clId="{0B476EED-481D-4068-B948-A89D379BB4CE}" dt="2025-04-16T23:05:18.964" v="1022" actId="1076"/>
          <ac:spMkLst>
            <pc:docMk/>
            <pc:sldMk cId="1074337704" sldId="265"/>
            <ac:spMk id="5" creationId="{5F78E27A-95DE-9FA1-CFD5-1214BE44160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8A7A45F-A499-8F3E-A8B2-9700C0FB1A2B}"/>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C5782B4A-4E81-279B-E7BA-D6A02B5E0A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F72F619A-865D-1C63-628C-CBACF5165E81}"/>
              </a:ext>
            </a:extLst>
          </p:cNvPr>
          <p:cNvSpPr>
            <a:spLocks noGrp="1"/>
          </p:cNvSpPr>
          <p:nvPr>
            <p:ph type="dt" sz="half" idx="10"/>
          </p:nvPr>
        </p:nvSpPr>
        <p:spPr/>
        <p:txBody>
          <a:bodyPr/>
          <a:lstStyle/>
          <a:p>
            <a:fld id="{7F1A1744-0476-4B4A-B1E5-85041EF38465}" type="datetimeFigureOut">
              <a:rPr lang="fi-FI" smtClean="0"/>
              <a:t>17.4.2025</a:t>
            </a:fld>
            <a:endParaRPr lang="fi-FI"/>
          </a:p>
        </p:txBody>
      </p:sp>
      <p:sp>
        <p:nvSpPr>
          <p:cNvPr id="5" name="Alatunnisteen paikkamerkki 4">
            <a:extLst>
              <a:ext uri="{FF2B5EF4-FFF2-40B4-BE49-F238E27FC236}">
                <a16:creationId xmlns:a16="http://schemas.microsoft.com/office/drawing/2014/main" id="{830937E5-9D21-B0F8-45F0-8BE8101F580B}"/>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66082FDC-A186-8D19-481A-6675E72D41B3}"/>
              </a:ext>
            </a:extLst>
          </p:cNvPr>
          <p:cNvSpPr>
            <a:spLocks noGrp="1"/>
          </p:cNvSpPr>
          <p:nvPr>
            <p:ph type="sldNum" sz="quarter" idx="12"/>
          </p:nvPr>
        </p:nvSpPr>
        <p:spPr/>
        <p:txBody>
          <a:bodyPr/>
          <a:lstStyle/>
          <a:p>
            <a:fld id="{F6584CA3-EF16-43EB-8A44-F1DB280C4FCE}" type="slidenum">
              <a:rPr lang="fi-FI" smtClean="0"/>
              <a:t>‹#›</a:t>
            </a:fld>
            <a:endParaRPr lang="fi-FI"/>
          </a:p>
        </p:txBody>
      </p:sp>
    </p:spTree>
    <p:extLst>
      <p:ext uri="{BB962C8B-B14F-4D97-AF65-F5344CB8AC3E}">
        <p14:creationId xmlns:p14="http://schemas.microsoft.com/office/powerpoint/2010/main" val="2652724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7F49059-3A54-78E9-4AC2-5A7C3888B199}"/>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44F6AAF9-A4EF-12CA-513D-9903CE63F85A}"/>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4D004C3D-DEBE-7151-D5E2-180FD31665E0}"/>
              </a:ext>
            </a:extLst>
          </p:cNvPr>
          <p:cNvSpPr>
            <a:spLocks noGrp="1"/>
          </p:cNvSpPr>
          <p:nvPr>
            <p:ph type="dt" sz="half" idx="10"/>
          </p:nvPr>
        </p:nvSpPr>
        <p:spPr/>
        <p:txBody>
          <a:bodyPr/>
          <a:lstStyle/>
          <a:p>
            <a:fld id="{7F1A1744-0476-4B4A-B1E5-85041EF38465}" type="datetimeFigureOut">
              <a:rPr lang="fi-FI" smtClean="0"/>
              <a:t>17.4.2025</a:t>
            </a:fld>
            <a:endParaRPr lang="fi-FI"/>
          </a:p>
        </p:txBody>
      </p:sp>
      <p:sp>
        <p:nvSpPr>
          <p:cNvPr id="5" name="Alatunnisteen paikkamerkki 4">
            <a:extLst>
              <a:ext uri="{FF2B5EF4-FFF2-40B4-BE49-F238E27FC236}">
                <a16:creationId xmlns:a16="http://schemas.microsoft.com/office/drawing/2014/main" id="{42658E82-80CB-8539-0D73-DB021C8E1AA8}"/>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0783922F-32A6-25B4-D70D-B6D7BE6513EF}"/>
              </a:ext>
            </a:extLst>
          </p:cNvPr>
          <p:cNvSpPr>
            <a:spLocks noGrp="1"/>
          </p:cNvSpPr>
          <p:nvPr>
            <p:ph type="sldNum" sz="quarter" idx="12"/>
          </p:nvPr>
        </p:nvSpPr>
        <p:spPr/>
        <p:txBody>
          <a:bodyPr/>
          <a:lstStyle/>
          <a:p>
            <a:fld id="{F6584CA3-EF16-43EB-8A44-F1DB280C4FCE}" type="slidenum">
              <a:rPr lang="fi-FI" smtClean="0"/>
              <a:t>‹#›</a:t>
            </a:fld>
            <a:endParaRPr lang="fi-FI"/>
          </a:p>
        </p:txBody>
      </p:sp>
    </p:spTree>
    <p:extLst>
      <p:ext uri="{BB962C8B-B14F-4D97-AF65-F5344CB8AC3E}">
        <p14:creationId xmlns:p14="http://schemas.microsoft.com/office/powerpoint/2010/main" val="1679577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E2400E9-9277-CBE1-EDC0-FC65ED71A144}"/>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E5E2F610-16E0-9AFC-D210-F26B5675F90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7C8E0AFF-4913-0BBC-D0A8-AAD2AEA5544E}"/>
              </a:ext>
            </a:extLst>
          </p:cNvPr>
          <p:cNvSpPr>
            <a:spLocks noGrp="1"/>
          </p:cNvSpPr>
          <p:nvPr>
            <p:ph type="dt" sz="half" idx="10"/>
          </p:nvPr>
        </p:nvSpPr>
        <p:spPr/>
        <p:txBody>
          <a:bodyPr/>
          <a:lstStyle/>
          <a:p>
            <a:fld id="{7F1A1744-0476-4B4A-B1E5-85041EF38465}" type="datetimeFigureOut">
              <a:rPr lang="fi-FI" smtClean="0"/>
              <a:t>17.4.2025</a:t>
            </a:fld>
            <a:endParaRPr lang="fi-FI"/>
          </a:p>
        </p:txBody>
      </p:sp>
      <p:sp>
        <p:nvSpPr>
          <p:cNvPr id="5" name="Alatunnisteen paikkamerkki 4">
            <a:extLst>
              <a:ext uri="{FF2B5EF4-FFF2-40B4-BE49-F238E27FC236}">
                <a16:creationId xmlns:a16="http://schemas.microsoft.com/office/drawing/2014/main" id="{27DD1F99-B383-6C23-C3E6-9E64944720B5}"/>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D75D983-ED39-8862-92C9-703524C252D7}"/>
              </a:ext>
            </a:extLst>
          </p:cNvPr>
          <p:cNvSpPr>
            <a:spLocks noGrp="1"/>
          </p:cNvSpPr>
          <p:nvPr>
            <p:ph type="sldNum" sz="quarter" idx="12"/>
          </p:nvPr>
        </p:nvSpPr>
        <p:spPr/>
        <p:txBody>
          <a:bodyPr/>
          <a:lstStyle/>
          <a:p>
            <a:fld id="{F6584CA3-EF16-43EB-8A44-F1DB280C4FCE}" type="slidenum">
              <a:rPr lang="fi-FI" smtClean="0"/>
              <a:t>‹#›</a:t>
            </a:fld>
            <a:endParaRPr lang="fi-FI"/>
          </a:p>
        </p:txBody>
      </p:sp>
    </p:spTree>
    <p:extLst>
      <p:ext uri="{BB962C8B-B14F-4D97-AF65-F5344CB8AC3E}">
        <p14:creationId xmlns:p14="http://schemas.microsoft.com/office/powerpoint/2010/main" val="1608613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6C0E0A0-06A3-9F39-0C6F-4F442A7E1BA0}"/>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5BBA3E8A-3DFF-36A8-D9E2-6290C95A4B52}"/>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EBB23167-DBD0-4C1E-80FC-07164BA7ABB1}"/>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ED0D1F68-D3EC-FDB1-FC36-F948117BF1CF}"/>
              </a:ext>
            </a:extLst>
          </p:cNvPr>
          <p:cNvSpPr>
            <a:spLocks noGrp="1"/>
          </p:cNvSpPr>
          <p:nvPr>
            <p:ph type="dt" sz="half" idx="10"/>
          </p:nvPr>
        </p:nvSpPr>
        <p:spPr/>
        <p:txBody>
          <a:bodyPr/>
          <a:lstStyle/>
          <a:p>
            <a:fld id="{7F1A1744-0476-4B4A-B1E5-85041EF38465}" type="datetimeFigureOut">
              <a:rPr lang="fi-FI" smtClean="0"/>
              <a:t>17.4.2025</a:t>
            </a:fld>
            <a:endParaRPr lang="fi-FI"/>
          </a:p>
        </p:txBody>
      </p:sp>
      <p:sp>
        <p:nvSpPr>
          <p:cNvPr id="6" name="Alatunnisteen paikkamerkki 5">
            <a:extLst>
              <a:ext uri="{FF2B5EF4-FFF2-40B4-BE49-F238E27FC236}">
                <a16:creationId xmlns:a16="http://schemas.microsoft.com/office/drawing/2014/main" id="{6391718D-83F4-723D-6DDC-3B6CCBD24B9B}"/>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FFFD933B-4281-64E0-CB4B-CA11293A8485}"/>
              </a:ext>
            </a:extLst>
          </p:cNvPr>
          <p:cNvSpPr>
            <a:spLocks noGrp="1"/>
          </p:cNvSpPr>
          <p:nvPr>
            <p:ph type="sldNum" sz="quarter" idx="12"/>
          </p:nvPr>
        </p:nvSpPr>
        <p:spPr/>
        <p:txBody>
          <a:bodyPr/>
          <a:lstStyle/>
          <a:p>
            <a:fld id="{F6584CA3-EF16-43EB-8A44-F1DB280C4FCE}" type="slidenum">
              <a:rPr lang="fi-FI" smtClean="0"/>
              <a:t>‹#›</a:t>
            </a:fld>
            <a:endParaRPr lang="fi-FI"/>
          </a:p>
        </p:txBody>
      </p:sp>
    </p:spTree>
    <p:extLst>
      <p:ext uri="{BB962C8B-B14F-4D97-AF65-F5344CB8AC3E}">
        <p14:creationId xmlns:p14="http://schemas.microsoft.com/office/powerpoint/2010/main" val="1858614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3BA4E3E-B97A-E768-00A6-D2BF124D69B5}"/>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6AA773F9-29FA-DE83-E025-21BBC80892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E7799B74-B73A-1BE5-6543-249E0F99F509}"/>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B1DB310D-AE00-6196-6A3D-B42669DC3B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C64D467D-1D8E-0821-DBBB-20B19677A2D1}"/>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02A65DDB-36D8-9B11-4EDA-9A61F2F02B05}"/>
              </a:ext>
            </a:extLst>
          </p:cNvPr>
          <p:cNvSpPr>
            <a:spLocks noGrp="1"/>
          </p:cNvSpPr>
          <p:nvPr>
            <p:ph type="dt" sz="half" idx="10"/>
          </p:nvPr>
        </p:nvSpPr>
        <p:spPr/>
        <p:txBody>
          <a:bodyPr/>
          <a:lstStyle/>
          <a:p>
            <a:fld id="{7F1A1744-0476-4B4A-B1E5-85041EF38465}" type="datetimeFigureOut">
              <a:rPr lang="fi-FI" smtClean="0"/>
              <a:t>17.4.2025</a:t>
            </a:fld>
            <a:endParaRPr lang="fi-FI"/>
          </a:p>
        </p:txBody>
      </p:sp>
      <p:sp>
        <p:nvSpPr>
          <p:cNvPr id="8" name="Alatunnisteen paikkamerkki 7">
            <a:extLst>
              <a:ext uri="{FF2B5EF4-FFF2-40B4-BE49-F238E27FC236}">
                <a16:creationId xmlns:a16="http://schemas.microsoft.com/office/drawing/2014/main" id="{604F8B73-FCC1-C4D4-6F04-77356A8CA457}"/>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8F705B30-223F-EFEB-2C5C-8269C14787DA}"/>
              </a:ext>
            </a:extLst>
          </p:cNvPr>
          <p:cNvSpPr>
            <a:spLocks noGrp="1"/>
          </p:cNvSpPr>
          <p:nvPr>
            <p:ph type="sldNum" sz="quarter" idx="12"/>
          </p:nvPr>
        </p:nvSpPr>
        <p:spPr/>
        <p:txBody>
          <a:bodyPr/>
          <a:lstStyle/>
          <a:p>
            <a:fld id="{F6584CA3-EF16-43EB-8A44-F1DB280C4FCE}" type="slidenum">
              <a:rPr lang="fi-FI" smtClean="0"/>
              <a:t>‹#›</a:t>
            </a:fld>
            <a:endParaRPr lang="fi-FI"/>
          </a:p>
        </p:txBody>
      </p:sp>
    </p:spTree>
    <p:extLst>
      <p:ext uri="{BB962C8B-B14F-4D97-AF65-F5344CB8AC3E}">
        <p14:creationId xmlns:p14="http://schemas.microsoft.com/office/powerpoint/2010/main" val="1538877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08AA2A-E2A7-2DD2-36EB-8CF28040357C}"/>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6122FDE9-93C6-6C02-B071-273DF3EEC2E0}"/>
              </a:ext>
            </a:extLst>
          </p:cNvPr>
          <p:cNvSpPr>
            <a:spLocks noGrp="1"/>
          </p:cNvSpPr>
          <p:nvPr>
            <p:ph type="dt" sz="half" idx="10"/>
          </p:nvPr>
        </p:nvSpPr>
        <p:spPr/>
        <p:txBody>
          <a:bodyPr/>
          <a:lstStyle/>
          <a:p>
            <a:fld id="{7F1A1744-0476-4B4A-B1E5-85041EF38465}" type="datetimeFigureOut">
              <a:rPr lang="fi-FI" smtClean="0"/>
              <a:t>17.4.2025</a:t>
            </a:fld>
            <a:endParaRPr lang="fi-FI"/>
          </a:p>
        </p:txBody>
      </p:sp>
      <p:sp>
        <p:nvSpPr>
          <p:cNvPr id="4" name="Alatunnisteen paikkamerkki 3">
            <a:extLst>
              <a:ext uri="{FF2B5EF4-FFF2-40B4-BE49-F238E27FC236}">
                <a16:creationId xmlns:a16="http://schemas.microsoft.com/office/drawing/2014/main" id="{591CF7C3-FB60-5A97-B6D9-0F6725DEACB2}"/>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FE7E9D2E-44E4-7221-2A12-9814674821E6}"/>
              </a:ext>
            </a:extLst>
          </p:cNvPr>
          <p:cNvSpPr>
            <a:spLocks noGrp="1"/>
          </p:cNvSpPr>
          <p:nvPr>
            <p:ph type="sldNum" sz="quarter" idx="12"/>
          </p:nvPr>
        </p:nvSpPr>
        <p:spPr/>
        <p:txBody>
          <a:bodyPr/>
          <a:lstStyle/>
          <a:p>
            <a:fld id="{F6584CA3-EF16-43EB-8A44-F1DB280C4FCE}" type="slidenum">
              <a:rPr lang="fi-FI" smtClean="0"/>
              <a:t>‹#›</a:t>
            </a:fld>
            <a:endParaRPr lang="fi-FI"/>
          </a:p>
        </p:txBody>
      </p:sp>
    </p:spTree>
    <p:extLst>
      <p:ext uri="{BB962C8B-B14F-4D97-AF65-F5344CB8AC3E}">
        <p14:creationId xmlns:p14="http://schemas.microsoft.com/office/powerpoint/2010/main" val="1283169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E5823FE8-3FEE-C2B3-3F95-1EF21560C1EC}"/>
              </a:ext>
            </a:extLst>
          </p:cNvPr>
          <p:cNvSpPr>
            <a:spLocks noGrp="1"/>
          </p:cNvSpPr>
          <p:nvPr>
            <p:ph type="dt" sz="half" idx="10"/>
          </p:nvPr>
        </p:nvSpPr>
        <p:spPr/>
        <p:txBody>
          <a:bodyPr/>
          <a:lstStyle/>
          <a:p>
            <a:fld id="{7F1A1744-0476-4B4A-B1E5-85041EF38465}" type="datetimeFigureOut">
              <a:rPr lang="fi-FI" smtClean="0"/>
              <a:t>17.4.2025</a:t>
            </a:fld>
            <a:endParaRPr lang="fi-FI"/>
          </a:p>
        </p:txBody>
      </p:sp>
      <p:sp>
        <p:nvSpPr>
          <p:cNvPr id="3" name="Alatunnisteen paikkamerkki 2">
            <a:extLst>
              <a:ext uri="{FF2B5EF4-FFF2-40B4-BE49-F238E27FC236}">
                <a16:creationId xmlns:a16="http://schemas.microsoft.com/office/drawing/2014/main" id="{EE7E3811-0735-71F6-0A6C-EB43A1E6E9B1}"/>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29C42232-E2CE-D57A-EA6F-99AB23005634}"/>
              </a:ext>
            </a:extLst>
          </p:cNvPr>
          <p:cNvSpPr>
            <a:spLocks noGrp="1"/>
          </p:cNvSpPr>
          <p:nvPr>
            <p:ph type="sldNum" sz="quarter" idx="12"/>
          </p:nvPr>
        </p:nvSpPr>
        <p:spPr/>
        <p:txBody>
          <a:bodyPr/>
          <a:lstStyle/>
          <a:p>
            <a:fld id="{F6584CA3-EF16-43EB-8A44-F1DB280C4FCE}" type="slidenum">
              <a:rPr lang="fi-FI" smtClean="0"/>
              <a:t>‹#›</a:t>
            </a:fld>
            <a:endParaRPr lang="fi-FI"/>
          </a:p>
        </p:txBody>
      </p:sp>
    </p:spTree>
    <p:extLst>
      <p:ext uri="{BB962C8B-B14F-4D97-AF65-F5344CB8AC3E}">
        <p14:creationId xmlns:p14="http://schemas.microsoft.com/office/powerpoint/2010/main" val="1035938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FBA7DB-86C8-1F73-3993-28728634287B}"/>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50C882C2-D6C9-A4FC-7C15-AC5283B2ED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4429AEC5-BF59-B217-C747-5428129CD5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7AF1E78-E347-91BF-7DA3-9517419FF5FC}"/>
              </a:ext>
            </a:extLst>
          </p:cNvPr>
          <p:cNvSpPr>
            <a:spLocks noGrp="1"/>
          </p:cNvSpPr>
          <p:nvPr>
            <p:ph type="dt" sz="half" idx="10"/>
          </p:nvPr>
        </p:nvSpPr>
        <p:spPr/>
        <p:txBody>
          <a:bodyPr/>
          <a:lstStyle/>
          <a:p>
            <a:fld id="{7F1A1744-0476-4B4A-B1E5-85041EF38465}" type="datetimeFigureOut">
              <a:rPr lang="fi-FI" smtClean="0"/>
              <a:t>17.4.2025</a:t>
            </a:fld>
            <a:endParaRPr lang="fi-FI"/>
          </a:p>
        </p:txBody>
      </p:sp>
      <p:sp>
        <p:nvSpPr>
          <p:cNvPr id="6" name="Alatunnisteen paikkamerkki 5">
            <a:extLst>
              <a:ext uri="{FF2B5EF4-FFF2-40B4-BE49-F238E27FC236}">
                <a16:creationId xmlns:a16="http://schemas.microsoft.com/office/drawing/2014/main" id="{C6B8D666-BEE3-90C7-4E8B-2284CABEF6C2}"/>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2CA55220-F140-92CB-FD3D-9E3DC9175BD9}"/>
              </a:ext>
            </a:extLst>
          </p:cNvPr>
          <p:cNvSpPr>
            <a:spLocks noGrp="1"/>
          </p:cNvSpPr>
          <p:nvPr>
            <p:ph type="sldNum" sz="quarter" idx="12"/>
          </p:nvPr>
        </p:nvSpPr>
        <p:spPr/>
        <p:txBody>
          <a:bodyPr/>
          <a:lstStyle/>
          <a:p>
            <a:fld id="{F6584CA3-EF16-43EB-8A44-F1DB280C4FCE}" type="slidenum">
              <a:rPr lang="fi-FI" smtClean="0"/>
              <a:t>‹#›</a:t>
            </a:fld>
            <a:endParaRPr lang="fi-FI"/>
          </a:p>
        </p:txBody>
      </p:sp>
    </p:spTree>
    <p:extLst>
      <p:ext uri="{BB962C8B-B14F-4D97-AF65-F5344CB8AC3E}">
        <p14:creationId xmlns:p14="http://schemas.microsoft.com/office/powerpoint/2010/main" val="3474457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525C19F-F3AC-2B07-2A29-8FEDF4E7573D}"/>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9F9BFF73-49E9-DB99-BD6F-DB7848EEDB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C2644291-D832-33C0-D5DB-A886E3D8E4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1720CDFA-E5E5-8AF8-AC8D-37F80258E493}"/>
              </a:ext>
            </a:extLst>
          </p:cNvPr>
          <p:cNvSpPr>
            <a:spLocks noGrp="1"/>
          </p:cNvSpPr>
          <p:nvPr>
            <p:ph type="dt" sz="half" idx="10"/>
          </p:nvPr>
        </p:nvSpPr>
        <p:spPr/>
        <p:txBody>
          <a:bodyPr/>
          <a:lstStyle/>
          <a:p>
            <a:fld id="{7F1A1744-0476-4B4A-B1E5-85041EF38465}" type="datetimeFigureOut">
              <a:rPr lang="fi-FI" smtClean="0"/>
              <a:t>17.4.2025</a:t>
            </a:fld>
            <a:endParaRPr lang="fi-FI"/>
          </a:p>
        </p:txBody>
      </p:sp>
      <p:sp>
        <p:nvSpPr>
          <p:cNvPr id="6" name="Alatunnisteen paikkamerkki 5">
            <a:extLst>
              <a:ext uri="{FF2B5EF4-FFF2-40B4-BE49-F238E27FC236}">
                <a16:creationId xmlns:a16="http://schemas.microsoft.com/office/drawing/2014/main" id="{FFF780E0-A1E8-81B9-AACD-44C9A6C29B8C}"/>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5CAB4AD1-34FC-DB49-57D4-B44A59D7856E}"/>
              </a:ext>
            </a:extLst>
          </p:cNvPr>
          <p:cNvSpPr>
            <a:spLocks noGrp="1"/>
          </p:cNvSpPr>
          <p:nvPr>
            <p:ph type="sldNum" sz="quarter" idx="12"/>
          </p:nvPr>
        </p:nvSpPr>
        <p:spPr/>
        <p:txBody>
          <a:bodyPr/>
          <a:lstStyle/>
          <a:p>
            <a:fld id="{F6584CA3-EF16-43EB-8A44-F1DB280C4FCE}" type="slidenum">
              <a:rPr lang="fi-FI" smtClean="0"/>
              <a:t>‹#›</a:t>
            </a:fld>
            <a:endParaRPr lang="fi-FI"/>
          </a:p>
        </p:txBody>
      </p:sp>
    </p:spTree>
    <p:extLst>
      <p:ext uri="{BB962C8B-B14F-4D97-AF65-F5344CB8AC3E}">
        <p14:creationId xmlns:p14="http://schemas.microsoft.com/office/powerpoint/2010/main" val="3968412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B72E0A4-D2F3-4190-3CBF-04A3625E7A36}"/>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7C45A774-DE38-99D1-39CA-284B8BBCB0FF}"/>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DC4353D0-ED9E-D0DE-2A33-57A1365A648E}"/>
              </a:ext>
            </a:extLst>
          </p:cNvPr>
          <p:cNvSpPr>
            <a:spLocks noGrp="1"/>
          </p:cNvSpPr>
          <p:nvPr>
            <p:ph type="dt" sz="half" idx="10"/>
          </p:nvPr>
        </p:nvSpPr>
        <p:spPr/>
        <p:txBody>
          <a:bodyPr/>
          <a:lstStyle/>
          <a:p>
            <a:fld id="{7F1A1744-0476-4B4A-B1E5-85041EF38465}" type="datetimeFigureOut">
              <a:rPr lang="fi-FI" smtClean="0"/>
              <a:t>17.4.2025</a:t>
            </a:fld>
            <a:endParaRPr lang="fi-FI"/>
          </a:p>
        </p:txBody>
      </p:sp>
      <p:sp>
        <p:nvSpPr>
          <p:cNvPr id="5" name="Alatunnisteen paikkamerkki 4">
            <a:extLst>
              <a:ext uri="{FF2B5EF4-FFF2-40B4-BE49-F238E27FC236}">
                <a16:creationId xmlns:a16="http://schemas.microsoft.com/office/drawing/2014/main" id="{0672D054-7700-CC2D-1386-5675D777F47B}"/>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4C236E1B-0635-26CB-8872-257E1FC0595F}"/>
              </a:ext>
            </a:extLst>
          </p:cNvPr>
          <p:cNvSpPr>
            <a:spLocks noGrp="1"/>
          </p:cNvSpPr>
          <p:nvPr>
            <p:ph type="sldNum" sz="quarter" idx="12"/>
          </p:nvPr>
        </p:nvSpPr>
        <p:spPr/>
        <p:txBody>
          <a:bodyPr/>
          <a:lstStyle/>
          <a:p>
            <a:fld id="{F6584CA3-EF16-43EB-8A44-F1DB280C4FCE}" type="slidenum">
              <a:rPr lang="fi-FI" smtClean="0"/>
              <a:t>‹#›</a:t>
            </a:fld>
            <a:endParaRPr lang="fi-FI"/>
          </a:p>
        </p:txBody>
      </p:sp>
    </p:spTree>
    <p:extLst>
      <p:ext uri="{BB962C8B-B14F-4D97-AF65-F5344CB8AC3E}">
        <p14:creationId xmlns:p14="http://schemas.microsoft.com/office/powerpoint/2010/main" val="2286612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73B07B29-AD2D-5044-5204-20E753FA1ACB}"/>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0ADCECE9-9C7E-80E7-66A0-9185D09A71CC}"/>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EBF70C5-B9A9-01D6-5BF8-AEF3589F7CC5}"/>
              </a:ext>
            </a:extLst>
          </p:cNvPr>
          <p:cNvSpPr>
            <a:spLocks noGrp="1"/>
          </p:cNvSpPr>
          <p:nvPr>
            <p:ph type="dt" sz="half" idx="10"/>
          </p:nvPr>
        </p:nvSpPr>
        <p:spPr/>
        <p:txBody>
          <a:bodyPr/>
          <a:lstStyle/>
          <a:p>
            <a:fld id="{7F1A1744-0476-4B4A-B1E5-85041EF38465}" type="datetimeFigureOut">
              <a:rPr lang="fi-FI" smtClean="0"/>
              <a:t>17.4.2025</a:t>
            </a:fld>
            <a:endParaRPr lang="fi-FI"/>
          </a:p>
        </p:txBody>
      </p:sp>
      <p:sp>
        <p:nvSpPr>
          <p:cNvPr id="5" name="Alatunnisteen paikkamerkki 4">
            <a:extLst>
              <a:ext uri="{FF2B5EF4-FFF2-40B4-BE49-F238E27FC236}">
                <a16:creationId xmlns:a16="http://schemas.microsoft.com/office/drawing/2014/main" id="{F49781BD-E25D-A46A-78EC-2718FDF11ED3}"/>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72849412-98C9-DDCD-2920-8AF3000A026C}"/>
              </a:ext>
            </a:extLst>
          </p:cNvPr>
          <p:cNvSpPr>
            <a:spLocks noGrp="1"/>
          </p:cNvSpPr>
          <p:nvPr>
            <p:ph type="sldNum" sz="quarter" idx="12"/>
          </p:nvPr>
        </p:nvSpPr>
        <p:spPr/>
        <p:txBody>
          <a:bodyPr/>
          <a:lstStyle/>
          <a:p>
            <a:fld id="{F6584CA3-EF16-43EB-8A44-F1DB280C4FCE}" type="slidenum">
              <a:rPr lang="fi-FI" smtClean="0"/>
              <a:t>‹#›</a:t>
            </a:fld>
            <a:endParaRPr lang="fi-FI"/>
          </a:p>
        </p:txBody>
      </p:sp>
    </p:spTree>
    <p:extLst>
      <p:ext uri="{BB962C8B-B14F-4D97-AF65-F5344CB8AC3E}">
        <p14:creationId xmlns:p14="http://schemas.microsoft.com/office/powerpoint/2010/main" val="2013476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E6D68F44-6761-9584-1BCE-F7655397E5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0000F335-A8A3-37E3-2530-D9F61ECF4A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7511A53-E015-39E4-84A2-1E76A5A9FD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F1A1744-0476-4B4A-B1E5-85041EF38465}" type="datetimeFigureOut">
              <a:rPr lang="fi-FI" smtClean="0"/>
              <a:t>17.4.2025</a:t>
            </a:fld>
            <a:endParaRPr lang="fi-FI"/>
          </a:p>
        </p:txBody>
      </p:sp>
      <p:sp>
        <p:nvSpPr>
          <p:cNvPr id="5" name="Alatunnisteen paikkamerkki 4">
            <a:extLst>
              <a:ext uri="{FF2B5EF4-FFF2-40B4-BE49-F238E27FC236}">
                <a16:creationId xmlns:a16="http://schemas.microsoft.com/office/drawing/2014/main" id="{A56209A2-31A5-4E58-65C5-883167901B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a:extLst>
              <a:ext uri="{FF2B5EF4-FFF2-40B4-BE49-F238E27FC236}">
                <a16:creationId xmlns:a16="http://schemas.microsoft.com/office/drawing/2014/main" id="{8DA3B361-B42A-3CC4-F576-F01AB68DA0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6584CA3-EF16-43EB-8A44-F1DB280C4FCE}" type="slidenum">
              <a:rPr lang="fi-FI" smtClean="0"/>
              <a:t>‹#›</a:t>
            </a:fld>
            <a:endParaRPr lang="fi-FI"/>
          </a:p>
        </p:txBody>
      </p:sp>
    </p:spTree>
    <p:extLst>
      <p:ext uri="{BB962C8B-B14F-4D97-AF65-F5344CB8AC3E}">
        <p14:creationId xmlns:p14="http://schemas.microsoft.com/office/powerpoint/2010/main" val="370386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3">
            <a:extLst>
              <a:ext uri="{FF2B5EF4-FFF2-40B4-BE49-F238E27FC236}">
                <a16:creationId xmlns:a16="http://schemas.microsoft.com/office/drawing/2014/main" id="{AE776D75-F728-38B0-3486-F94C2F7AFB5D}"/>
              </a:ext>
            </a:extLst>
          </p:cNvPr>
          <p:cNvPicPr>
            <a:picLocks noChangeAspect="1"/>
          </p:cNvPicPr>
          <p:nvPr/>
        </p:nvPicPr>
        <p:blipFill>
          <a:blip r:embed="rId2">
            <a:extLst>
              <a:ext uri="{28A0092B-C50C-407E-A947-70E740481C1C}">
                <a14:useLocalDpi xmlns:a14="http://schemas.microsoft.com/office/drawing/2010/main" val="0"/>
              </a:ext>
            </a:extLst>
          </a:blip>
          <a:srcRect t="10630" b="10630"/>
          <a:stretch/>
        </p:blipFill>
        <p:spPr>
          <a:xfrm>
            <a:off x="3523488" y="10"/>
            <a:ext cx="8668512" cy="6857990"/>
          </a:xfrm>
          <a:prstGeom prst="rect">
            <a:avLst/>
          </a:prstGeom>
        </p:spPr>
      </p:pic>
      <p:sp>
        <p:nvSpPr>
          <p:cNvPr id="16" name="Rectangle 15">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E266942B-AD16-3B9D-91FB-1B36E7E75CD0}"/>
              </a:ext>
            </a:extLst>
          </p:cNvPr>
          <p:cNvSpPr>
            <a:spLocks noGrp="1"/>
          </p:cNvSpPr>
          <p:nvPr>
            <p:ph type="ctrTitle"/>
          </p:nvPr>
        </p:nvSpPr>
        <p:spPr>
          <a:xfrm>
            <a:off x="481029" y="1826933"/>
            <a:ext cx="8495984" cy="3204134"/>
          </a:xfrm>
        </p:spPr>
        <p:txBody>
          <a:bodyPr anchor="b">
            <a:noAutofit/>
          </a:bodyPr>
          <a:lstStyle/>
          <a:p>
            <a:pPr algn="l"/>
            <a:r>
              <a:rPr lang="fi-FI" sz="3600" b="1">
                <a:latin typeface="Martti" panose="02000000000000000000" pitchFamily="2" charset="0"/>
              </a:rPr>
              <a:t>Tutkimusmatkoja työpaikkahengellisyyden työvälineisiin </a:t>
            </a:r>
            <a:br>
              <a:rPr lang="fi-FI" sz="8000" b="1" dirty="0">
                <a:latin typeface="Martti" panose="02000000000000000000" pitchFamily="2" charset="0"/>
              </a:rPr>
            </a:br>
            <a:endParaRPr lang="fi-FI" sz="8000" b="1" dirty="0">
              <a:latin typeface="Martti" panose="02000000000000000000" pitchFamily="2" charset="0"/>
            </a:endParaRPr>
          </a:p>
        </p:txBody>
      </p:sp>
      <p:sp>
        <p:nvSpPr>
          <p:cNvPr id="18" name="Rectangle 1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kstiruutu 2">
            <a:extLst>
              <a:ext uri="{FF2B5EF4-FFF2-40B4-BE49-F238E27FC236}">
                <a16:creationId xmlns:a16="http://schemas.microsoft.com/office/drawing/2014/main" id="{897516E9-87C1-AF8C-B295-1139370CFD85}"/>
              </a:ext>
            </a:extLst>
          </p:cNvPr>
          <p:cNvSpPr txBox="1"/>
          <p:nvPr/>
        </p:nvSpPr>
        <p:spPr>
          <a:xfrm>
            <a:off x="954071" y="5930884"/>
            <a:ext cx="2962656" cy="261610"/>
          </a:xfrm>
          <a:prstGeom prst="rect">
            <a:avLst/>
          </a:prstGeom>
          <a:noFill/>
        </p:spPr>
        <p:txBody>
          <a:bodyPr wrap="square" rtlCol="0">
            <a:spAutoFit/>
          </a:bodyPr>
          <a:lstStyle/>
          <a:p>
            <a:r>
              <a:rPr lang="fi-FI" sz="1100" dirty="0">
                <a:latin typeface="Martti" panose="02000000000000000000" pitchFamily="2" charset="0"/>
              </a:rPr>
              <a:t>Anna Väätäinen</a:t>
            </a:r>
          </a:p>
        </p:txBody>
      </p:sp>
    </p:spTree>
    <p:extLst>
      <p:ext uri="{BB962C8B-B14F-4D97-AF65-F5344CB8AC3E}">
        <p14:creationId xmlns:p14="http://schemas.microsoft.com/office/powerpoint/2010/main" val="427993138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77C3B6-0214-051C-3B1C-D68445CC02F7}"/>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68F81DB-0EDF-6E21-9F49-C699C8E221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3">
            <a:extLst>
              <a:ext uri="{FF2B5EF4-FFF2-40B4-BE49-F238E27FC236}">
                <a16:creationId xmlns:a16="http://schemas.microsoft.com/office/drawing/2014/main" id="{95DAA2B6-7653-03D1-D60E-1D10984F9E40}"/>
              </a:ext>
            </a:extLst>
          </p:cNvPr>
          <p:cNvPicPr>
            <a:picLocks noChangeAspect="1"/>
          </p:cNvPicPr>
          <p:nvPr/>
        </p:nvPicPr>
        <p:blipFill>
          <a:blip r:embed="rId2">
            <a:extLst>
              <a:ext uri="{28A0092B-C50C-407E-A947-70E740481C1C}">
                <a14:useLocalDpi xmlns:a14="http://schemas.microsoft.com/office/drawing/2010/main" val="0"/>
              </a:ext>
            </a:extLst>
          </a:blip>
          <a:srcRect t="10630" b="10630"/>
          <a:stretch/>
        </p:blipFill>
        <p:spPr>
          <a:xfrm>
            <a:off x="3523488" y="10"/>
            <a:ext cx="8668512" cy="6857990"/>
          </a:xfrm>
          <a:prstGeom prst="rect">
            <a:avLst/>
          </a:prstGeom>
        </p:spPr>
      </p:pic>
      <p:sp>
        <p:nvSpPr>
          <p:cNvPr id="16" name="Rectangle 15">
            <a:extLst>
              <a:ext uri="{FF2B5EF4-FFF2-40B4-BE49-F238E27FC236}">
                <a16:creationId xmlns:a16="http://schemas.microsoft.com/office/drawing/2014/main" id="{3845CA4B-F297-E688-D5A5-86F533B142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8F6311B5-2A0B-AD88-9678-E070104A4D2C}"/>
              </a:ext>
            </a:extLst>
          </p:cNvPr>
          <p:cNvSpPr>
            <a:spLocks noGrp="1"/>
          </p:cNvSpPr>
          <p:nvPr>
            <p:ph type="ctrTitle"/>
          </p:nvPr>
        </p:nvSpPr>
        <p:spPr>
          <a:xfrm>
            <a:off x="0" y="901459"/>
            <a:ext cx="13597128" cy="5229338"/>
          </a:xfrm>
        </p:spPr>
        <p:txBody>
          <a:bodyPr numCol="2" anchor="b">
            <a:noAutofit/>
          </a:bodyPr>
          <a:lstStyle/>
          <a:p>
            <a:pPr marL="571500" indent="-571500" algn="l">
              <a:buFont typeface="Arial" panose="020B0604020202020204" pitchFamily="34" charset="0"/>
              <a:buChar char="•"/>
            </a:pPr>
            <a:r>
              <a:rPr lang="fi-FI" sz="2400" b="1" dirty="0">
                <a:latin typeface="Martti" panose="02000000000000000000" pitchFamily="2" charset="0"/>
              </a:rPr>
              <a:t>Miten työpaikkahengellisyys liittyy omasta jaksamisesta huolehtimiseen ja hengellisen hyvinvoinnin vaalimiseen? </a:t>
            </a:r>
            <a:br>
              <a:rPr lang="fi-FI" sz="2000" dirty="0">
                <a:latin typeface="Martti" panose="02000000000000000000" pitchFamily="2" charset="0"/>
              </a:rPr>
            </a:br>
            <a:br>
              <a:rPr lang="fi-FI" sz="2000" dirty="0">
                <a:latin typeface="Martti" panose="02000000000000000000" pitchFamily="2" charset="0"/>
              </a:rPr>
            </a:br>
            <a:r>
              <a:rPr lang="fi-FI" sz="2000" b="1" i="1" dirty="0">
                <a:latin typeface="Martti" panose="02000000000000000000" pitchFamily="2" charset="0"/>
              </a:rPr>
              <a:t>Millaisia hengellistä hyvinvointia tukevia, yhdessä jaetun hengellisyyden, elementtejä voin osana omaa työtäni tarjota niin omalle työyhteisölle Kuopion hiippakunnan tuomiokapitulissa kuin hiippakuntamme seurakuntien työntekijöille?</a:t>
            </a:r>
            <a:br>
              <a:rPr lang="fi-FI" sz="2000" b="1" i="1" dirty="0">
                <a:latin typeface="Martti" panose="02000000000000000000" pitchFamily="2" charset="0"/>
              </a:rPr>
            </a:br>
            <a:br>
              <a:rPr lang="fi-FI" sz="2000" b="1" i="1" dirty="0">
                <a:latin typeface="Martti" panose="02000000000000000000" pitchFamily="2" charset="0"/>
              </a:rPr>
            </a:br>
            <a:br>
              <a:rPr lang="fi-FI" sz="2000" b="1" i="1" dirty="0">
                <a:latin typeface="Martti" panose="02000000000000000000" pitchFamily="2" charset="0"/>
              </a:rPr>
            </a:br>
            <a:r>
              <a:rPr lang="fi-FI" sz="2000" dirty="0">
                <a:latin typeface="Martti" panose="02000000000000000000" pitchFamily="2" charset="0"/>
              </a:rPr>
              <a:t>- kartoitin esimerkeiksi muutamia säännöllisesti toistuvia koulutuksia, joiden kautta tarjotaan Kuopion hiippakunnan seurakuntien työntekijöille hengellistä ohjausta ja retriitin/ hiljaisuuden viljelyn elementtejä</a:t>
            </a:r>
            <a:br>
              <a:rPr lang="fi-FI" sz="2000" dirty="0">
                <a:latin typeface="Martti" panose="02000000000000000000" pitchFamily="2" charset="0"/>
              </a:rPr>
            </a:br>
            <a:br>
              <a:rPr lang="fi-FI" sz="2000" dirty="0">
                <a:latin typeface="Martti" panose="02000000000000000000" pitchFamily="2" charset="0"/>
              </a:rPr>
            </a:br>
            <a:r>
              <a:rPr lang="fi-FI" sz="2000" dirty="0">
                <a:latin typeface="Martti" panose="02000000000000000000" pitchFamily="2" charset="0"/>
              </a:rPr>
              <a:t>-&gt; tavoitteena tietoisesti edelleen vahvistaa</a:t>
            </a:r>
            <a:br>
              <a:rPr lang="fi-FI" sz="2000" b="1" i="1" dirty="0">
                <a:latin typeface="Martti" panose="02000000000000000000" pitchFamily="2" charset="0"/>
              </a:rPr>
            </a:br>
            <a:r>
              <a:rPr lang="fi-FI" sz="4000" dirty="0">
                <a:latin typeface="Martti" panose="02000000000000000000" pitchFamily="2" charset="0"/>
              </a:rPr>
              <a:t> </a:t>
            </a:r>
            <a:br>
              <a:rPr lang="fi-FI" sz="4000" dirty="0">
                <a:latin typeface="Martti" panose="02000000000000000000" pitchFamily="2" charset="0"/>
              </a:rPr>
            </a:br>
            <a:br>
              <a:rPr lang="fi-FI" sz="4000" dirty="0">
                <a:latin typeface="Martti" panose="02000000000000000000" pitchFamily="2" charset="0"/>
              </a:rPr>
            </a:br>
            <a:br>
              <a:rPr lang="fi-FI" sz="4000" dirty="0">
                <a:latin typeface="Martti" panose="02000000000000000000" pitchFamily="2" charset="0"/>
              </a:rPr>
            </a:br>
            <a:br>
              <a:rPr lang="fi-FI" sz="4000" dirty="0">
                <a:latin typeface="Martti" panose="02000000000000000000" pitchFamily="2" charset="0"/>
              </a:rPr>
            </a:br>
            <a:br>
              <a:rPr lang="fi-FI" sz="4000" dirty="0">
                <a:latin typeface="Martti" panose="02000000000000000000" pitchFamily="2" charset="0"/>
              </a:rPr>
            </a:br>
            <a:br>
              <a:rPr lang="fi-FI" sz="4000" dirty="0">
                <a:latin typeface="Martti" panose="02000000000000000000" pitchFamily="2" charset="0"/>
              </a:rPr>
            </a:br>
            <a:endParaRPr lang="fi-FI" sz="4000" dirty="0">
              <a:latin typeface="Martti" panose="02000000000000000000" pitchFamily="2" charset="0"/>
            </a:endParaRPr>
          </a:p>
        </p:txBody>
      </p:sp>
      <p:sp>
        <p:nvSpPr>
          <p:cNvPr id="18" name="Rectangle 17">
            <a:extLst>
              <a:ext uri="{FF2B5EF4-FFF2-40B4-BE49-F238E27FC236}">
                <a16:creationId xmlns:a16="http://schemas.microsoft.com/office/drawing/2014/main" id="{C523B3AB-944C-2E93-6617-056A149334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4EB0B7AA-6206-AB7F-B408-3E5D5331D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759713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C680B75-0856-9F05-FF1B-A823087A1EB6}"/>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6C02C31-982F-5947-8820-B05C040A3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3">
            <a:extLst>
              <a:ext uri="{FF2B5EF4-FFF2-40B4-BE49-F238E27FC236}">
                <a16:creationId xmlns:a16="http://schemas.microsoft.com/office/drawing/2014/main" id="{57266275-0EDB-037F-2A10-DDB6BB4117A6}"/>
              </a:ext>
            </a:extLst>
          </p:cNvPr>
          <p:cNvPicPr>
            <a:picLocks noChangeAspect="1"/>
          </p:cNvPicPr>
          <p:nvPr/>
        </p:nvPicPr>
        <p:blipFill>
          <a:blip r:embed="rId2">
            <a:extLst>
              <a:ext uri="{28A0092B-C50C-407E-A947-70E740481C1C}">
                <a14:useLocalDpi xmlns:a14="http://schemas.microsoft.com/office/drawing/2010/main" val="0"/>
              </a:ext>
            </a:extLst>
          </a:blip>
          <a:srcRect t="10630" b="10630"/>
          <a:stretch/>
        </p:blipFill>
        <p:spPr>
          <a:xfrm>
            <a:off x="3523488" y="10"/>
            <a:ext cx="8668512" cy="6857990"/>
          </a:xfrm>
          <a:prstGeom prst="rect">
            <a:avLst/>
          </a:prstGeom>
        </p:spPr>
      </p:pic>
      <p:sp>
        <p:nvSpPr>
          <p:cNvPr id="16" name="Rectangle 15">
            <a:extLst>
              <a:ext uri="{FF2B5EF4-FFF2-40B4-BE49-F238E27FC236}">
                <a16:creationId xmlns:a16="http://schemas.microsoft.com/office/drawing/2014/main" id="{D20DAD88-C283-21A3-76C2-E440AE3A8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0AABF009-E411-FF83-F87B-AC380D8AE6A4}"/>
              </a:ext>
            </a:extLst>
          </p:cNvPr>
          <p:cNvSpPr>
            <a:spLocks noGrp="1"/>
          </p:cNvSpPr>
          <p:nvPr>
            <p:ph type="ctrTitle"/>
          </p:nvPr>
        </p:nvSpPr>
        <p:spPr>
          <a:xfrm>
            <a:off x="210677" y="4831331"/>
            <a:ext cx="8495984" cy="5150026"/>
          </a:xfrm>
        </p:spPr>
        <p:txBody>
          <a:bodyPr anchor="b">
            <a:noAutofit/>
          </a:bodyPr>
          <a:lstStyle/>
          <a:p>
            <a:pPr marL="571500" indent="-571500" algn="l">
              <a:buFont typeface="Wingdings" panose="05000000000000000000" pitchFamily="2" charset="2"/>
              <a:buChar char="ü"/>
            </a:pPr>
            <a:r>
              <a:rPr lang="fi-FI" sz="1600" b="1" dirty="0">
                <a:solidFill>
                  <a:prstClr val="black"/>
                </a:solidFill>
                <a:latin typeface="Martti" panose="02000000000000000000" pitchFamily="2" charset="0"/>
              </a:rPr>
              <a:t>KiTOS-seminaari</a:t>
            </a:r>
            <a:r>
              <a:rPr lang="fi-FI" sz="1600" dirty="0">
                <a:solidFill>
                  <a:prstClr val="black"/>
                </a:solidFill>
                <a:latin typeface="Martti" panose="02000000000000000000" pitchFamily="2" charset="0"/>
              </a:rPr>
              <a:t> (vuosittain)</a:t>
            </a:r>
            <a:br>
              <a:rPr lang="fi-FI" sz="1600" dirty="0">
                <a:solidFill>
                  <a:prstClr val="black"/>
                </a:solidFill>
                <a:latin typeface="Martti" panose="02000000000000000000" pitchFamily="2" charset="0"/>
              </a:rPr>
            </a:br>
            <a:r>
              <a:rPr lang="fi-FI" sz="1600" dirty="0">
                <a:solidFill>
                  <a:prstClr val="black"/>
                </a:solidFill>
                <a:latin typeface="Martti" panose="02000000000000000000" pitchFamily="2" charset="0"/>
              </a:rPr>
              <a:t>Seminaari kirkon työhön opiskeleville, joka Kuopion hiippakunnassa (tulevaisuudessa yhdessä Mikkelin hiippakunnan kanssa) järjestetään kaksipäiväisenä.  Seminaariin osallistutaan pääsääntöisesti siinä hiippakunnassa, jonka seurakunnassa opiskelija on suorittanut harjoittelun tai työelämässä oppimisen jakson. Seminaarissa kerrotaan myös mm. työhyvinvoinnista ja työnohjauksesta sekä hengellisestä ohjauksesta. Hengellisen ohjauksen/ hiljaisuuden viljelyn elementtinä on erityisesti muutaman tunnin ”miniretriitti”.</a:t>
            </a:r>
            <a:br>
              <a:rPr lang="fi-FI" sz="1600" dirty="0">
                <a:solidFill>
                  <a:prstClr val="black"/>
                </a:solidFill>
                <a:latin typeface="Martti" panose="02000000000000000000" pitchFamily="2" charset="0"/>
              </a:rPr>
            </a:br>
            <a:br>
              <a:rPr lang="fi-FI" sz="1600" dirty="0">
                <a:solidFill>
                  <a:prstClr val="black"/>
                </a:solidFill>
                <a:latin typeface="Martti" panose="02000000000000000000" pitchFamily="2" charset="0"/>
              </a:rPr>
            </a:br>
            <a:r>
              <a:rPr lang="fi-FI" sz="1600" b="1" dirty="0">
                <a:solidFill>
                  <a:prstClr val="black"/>
                </a:solidFill>
                <a:latin typeface="Martti" panose="02000000000000000000" pitchFamily="2" charset="0"/>
              </a:rPr>
              <a:t>Diakonian </a:t>
            </a:r>
            <a:r>
              <a:rPr lang="fi-FI" sz="1600" b="1" dirty="0" err="1">
                <a:solidFill>
                  <a:prstClr val="black"/>
                </a:solidFill>
                <a:latin typeface="Martti" panose="02000000000000000000" pitchFamily="2" charset="0"/>
              </a:rPr>
              <a:t>ordinaatiovalmennus</a:t>
            </a:r>
            <a:r>
              <a:rPr lang="fi-FI" sz="1600" b="1" dirty="0">
                <a:solidFill>
                  <a:prstClr val="black"/>
                </a:solidFill>
                <a:latin typeface="Martti" panose="02000000000000000000" pitchFamily="2" charset="0"/>
              </a:rPr>
              <a:t> </a:t>
            </a:r>
            <a:r>
              <a:rPr lang="fi-FI" sz="1600" dirty="0">
                <a:solidFill>
                  <a:prstClr val="black"/>
                </a:solidFill>
                <a:latin typeface="Martti" panose="02000000000000000000" pitchFamily="2" charset="0"/>
              </a:rPr>
              <a:t>(vuosittain)</a:t>
            </a:r>
            <a:br>
              <a:rPr lang="fi-FI" sz="1600" dirty="0">
                <a:solidFill>
                  <a:prstClr val="black"/>
                </a:solidFill>
                <a:latin typeface="Martti" panose="02000000000000000000" pitchFamily="2" charset="0"/>
              </a:rPr>
            </a:br>
            <a:r>
              <a:rPr lang="fi-FI" sz="1600" dirty="0" err="1">
                <a:solidFill>
                  <a:prstClr val="black"/>
                </a:solidFill>
                <a:latin typeface="Martti" panose="02000000000000000000" pitchFamily="2" charset="0"/>
              </a:rPr>
              <a:t>Ordinaatiovalmennusjakso</a:t>
            </a:r>
            <a:r>
              <a:rPr lang="fi-FI" sz="1600" dirty="0">
                <a:solidFill>
                  <a:prstClr val="black"/>
                </a:solidFill>
                <a:latin typeface="Martti" panose="02000000000000000000" pitchFamily="2" charset="0"/>
              </a:rPr>
              <a:t> sisältää osion, jossa käsitellään hengellistä ohjausta ja oman hengellisen elämän hoitamista. Aikaa on varattu myös mietiskelyharjoitukselle.</a:t>
            </a:r>
            <a:br>
              <a:rPr lang="fi-FI" sz="1600" dirty="0">
                <a:solidFill>
                  <a:prstClr val="black"/>
                </a:solidFill>
                <a:latin typeface="Martti" panose="02000000000000000000" pitchFamily="2" charset="0"/>
              </a:rPr>
            </a:br>
            <a:br>
              <a:rPr lang="fi-FI" sz="1600" dirty="0">
                <a:solidFill>
                  <a:prstClr val="black"/>
                </a:solidFill>
                <a:latin typeface="Martti" panose="02000000000000000000" pitchFamily="2" charset="0"/>
              </a:rPr>
            </a:br>
            <a:r>
              <a:rPr lang="fi-FI" sz="1600" b="1" dirty="0">
                <a:solidFill>
                  <a:prstClr val="black"/>
                </a:solidFill>
                <a:latin typeface="Martti" panose="02000000000000000000" pitchFamily="2" charset="0"/>
              </a:rPr>
              <a:t>OKUT-koulutus</a:t>
            </a:r>
            <a:r>
              <a:rPr lang="fi-FI" sz="1600" dirty="0">
                <a:solidFill>
                  <a:prstClr val="black"/>
                </a:solidFill>
                <a:latin typeface="Martti" panose="02000000000000000000" pitchFamily="2" charset="0"/>
              </a:rPr>
              <a:t> (joka toinen vuosi)</a:t>
            </a:r>
            <a:br>
              <a:rPr lang="fi-FI" sz="1600" dirty="0">
                <a:solidFill>
                  <a:prstClr val="black"/>
                </a:solidFill>
                <a:latin typeface="Martti" panose="02000000000000000000" pitchFamily="2" charset="0"/>
              </a:rPr>
            </a:br>
            <a:r>
              <a:rPr lang="fi-FI" sz="1600" dirty="0">
                <a:solidFill>
                  <a:prstClr val="black"/>
                </a:solidFill>
                <a:latin typeface="Martti" panose="02000000000000000000" pitchFamily="2" charset="0"/>
              </a:rPr>
              <a:t>Kuopion hiippakunnan järjestämään orientaatiokoulutukseen Osallisena kirkon uskosta ja tehtävästä (3 op) kutsutaan kaikki kahden edeltävän vuoden aikana hiippakuntamme seurakuntiin työhön tulleet uudet työntekijät. Koulutus perustuu piispainkokouksen tehtäväksi antoon ja on siten velvoittava uusille työntekijöille. Kuopion hiippakunnassa kutsumme mukaan myös niitä seurakuntaa vaihtaneita työntekijöitä, joilla on annettavaa aikaisemman työkokemuksensa tähden.</a:t>
            </a:r>
            <a:br>
              <a:rPr lang="fi-FI" sz="1600" dirty="0">
                <a:solidFill>
                  <a:prstClr val="black"/>
                </a:solidFill>
                <a:latin typeface="Martti" panose="02000000000000000000" pitchFamily="2" charset="0"/>
              </a:rPr>
            </a:br>
            <a:r>
              <a:rPr lang="fi-FI" sz="1600" dirty="0">
                <a:solidFill>
                  <a:prstClr val="black"/>
                </a:solidFill>
                <a:latin typeface="Martti" panose="02000000000000000000" pitchFamily="2" charset="0"/>
              </a:rPr>
              <a:t>Sisältää raamattumietiskelyä ja pienryhmätyöskentelyä mm. työhyvinvoinnin ja oman hengellisen polun tehtävän äärellä. Teemoina mm. työnohjaus ja hengellinen ohjaus.</a:t>
            </a:r>
            <a:br>
              <a:rPr lang="fi-FI" sz="1600" dirty="0">
                <a:solidFill>
                  <a:prstClr val="black"/>
                </a:solidFill>
                <a:latin typeface="Martti" panose="02000000000000000000" pitchFamily="2" charset="0"/>
              </a:rPr>
            </a:br>
            <a:br>
              <a:rPr lang="fi-FI" sz="2400" dirty="0">
                <a:latin typeface="Martti" panose="02000000000000000000" pitchFamily="2" charset="0"/>
              </a:rPr>
            </a:br>
            <a:br>
              <a:rPr lang="fi-FI" sz="2000" dirty="0">
                <a:latin typeface="Martti" panose="02000000000000000000" pitchFamily="2" charset="0"/>
              </a:rPr>
            </a:br>
            <a:r>
              <a:rPr lang="fi-FI" sz="2000" dirty="0">
                <a:latin typeface="Martti" panose="02000000000000000000" pitchFamily="2" charset="0"/>
              </a:rPr>
              <a:t> </a:t>
            </a:r>
            <a:br>
              <a:rPr lang="fi-FI" sz="2000" dirty="0">
                <a:latin typeface="Martti" panose="02000000000000000000" pitchFamily="2" charset="0"/>
              </a:rPr>
            </a:br>
            <a:br>
              <a:rPr lang="fi-FI" sz="2000" dirty="0">
                <a:latin typeface="Martti" panose="02000000000000000000" pitchFamily="2" charset="0"/>
              </a:rPr>
            </a:br>
            <a:br>
              <a:rPr lang="fi-FI" sz="2000" dirty="0">
                <a:latin typeface="Martti" panose="02000000000000000000" pitchFamily="2" charset="0"/>
              </a:rPr>
            </a:br>
            <a:br>
              <a:rPr lang="fi-FI" sz="2000" dirty="0">
                <a:latin typeface="Martti" panose="02000000000000000000" pitchFamily="2" charset="0"/>
              </a:rPr>
            </a:br>
            <a:br>
              <a:rPr lang="fi-FI" sz="2000" dirty="0">
                <a:latin typeface="Martti" panose="02000000000000000000" pitchFamily="2" charset="0"/>
              </a:rPr>
            </a:br>
            <a:br>
              <a:rPr lang="fi-FI" sz="8000" dirty="0">
                <a:latin typeface="Martti" panose="02000000000000000000" pitchFamily="2" charset="0"/>
              </a:rPr>
            </a:br>
            <a:endParaRPr lang="fi-FI" sz="8000" dirty="0">
              <a:latin typeface="Martti" panose="02000000000000000000" pitchFamily="2" charset="0"/>
            </a:endParaRPr>
          </a:p>
        </p:txBody>
      </p:sp>
      <p:sp>
        <p:nvSpPr>
          <p:cNvPr id="18" name="Rectangle 17">
            <a:extLst>
              <a:ext uri="{FF2B5EF4-FFF2-40B4-BE49-F238E27FC236}">
                <a16:creationId xmlns:a16="http://schemas.microsoft.com/office/drawing/2014/main" id="{433F02E1-F8E8-9718-51C1-08AD975E3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95FCAAB8-4F29-E909-728E-D7BB035414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527686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D33B0DD-5B72-9317-29E2-30B1A1141F68}"/>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34BE883-FB51-95EB-5374-EA92526ED0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3">
            <a:extLst>
              <a:ext uri="{FF2B5EF4-FFF2-40B4-BE49-F238E27FC236}">
                <a16:creationId xmlns:a16="http://schemas.microsoft.com/office/drawing/2014/main" id="{4C1C2A74-5F4D-6E29-A5AC-84F3E3FCD84E}"/>
              </a:ext>
            </a:extLst>
          </p:cNvPr>
          <p:cNvPicPr>
            <a:picLocks noChangeAspect="1"/>
          </p:cNvPicPr>
          <p:nvPr/>
        </p:nvPicPr>
        <p:blipFill>
          <a:blip r:embed="rId2">
            <a:extLst>
              <a:ext uri="{28A0092B-C50C-407E-A947-70E740481C1C}">
                <a14:useLocalDpi xmlns:a14="http://schemas.microsoft.com/office/drawing/2010/main" val="0"/>
              </a:ext>
            </a:extLst>
          </a:blip>
          <a:srcRect t="10630" b="10630"/>
          <a:stretch/>
        </p:blipFill>
        <p:spPr>
          <a:xfrm>
            <a:off x="3523488" y="10"/>
            <a:ext cx="8668512" cy="6857990"/>
          </a:xfrm>
          <a:prstGeom prst="rect">
            <a:avLst/>
          </a:prstGeom>
        </p:spPr>
      </p:pic>
      <p:sp>
        <p:nvSpPr>
          <p:cNvPr id="16" name="Rectangle 15">
            <a:extLst>
              <a:ext uri="{FF2B5EF4-FFF2-40B4-BE49-F238E27FC236}">
                <a16:creationId xmlns:a16="http://schemas.microsoft.com/office/drawing/2014/main" id="{A8659BE1-2D2B-58D4-E5EC-917AAD074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D91D5347-352B-5BB0-9998-D85755AF0D86}"/>
              </a:ext>
            </a:extLst>
          </p:cNvPr>
          <p:cNvSpPr>
            <a:spLocks noGrp="1"/>
          </p:cNvSpPr>
          <p:nvPr>
            <p:ph type="ctrTitle"/>
          </p:nvPr>
        </p:nvSpPr>
        <p:spPr>
          <a:xfrm>
            <a:off x="82661" y="5645147"/>
            <a:ext cx="8495984" cy="5150026"/>
          </a:xfrm>
        </p:spPr>
        <p:txBody>
          <a:bodyPr anchor="b">
            <a:noAutofit/>
          </a:bodyPr>
          <a:lstStyle/>
          <a:p>
            <a:pPr marL="571500" indent="-571500" algn="l">
              <a:buFont typeface="Wingdings" panose="05000000000000000000" pitchFamily="2" charset="2"/>
              <a:buChar char="ü"/>
            </a:pPr>
            <a:r>
              <a:rPr lang="fi-FI" sz="1600" b="1" dirty="0">
                <a:solidFill>
                  <a:prstClr val="black"/>
                </a:solidFill>
                <a:latin typeface="Martti" panose="02000000000000000000" pitchFamily="2" charset="0"/>
              </a:rPr>
              <a:t>Uusien työntekijöiden retriitti </a:t>
            </a:r>
            <a:r>
              <a:rPr lang="fi-FI" sz="1600" dirty="0">
                <a:solidFill>
                  <a:prstClr val="black"/>
                </a:solidFill>
                <a:latin typeface="Martti" panose="02000000000000000000" pitchFamily="2" charset="0"/>
              </a:rPr>
              <a:t>(henkilökohtaisesti ohjattu; vuosittain keväällä)</a:t>
            </a:r>
            <a:br>
              <a:rPr lang="fi-FI" sz="1600" dirty="0">
                <a:solidFill>
                  <a:prstClr val="black"/>
                </a:solidFill>
                <a:latin typeface="Martti" panose="02000000000000000000" pitchFamily="2" charset="0"/>
              </a:rPr>
            </a:br>
            <a:r>
              <a:rPr lang="fi-FI" sz="1600" dirty="0">
                <a:solidFill>
                  <a:prstClr val="black"/>
                </a:solidFill>
                <a:latin typeface="Martti" panose="02000000000000000000" pitchFamily="2" charset="0"/>
              </a:rPr>
              <a:t>Retriittiin kutsutaan edeltävän vuoden aikana papin ja diakonian virkaan vihityt (jos kutsuryhmä pieni, avataan mahdollisuuksien mukaan myös muille uusille työntekijöille). Retriitin päivärungon muodostavat yhteiset messut sekä jokaisen henkilökohtaiset rukousmietiskelyhetket Raamatun äärellä ja päivittäiset ohjauskeskustelut ohjaajan kanssa. Osallistumisprosentti ollut 50 % tai enemmän kutsutuista.</a:t>
            </a:r>
            <a:br>
              <a:rPr lang="fi-FI" sz="1600" dirty="0">
                <a:solidFill>
                  <a:prstClr val="black"/>
                </a:solidFill>
                <a:latin typeface="Martti" panose="02000000000000000000" pitchFamily="2" charset="0"/>
              </a:rPr>
            </a:br>
            <a:br>
              <a:rPr lang="fi-FI" sz="1600" dirty="0">
                <a:solidFill>
                  <a:prstClr val="black"/>
                </a:solidFill>
                <a:latin typeface="Martti" panose="02000000000000000000" pitchFamily="2" charset="0"/>
              </a:rPr>
            </a:br>
            <a:r>
              <a:rPr lang="fi-FI" sz="1600" b="1" dirty="0">
                <a:solidFill>
                  <a:prstClr val="black"/>
                </a:solidFill>
                <a:latin typeface="Martti" panose="02000000000000000000" pitchFamily="2" charset="0"/>
              </a:rPr>
              <a:t>Rovastikunnalliset papiston koulutusretriitit </a:t>
            </a:r>
            <a:r>
              <a:rPr lang="fi-FI" sz="1600" dirty="0">
                <a:solidFill>
                  <a:prstClr val="black"/>
                </a:solidFill>
                <a:latin typeface="Martti" panose="02000000000000000000" pitchFamily="2" charset="0"/>
              </a:rPr>
              <a:t>(syksyisin) </a:t>
            </a:r>
            <a:br>
              <a:rPr lang="fi-FI" sz="1600" dirty="0">
                <a:solidFill>
                  <a:prstClr val="black"/>
                </a:solidFill>
                <a:latin typeface="Martti" panose="02000000000000000000" pitchFamily="2" charset="0"/>
              </a:rPr>
            </a:br>
            <a:r>
              <a:rPr lang="fi-FI" sz="1600" dirty="0">
                <a:solidFill>
                  <a:prstClr val="black"/>
                </a:solidFill>
                <a:latin typeface="Martti" panose="02000000000000000000" pitchFamily="2" charset="0"/>
              </a:rPr>
              <a:t>Yhdessä vietettyjen messujen ja rukoushetkien lisäksi osallistujien toiveenkin mukaisesti retriitteihin on toivottu myös selkeää omaa hengellisyyttä vahvistavaa osiota kollegojen tapaamisen, ajankohtaisasioiden ja teologisen työskentelyn rinnalle. Syksyn 2024 retriiteissä oli parin tunnin mittainen ohjattu raamattumietiskely sekä jakamista pienryhmissä. Palautteiden perusteella tämänkaltainen hiljaisuuden viljelyn osio/ hiljentyminen/ meditaatio on koettu monissa palautteissa merkitykselliseksi ja tarpeelliseksi. Joissakin palautteissa on myös todettu, että oli hyvin ohjattu työskentely ja mielenkiintoinen kokemus, mutta vastaaja itse kertoo hoitavansa omaa hengellisyyttään muulla tavalla.</a:t>
            </a:r>
            <a:br>
              <a:rPr lang="fi-FI" sz="1600" dirty="0">
                <a:solidFill>
                  <a:prstClr val="black"/>
                </a:solidFill>
                <a:latin typeface="Martti" panose="02000000000000000000" pitchFamily="2" charset="0"/>
              </a:rPr>
            </a:br>
            <a:br>
              <a:rPr lang="fi-FI" sz="1600" dirty="0">
                <a:solidFill>
                  <a:prstClr val="black"/>
                </a:solidFill>
                <a:latin typeface="Martti" panose="02000000000000000000" pitchFamily="2" charset="0"/>
              </a:rPr>
            </a:br>
            <a:r>
              <a:rPr lang="fi-FI" sz="1600" b="1" dirty="0">
                <a:solidFill>
                  <a:prstClr val="black"/>
                </a:solidFill>
                <a:latin typeface="Martti" panose="02000000000000000000" pitchFamily="2" charset="0"/>
              </a:rPr>
              <a:t>Diakonian päivät </a:t>
            </a:r>
            <a:r>
              <a:rPr lang="fi-FI" sz="1600" dirty="0">
                <a:solidFill>
                  <a:prstClr val="black"/>
                </a:solidFill>
                <a:latin typeface="Martti" panose="02000000000000000000" pitchFamily="2" charset="0"/>
              </a:rPr>
              <a:t>(vuosittain)</a:t>
            </a:r>
            <a:br>
              <a:rPr lang="fi-FI" sz="1600" dirty="0">
                <a:solidFill>
                  <a:prstClr val="black"/>
                </a:solidFill>
                <a:latin typeface="Martti" panose="02000000000000000000" pitchFamily="2" charset="0"/>
              </a:rPr>
            </a:br>
            <a:r>
              <a:rPr lang="fi-FI" sz="1600" dirty="0">
                <a:solidFill>
                  <a:prstClr val="black"/>
                </a:solidFill>
                <a:latin typeface="Martti" panose="02000000000000000000" pitchFamily="2" charset="0"/>
              </a:rPr>
              <a:t>Tavoitteena sisältää jatkossa ainakin vaihtoehtoisen työpajan, joka keskittyy hiljaisuuden viljelyyn/ </a:t>
            </a:r>
            <a:r>
              <a:rPr lang="fi-FI" sz="1600" dirty="0" err="1">
                <a:solidFill>
                  <a:prstClr val="black"/>
                </a:solidFill>
                <a:latin typeface="Martti" panose="02000000000000000000" pitchFamily="2" charset="0"/>
              </a:rPr>
              <a:t>meditatioon</a:t>
            </a:r>
            <a:r>
              <a:rPr lang="fi-FI" sz="1600" dirty="0">
                <a:solidFill>
                  <a:prstClr val="black"/>
                </a:solidFill>
                <a:latin typeface="Martti" panose="02000000000000000000" pitchFamily="2" charset="0"/>
              </a:rPr>
              <a:t>/ hengelliseen ohjaukseen. Lokakuussa 2025 järjestetään Hiljaisuuden ja diakonian päivät. Hiljaisuuden päivä on avoin kaikille hiljaisuuden viljelyn, hengellisen ohjauksen ja </a:t>
            </a:r>
            <a:r>
              <a:rPr lang="fi-FI" sz="1600" dirty="0" err="1">
                <a:solidFill>
                  <a:prstClr val="black"/>
                </a:solidFill>
                <a:latin typeface="Martti" panose="02000000000000000000" pitchFamily="2" charset="0"/>
              </a:rPr>
              <a:t>spiritualiteetin</a:t>
            </a:r>
            <a:r>
              <a:rPr lang="fi-FI" sz="1600" dirty="0">
                <a:solidFill>
                  <a:prstClr val="black"/>
                </a:solidFill>
                <a:latin typeface="Martti" panose="02000000000000000000" pitchFamily="2" charset="0"/>
              </a:rPr>
              <a:t> vahvistamisen asioista kiinnostuneille. Päivässä eletään osin retriitinomaisessa hiljaisuudessa, ohjatuin harjoittein sekä vuorovaikutuksellisin yhteisin työskentelyin. Osallistuja saa välineitä oman hengellisyytensä hoitamiseen ja vahvistamiseen sekä keinoja seurakuntalaisten hengellisyyden kohtaamiseen ja hoitamiseen.</a:t>
            </a:r>
            <a:br>
              <a:rPr lang="fi-FI" sz="1600" b="1" dirty="0">
                <a:solidFill>
                  <a:prstClr val="black"/>
                </a:solidFill>
                <a:latin typeface="Martti" panose="02000000000000000000" pitchFamily="2" charset="0"/>
              </a:rPr>
            </a:br>
            <a:br>
              <a:rPr lang="fi-FI" sz="1600" dirty="0">
                <a:solidFill>
                  <a:prstClr val="black"/>
                </a:solidFill>
                <a:latin typeface="Martti" panose="02000000000000000000" pitchFamily="2" charset="0"/>
              </a:rPr>
            </a:br>
            <a:br>
              <a:rPr lang="fi-FI" sz="2400" dirty="0">
                <a:latin typeface="Martti" panose="02000000000000000000" pitchFamily="2" charset="0"/>
              </a:rPr>
            </a:br>
            <a:br>
              <a:rPr lang="fi-FI" sz="2000" dirty="0">
                <a:latin typeface="Martti" panose="02000000000000000000" pitchFamily="2" charset="0"/>
              </a:rPr>
            </a:br>
            <a:r>
              <a:rPr lang="fi-FI" sz="2000" dirty="0">
                <a:latin typeface="Martti" panose="02000000000000000000" pitchFamily="2" charset="0"/>
              </a:rPr>
              <a:t> </a:t>
            </a:r>
            <a:br>
              <a:rPr lang="fi-FI" sz="2000" dirty="0">
                <a:latin typeface="Martti" panose="02000000000000000000" pitchFamily="2" charset="0"/>
              </a:rPr>
            </a:br>
            <a:br>
              <a:rPr lang="fi-FI" sz="2000" dirty="0">
                <a:latin typeface="Martti" panose="02000000000000000000" pitchFamily="2" charset="0"/>
              </a:rPr>
            </a:br>
            <a:br>
              <a:rPr lang="fi-FI" sz="2000" dirty="0">
                <a:latin typeface="Martti" panose="02000000000000000000" pitchFamily="2" charset="0"/>
              </a:rPr>
            </a:br>
            <a:br>
              <a:rPr lang="fi-FI" sz="2000" dirty="0">
                <a:latin typeface="Martti" panose="02000000000000000000" pitchFamily="2" charset="0"/>
              </a:rPr>
            </a:br>
            <a:br>
              <a:rPr lang="fi-FI" sz="2000" dirty="0">
                <a:latin typeface="Martti" panose="02000000000000000000" pitchFamily="2" charset="0"/>
              </a:rPr>
            </a:br>
            <a:br>
              <a:rPr lang="fi-FI" sz="8000" dirty="0">
                <a:latin typeface="Martti" panose="02000000000000000000" pitchFamily="2" charset="0"/>
              </a:rPr>
            </a:br>
            <a:endParaRPr lang="fi-FI" sz="8000" dirty="0">
              <a:latin typeface="Martti" panose="02000000000000000000" pitchFamily="2" charset="0"/>
            </a:endParaRPr>
          </a:p>
        </p:txBody>
      </p:sp>
      <p:sp>
        <p:nvSpPr>
          <p:cNvPr id="18" name="Rectangle 17">
            <a:extLst>
              <a:ext uri="{FF2B5EF4-FFF2-40B4-BE49-F238E27FC236}">
                <a16:creationId xmlns:a16="http://schemas.microsoft.com/office/drawing/2014/main" id="{B3E08198-2B97-E827-7DB5-E50BA1CBC8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8E419F40-B46D-ED0B-E4A1-5571088D5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592139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B27ACB-7048-1CF8-1977-F793C6FA4CBC}"/>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BE3CC16-ED35-1BB3-79B1-0C7889362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3">
            <a:extLst>
              <a:ext uri="{FF2B5EF4-FFF2-40B4-BE49-F238E27FC236}">
                <a16:creationId xmlns:a16="http://schemas.microsoft.com/office/drawing/2014/main" id="{DC8DBAE2-745B-FD9A-05F7-8494FBB47A4A}"/>
              </a:ext>
            </a:extLst>
          </p:cNvPr>
          <p:cNvPicPr>
            <a:picLocks noChangeAspect="1"/>
          </p:cNvPicPr>
          <p:nvPr/>
        </p:nvPicPr>
        <p:blipFill>
          <a:blip r:embed="rId2">
            <a:extLst>
              <a:ext uri="{28A0092B-C50C-407E-A947-70E740481C1C}">
                <a14:useLocalDpi xmlns:a14="http://schemas.microsoft.com/office/drawing/2010/main" val="0"/>
              </a:ext>
            </a:extLst>
          </a:blip>
          <a:srcRect t="10630" b="10630"/>
          <a:stretch/>
        </p:blipFill>
        <p:spPr>
          <a:xfrm>
            <a:off x="3523488" y="10"/>
            <a:ext cx="8668512" cy="6857990"/>
          </a:xfrm>
          <a:prstGeom prst="rect">
            <a:avLst/>
          </a:prstGeom>
        </p:spPr>
      </p:pic>
      <p:sp>
        <p:nvSpPr>
          <p:cNvPr id="16" name="Rectangle 15">
            <a:extLst>
              <a:ext uri="{FF2B5EF4-FFF2-40B4-BE49-F238E27FC236}">
                <a16:creationId xmlns:a16="http://schemas.microsoft.com/office/drawing/2014/main" id="{5713E941-7749-3D4C-144E-F5CF7543B0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ABB9320E-1D77-FBC3-ADBA-1B6619823D8D}"/>
              </a:ext>
            </a:extLst>
          </p:cNvPr>
          <p:cNvSpPr>
            <a:spLocks noGrp="1"/>
          </p:cNvSpPr>
          <p:nvPr>
            <p:ph type="ctrTitle"/>
          </p:nvPr>
        </p:nvSpPr>
        <p:spPr>
          <a:xfrm>
            <a:off x="210677" y="4282977"/>
            <a:ext cx="8495984" cy="5150026"/>
          </a:xfrm>
        </p:spPr>
        <p:txBody>
          <a:bodyPr anchor="b">
            <a:noAutofit/>
          </a:bodyPr>
          <a:lstStyle/>
          <a:p>
            <a:pPr marL="571500" indent="-571500" algn="l">
              <a:buFont typeface="Wingdings" panose="05000000000000000000" pitchFamily="2" charset="2"/>
              <a:buChar char="ü"/>
            </a:pPr>
            <a:r>
              <a:rPr lang="fi-FI" sz="1600" b="1" dirty="0">
                <a:solidFill>
                  <a:prstClr val="black"/>
                </a:solidFill>
                <a:latin typeface="Martti" panose="02000000000000000000" pitchFamily="2" charset="0"/>
              </a:rPr>
              <a:t>Paastonajan ja adventin arkiretriitit </a:t>
            </a:r>
            <a:r>
              <a:rPr lang="fi-FI" sz="1600" dirty="0">
                <a:solidFill>
                  <a:prstClr val="black"/>
                </a:solidFill>
                <a:latin typeface="Martti" panose="02000000000000000000" pitchFamily="2" charset="0"/>
              </a:rPr>
              <a:t>(pienryhmien ohjaustapaamiset 1 x vko </a:t>
            </a:r>
            <a:r>
              <a:rPr lang="fi-FI" sz="1600" dirty="0" err="1">
                <a:solidFill>
                  <a:prstClr val="black"/>
                </a:solidFill>
                <a:latin typeface="Martti" panose="02000000000000000000" pitchFamily="2" charset="0"/>
              </a:rPr>
              <a:t>Teamsissa</a:t>
            </a:r>
            <a:r>
              <a:rPr lang="fi-FI" sz="1600" dirty="0">
                <a:solidFill>
                  <a:prstClr val="black"/>
                </a:solidFill>
                <a:latin typeface="Martti" panose="02000000000000000000" pitchFamily="2" charset="0"/>
              </a:rPr>
              <a:t>, tarjotaan kaksi vaihtoehtoista viikoittaista pienryhmää)</a:t>
            </a:r>
            <a:br>
              <a:rPr lang="fi-FI" sz="1600" dirty="0">
                <a:solidFill>
                  <a:prstClr val="black"/>
                </a:solidFill>
                <a:latin typeface="Martti" panose="02000000000000000000" pitchFamily="2" charset="0"/>
              </a:rPr>
            </a:br>
            <a:r>
              <a:rPr lang="fi-FI" sz="1600" dirty="0">
                <a:solidFill>
                  <a:prstClr val="black"/>
                </a:solidFill>
                <a:latin typeface="Martti" panose="02000000000000000000" pitchFamily="2" charset="0"/>
              </a:rPr>
              <a:t>Käytetään </a:t>
            </a:r>
            <a:r>
              <a:rPr lang="fi-FI" sz="1600" dirty="0" err="1">
                <a:solidFill>
                  <a:prstClr val="black"/>
                </a:solidFill>
                <a:latin typeface="Martti" panose="02000000000000000000" pitchFamily="2" charset="0"/>
              </a:rPr>
              <a:t>ignatiaaniseen</a:t>
            </a:r>
            <a:r>
              <a:rPr lang="fi-FI" sz="1600" dirty="0">
                <a:solidFill>
                  <a:prstClr val="black"/>
                </a:solidFill>
                <a:latin typeface="Martti" panose="02000000000000000000" pitchFamily="2" charset="0"/>
              </a:rPr>
              <a:t> hengellisyyteen pohjautuvaa Pipliaseuran Tässä olen -materiaalia ja päivän katselun mallia. Osallistuja sitoutuu päivittäiseen omaan raamatturukoukseen ja päivän katseluun sekä viikoittaiseen pienryhmätapaamiseen.</a:t>
            </a:r>
            <a:br>
              <a:rPr lang="fi-FI" sz="1600" dirty="0">
                <a:solidFill>
                  <a:prstClr val="black"/>
                </a:solidFill>
                <a:latin typeface="Martti" panose="02000000000000000000" pitchFamily="2" charset="0"/>
              </a:rPr>
            </a:br>
            <a:br>
              <a:rPr lang="fi-FI" sz="1600" dirty="0">
                <a:solidFill>
                  <a:prstClr val="black"/>
                </a:solidFill>
                <a:latin typeface="Martti" panose="02000000000000000000" pitchFamily="2" charset="0"/>
              </a:rPr>
            </a:br>
            <a:r>
              <a:rPr lang="fi-FI" sz="1600" b="1" dirty="0">
                <a:solidFill>
                  <a:prstClr val="black"/>
                </a:solidFill>
                <a:latin typeface="Martti" panose="02000000000000000000" pitchFamily="2" charset="0"/>
              </a:rPr>
              <a:t>Henkilökohtaista hengellistä ohjausta</a:t>
            </a:r>
            <a:br>
              <a:rPr lang="fi-FI" sz="1600" dirty="0">
                <a:solidFill>
                  <a:prstClr val="black"/>
                </a:solidFill>
                <a:latin typeface="Martti" panose="02000000000000000000" pitchFamily="2" charset="0"/>
              </a:rPr>
            </a:br>
            <a:br>
              <a:rPr lang="fi-FI" sz="1600" dirty="0">
                <a:solidFill>
                  <a:prstClr val="black"/>
                </a:solidFill>
                <a:latin typeface="Martti" panose="02000000000000000000" pitchFamily="2" charset="0"/>
              </a:rPr>
            </a:br>
            <a:r>
              <a:rPr lang="fi-FI" sz="1600" b="1" dirty="0">
                <a:solidFill>
                  <a:prstClr val="black"/>
                </a:solidFill>
                <a:latin typeface="Martti" panose="02000000000000000000" pitchFamily="2" charset="0"/>
              </a:rPr>
              <a:t>Verkostotapaaminen hiippakunnan alueen hengellisille ohjaajille ja retriitinohjaajille </a:t>
            </a:r>
            <a:r>
              <a:rPr lang="fi-FI" sz="1600" dirty="0">
                <a:solidFill>
                  <a:prstClr val="black"/>
                </a:solidFill>
                <a:latin typeface="Martti" panose="02000000000000000000" pitchFamily="2" charset="0"/>
              </a:rPr>
              <a:t>(vuosittain)</a:t>
            </a:r>
            <a:br>
              <a:rPr lang="fi-FI" sz="1600" dirty="0">
                <a:solidFill>
                  <a:prstClr val="black"/>
                </a:solidFill>
                <a:latin typeface="Martti" panose="02000000000000000000" pitchFamily="2" charset="0"/>
              </a:rPr>
            </a:br>
            <a:r>
              <a:rPr lang="fi-FI" sz="1600" dirty="0">
                <a:solidFill>
                  <a:prstClr val="black"/>
                </a:solidFill>
                <a:latin typeface="Martti" panose="02000000000000000000" pitchFamily="2" charset="0"/>
              </a:rPr>
              <a:t>Tapaaminen sisältää verkostoitumista, oman hengellisen elämän vahvistamista sekä työnohjauksellista ja/tai koulutuksellista sisältöä.</a:t>
            </a:r>
            <a:br>
              <a:rPr lang="fi-FI" sz="1600" dirty="0">
                <a:solidFill>
                  <a:prstClr val="black"/>
                </a:solidFill>
                <a:latin typeface="Martti" panose="02000000000000000000" pitchFamily="2" charset="0"/>
              </a:rPr>
            </a:br>
            <a:br>
              <a:rPr lang="fi-FI" sz="1600" dirty="0">
                <a:solidFill>
                  <a:prstClr val="black"/>
                </a:solidFill>
                <a:latin typeface="Martti" panose="02000000000000000000" pitchFamily="2" charset="0"/>
              </a:rPr>
            </a:br>
            <a:r>
              <a:rPr lang="fi-FI" sz="1600" b="1" dirty="0">
                <a:solidFill>
                  <a:prstClr val="black"/>
                </a:solidFill>
                <a:latin typeface="Martti" panose="02000000000000000000" pitchFamily="2" charset="0"/>
              </a:rPr>
              <a:t>Hiljaisuuden retriitti </a:t>
            </a:r>
            <a:r>
              <a:rPr lang="fi-FI" sz="1600" dirty="0">
                <a:solidFill>
                  <a:prstClr val="black"/>
                </a:solidFill>
                <a:latin typeface="Martti" panose="02000000000000000000" pitchFamily="2" charset="0"/>
              </a:rPr>
              <a:t>(Kuopion hiippakunnan seurakuntien työntekijöille)</a:t>
            </a:r>
            <a:br>
              <a:rPr lang="fi-FI" sz="1600" dirty="0">
                <a:solidFill>
                  <a:prstClr val="black"/>
                </a:solidFill>
                <a:latin typeface="Martti" panose="02000000000000000000" pitchFamily="2" charset="0"/>
              </a:rPr>
            </a:br>
            <a:r>
              <a:rPr lang="fi-FI" sz="1600" dirty="0">
                <a:solidFill>
                  <a:prstClr val="black"/>
                </a:solidFill>
                <a:latin typeface="Martti" panose="02000000000000000000" pitchFamily="2" charset="0"/>
              </a:rPr>
              <a:t>Uutena toimintamuotona hiippakunta alkaa järjestää kerran vuodessa (tai kahdessa; talous- ja työaikaresurssit huomioiden) kaikille Kuopion hiippakunnan seurakuntien työntekijöille avoimen hiljaisuuden retriitin (kesto 2 yön yli).</a:t>
            </a:r>
            <a:br>
              <a:rPr lang="fi-FI" sz="1600" dirty="0">
                <a:solidFill>
                  <a:prstClr val="black"/>
                </a:solidFill>
                <a:latin typeface="Martti" panose="02000000000000000000" pitchFamily="2" charset="0"/>
              </a:rPr>
            </a:br>
            <a:br>
              <a:rPr lang="fi-FI" sz="1600" dirty="0">
                <a:solidFill>
                  <a:prstClr val="black"/>
                </a:solidFill>
                <a:latin typeface="Martti" panose="02000000000000000000" pitchFamily="2" charset="0"/>
              </a:rPr>
            </a:br>
            <a:br>
              <a:rPr lang="fi-FI" sz="2400" dirty="0">
                <a:latin typeface="Martti" panose="02000000000000000000" pitchFamily="2" charset="0"/>
              </a:rPr>
            </a:br>
            <a:br>
              <a:rPr lang="fi-FI" sz="2000" dirty="0">
                <a:latin typeface="Martti" panose="02000000000000000000" pitchFamily="2" charset="0"/>
              </a:rPr>
            </a:br>
            <a:r>
              <a:rPr lang="fi-FI" sz="2000" dirty="0">
                <a:latin typeface="Martti" panose="02000000000000000000" pitchFamily="2" charset="0"/>
              </a:rPr>
              <a:t> </a:t>
            </a:r>
            <a:br>
              <a:rPr lang="fi-FI" sz="2000" dirty="0">
                <a:latin typeface="Martti" panose="02000000000000000000" pitchFamily="2" charset="0"/>
              </a:rPr>
            </a:br>
            <a:br>
              <a:rPr lang="fi-FI" sz="2000" dirty="0">
                <a:latin typeface="Martti" panose="02000000000000000000" pitchFamily="2" charset="0"/>
              </a:rPr>
            </a:br>
            <a:br>
              <a:rPr lang="fi-FI" sz="2000" dirty="0">
                <a:latin typeface="Martti" panose="02000000000000000000" pitchFamily="2" charset="0"/>
              </a:rPr>
            </a:br>
            <a:br>
              <a:rPr lang="fi-FI" sz="2000" dirty="0">
                <a:latin typeface="Martti" panose="02000000000000000000" pitchFamily="2" charset="0"/>
              </a:rPr>
            </a:br>
            <a:br>
              <a:rPr lang="fi-FI" sz="2000" dirty="0">
                <a:latin typeface="Martti" panose="02000000000000000000" pitchFamily="2" charset="0"/>
              </a:rPr>
            </a:br>
            <a:br>
              <a:rPr lang="fi-FI" sz="8000" dirty="0">
                <a:latin typeface="Martti" panose="02000000000000000000" pitchFamily="2" charset="0"/>
              </a:rPr>
            </a:br>
            <a:endParaRPr lang="fi-FI" sz="8000" dirty="0">
              <a:latin typeface="Martti" panose="02000000000000000000" pitchFamily="2" charset="0"/>
            </a:endParaRPr>
          </a:p>
        </p:txBody>
      </p:sp>
      <p:sp>
        <p:nvSpPr>
          <p:cNvPr id="18" name="Rectangle 17">
            <a:extLst>
              <a:ext uri="{FF2B5EF4-FFF2-40B4-BE49-F238E27FC236}">
                <a16:creationId xmlns:a16="http://schemas.microsoft.com/office/drawing/2014/main" id="{F82062CB-480F-62DA-80B9-8DE1B6FC7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6A3223C6-398A-BD84-1096-ACCE18BFA0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355629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F15D94-7E5D-D1AD-DC4A-BD3E4E2C1918}"/>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3B19539-B39B-EF4F-9051-7AC90D689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3">
            <a:extLst>
              <a:ext uri="{FF2B5EF4-FFF2-40B4-BE49-F238E27FC236}">
                <a16:creationId xmlns:a16="http://schemas.microsoft.com/office/drawing/2014/main" id="{9C0B539D-BFC4-0072-3292-84B35BC86DC8}"/>
              </a:ext>
            </a:extLst>
          </p:cNvPr>
          <p:cNvPicPr>
            <a:picLocks noChangeAspect="1"/>
          </p:cNvPicPr>
          <p:nvPr/>
        </p:nvPicPr>
        <p:blipFill>
          <a:blip r:embed="rId2">
            <a:extLst>
              <a:ext uri="{28A0092B-C50C-407E-A947-70E740481C1C}">
                <a14:useLocalDpi xmlns:a14="http://schemas.microsoft.com/office/drawing/2010/main" val="0"/>
              </a:ext>
            </a:extLst>
          </a:blip>
          <a:srcRect t="10630" b="10630"/>
          <a:stretch/>
        </p:blipFill>
        <p:spPr>
          <a:xfrm>
            <a:off x="3523488" y="10"/>
            <a:ext cx="8668512" cy="6857990"/>
          </a:xfrm>
          <a:prstGeom prst="rect">
            <a:avLst/>
          </a:prstGeom>
        </p:spPr>
      </p:pic>
      <p:sp>
        <p:nvSpPr>
          <p:cNvPr id="16" name="Rectangle 15">
            <a:extLst>
              <a:ext uri="{FF2B5EF4-FFF2-40B4-BE49-F238E27FC236}">
                <a16:creationId xmlns:a16="http://schemas.microsoft.com/office/drawing/2014/main" id="{0A756A41-2790-12EF-13B5-A0927D6DBF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84CEAD09-A454-C984-ACA5-FEDAA3D9F501}"/>
              </a:ext>
            </a:extLst>
          </p:cNvPr>
          <p:cNvSpPr>
            <a:spLocks noGrp="1"/>
          </p:cNvSpPr>
          <p:nvPr>
            <p:ph type="ctrTitle"/>
          </p:nvPr>
        </p:nvSpPr>
        <p:spPr>
          <a:xfrm>
            <a:off x="360699" y="4540128"/>
            <a:ext cx="7497045" cy="2777569"/>
          </a:xfrm>
        </p:spPr>
        <p:txBody>
          <a:bodyPr anchor="b">
            <a:noAutofit/>
          </a:bodyPr>
          <a:lstStyle/>
          <a:p>
            <a:pPr algn="l"/>
            <a:br>
              <a:rPr lang="fi-FI" sz="1600" b="1" dirty="0">
                <a:latin typeface="Martti" panose="02000000000000000000" pitchFamily="2" charset="0"/>
              </a:rPr>
            </a:br>
            <a:br>
              <a:rPr lang="fi-FI" sz="1600" b="1" dirty="0">
                <a:latin typeface="Martti" panose="02000000000000000000" pitchFamily="2" charset="0"/>
              </a:rPr>
            </a:br>
            <a:r>
              <a:rPr lang="fi-FI" sz="1600" b="1" dirty="0">
                <a:latin typeface="Martti" panose="02000000000000000000" pitchFamily="2" charset="0"/>
              </a:rPr>
              <a:t>Kuopion hiippakunnan tuomiokapitulin työntekijöiden virkistysretki</a:t>
            </a:r>
            <a:br>
              <a:rPr lang="fi-FI" sz="1600" b="1" dirty="0">
                <a:latin typeface="Martti" panose="02000000000000000000" pitchFamily="2" charset="0"/>
              </a:rPr>
            </a:br>
            <a:r>
              <a:rPr lang="fi-FI" sz="1600" b="1" dirty="0">
                <a:latin typeface="Martti" panose="02000000000000000000" pitchFamily="2" charset="0"/>
              </a:rPr>
              <a:t>elokuussa 2025</a:t>
            </a:r>
            <a:br>
              <a:rPr lang="fi-FI" sz="1600" b="1" dirty="0">
                <a:latin typeface="Martti" panose="02000000000000000000" pitchFamily="2" charset="0"/>
              </a:rPr>
            </a:br>
            <a:br>
              <a:rPr lang="fi-FI" sz="1600" b="1" dirty="0">
                <a:latin typeface="Martti" panose="02000000000000000000" pitchFamily="2" charset="0"/>
              </a:rPr>
            </a:br>
            <a:r>
              <a:rPr lang="fi-FI" sz="1600" dirty="0">
                <a:latin typeface="Martti" panose="02000000000000000000" pitchFamily="2" charset="0"/>
              </a:rPr>
              <a:t>Tavoitteena työyhteisömme keskinäisen luottamuksen ja avoimuuden vahvistaminen, hengellisen hyvinvoinnin vaaliminen:</a:t>
            </a:r>
            <a:br>
              <a:rPr lang="fi-FI" sz="1600" dirty="0">
                <a:latin typeface="Martti" panose="02000000000000000000" pitchFamily="2" charset="0"/>
              </a:rPr>
            </a:br>
            <a:br>
              <a:rPr lang="fi-FI" sz="1600" dirty="0">
                <a:latin typeface="Martti" panose="02000000000000000000" pitchFamily="2" charset="0"/>
              </a:rPr>
            </a:br>
            <a:r>
              <a:rPr lang="fi-FI" sz="1600" dirty="0">
                <a:latin typeface="Martti" panose="02000000000000000000" pitchFamily="2" charset="0"/>
              </a:rPr>
              <a:t>- päivien rytmi rakentuu säännöllisten rukoushetkien ympärille</a:t>
            </a:r>
            <a:br>
              <a:rPr lang="fi-FI" sz="1600" dirty="0">
                <a:latin typeface="Martti" panose="02000000000000000000" pitchFamily="2" charset="0"/>
              </a:rPr>
            </a:br>
            <a:r>
              <a:rPr lang="fi-FI" sz="1600" dirty="0">
                <a:latin typeface="Martti" panose="02000000000000000000" pitchFamily="2" charset="0"/>
              </a:rPr>
              <a:t>- alustus henkisesti ja hengellisesti hyvinvoivasta työyhteisöstä</a:t>
            </a:r>
            <a:br>
              <a:rPr lang="fi-FI" sz="1600" dirty="0">
                <a:latin typeface="Martti" panose="02000000000000000000" pitchFamily="2" charset="0"/>
              </a:rPr>
            </a:br>
            <a:r>
              <a:rPr lang="fi-FI" sz="1600" dirty="0">
                <a:latin typeface="Martti" panose="02000000000000000000" pitchFamily="2" charset="0"/>
              </a:rPr>
              <a:t>- ohjattu raamattumietiskely sekä oman ja yhteisen hengellisyyden tutkistelua erilaisin työskentelyin</a:t>
            </a:r>
            <a:br>
              <a:rPr lang="fi-FI" sz="1600" dirty="0">
                <a:latin typeface="Martti" panose="02000000000000000000" pitchFamily="2" charset="0"/>
              </a:rPr>
            </a:br>
            <a:r>
              <a:rPr lang="fi-FI" sz="1600" dirty="0">
                <a:latin typeface="Martti" panose="02000000000000000000" pitchFamily="2" charset="0"/>
              </a:rPr>
              <a:t>- luontohengellisyyttä ja ohjattua taideterapiatyöskentelyä </a:t>
            </a:r>
            <a:br>
              <a:rPr lang="fi-FI" sz="1600" dirty="0">
                <a:latin typeface="Martti" panose="02000000000000000000" pitchFamily="2" charset="0"/>
              </a:rPr>
            </a:br>
            <a:r>
              <a:rPr lang="fi-FI" sz="1600" dirty="0">
                <a:latin typeface="Martti" panose="02000000000000000000" pitchFamily="2" charset="0"/>
              </a:rPr>
              <a:t>- yhteinen ohjattu päivän katselu –mietiskely</a:t>
            </a:r>
            <a:br>
              <a:rPr lang="fi-FI" sz="1600" dirty="0">
                <a:latin typeface="Martti" panose="02000000000000000000" pitchFamily="2" charset="0"/>
              </a:rPr>
            </a:br>
            <a:r>
              <a:rPr lang="fi-FI" sz="1600" dirty="0">
                <a:latin typeface="Martti" panose="02000000000000000000" pitchFamily="2" charset="0"/>
              </a:rPr>
              <a:t>- työyhteisön hyvinvointikyselyn tulosten läpikäyntiä ja yhteistä työskentelyä teeman äärellä ulkopuolisen työyhteisökonsultin ohjaamana</a:t>
            </a:r>
            <a:br>
              <a:rPr lang="fi-FI" sz="1600" b="1" dirty="0">
                <a:latin typeface="Martti" panose="02000000000000000000" pitchFamily="2" charset="0"/>
              </a:rPr>
            </a:br>
            <a:br>
              <a:rPr lang="fi-FI" sz="1600" b="1" dirty="0">
                <a:latin typeface="Martti" panose="02000000000000000000" pitchFamily="2" charset="0"/>
              </a:rPr>
            </a:br>
            <a:br>
              <a:rPr lang="fi-FI" sz="1600" b="1" dirty="0">
                <a:latin typeface="Martti" panose="02000000000000000000" pitchFamily="2" charset="0"/>
              </a:rPr>
            </a:br>
            <a:br>
              <a:rPr lang="fi-FI" dirty="0"/>
            </a:br>
            <a:br>
              <a:rPr lang="fi-FI" sz="2400" dirty="0">
                <a:latin typeface="Martti" panose="02000000000000000000" pitchFamily="2" charset="0"/>
              </a:rPr>
            </a:br>
            <a:br>
              <a:rPr lang="fi-FI" sz="2400" dirty="0">
                <a:latin typeface="Martti" panose="02000000000000000000" pitchFamily="2" charset="0"/>
              </a:rPr>
            </a:br>
            <a:endParaRPr lang="fi-FI" sz="2400" dirty="0">
              <a:latin typeface="Martti" panose="02000000000000000000" pitchFamily="2" charset="0"/>
            </a:endParaRPr>
          </a:p>
        </p:txBody>
      </p:sp>
      <p:sp>
        <p:nvSpPr>
          <p:cNvPr id="18" name="Rectangle 17">
            <a:extLst>
              <a:ext uri="{FF2B5EF4-FFF2-40B4-BE49-F238E27FC236}">
                <a16:creationId xmlns:a16="http://schemas.microsoft.com/office/drawing/2014/main" id="{A6578064-B20B-BA72-9C3C-C89EB60F64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91A7DA43-5931-DA2F-B2B7-68D36405ED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kstiruutu 4">
            <a:extLst>
              <a:ext uri="{FF2B5EF4-FFF2-40B4-BE49-F238E27FC236}">
                <a16:creationId xmlns:a16="http://schemas.microsoft.com/office/drawing/2014/main" id="{4B412534-6ADB-E224-0891-7719E0BDF574}"/>
              </a:ext>
            </a:extLst>
          </p:cNvPr>
          <p:cNvSpPr txBox="1"/>
          <p:nvPr/>
        </p:nvSpPr>
        <p:spPr>
          <a:xfrm>
            <a:off x="1292041" y="765245"/>
            <a:ext cx="6094476" cy="646331"/>
          </a:xfrm>
          <a:prstGeom prst="rect">
            <a:avLst/>
          </a:prstGeom>
          <a:noFill/>
        </p:spPr>
        <p:txBody>
          <a:bodyPr wrap="square">
            <a:spAutoFit/>
          </a:bodyPr>
          <a:lstStyle/>
          <a:p>
            <a:pPr marL="285750" indent="-285750">
              <a:buFont typeface="Wingdings" panose="05000000000000000000" pitchFamily="2" charset="2"/>
              <a:buChar char="ü"/>
            </a:pPr>
            <a:r>
              <a:rPr lang="fi-FI" sz="3600" b="1" dirty="0">
                <a:latin typeface="Martti" panose="02000000000000000000" pitchFamily="2" charset="0"/>
              </a:rPr>
              <a:t>Entä oma työyhteisö? </a:t>
            </a:r>
            <a:endParaRPr lang="fi-FI" sz="3600" dirty="0"/>
          </a:p>
        </p:txBody>
      </p:sp>
    </p:spTree>
    <p:extLst>
      <p:ext uri="{BB962C8B-B14F-4D97-AF65-F5344CB8AC3E}">
        <p14:creationId xmlns:p14="http://schemas.microsoft.com/office/powerpoint/2010/main" val="66587315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1C4CF02-27AB-A4C1-BE8A-E6DE96E1B6AD}"/>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812AED4-8B2A-2998-6EC8-3ACC8B2256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3">
            <a:extLst>
              <a:ext uri="{FF2B5EF4-FFF2-40B4-BE49-F238E27FC236}">
                <a16:creationId xmlns:a16="http://schemas.microsoft.com/office/drawing/2014/main" id="{22803D94-4DAB-73C5-B5CA-8E4FBE89BD01}"/>
              </a:ext>
            </a:extLst>
          </p:cNvPr>
          <p:cNvPicPr>
            <a:picLocks noChangeAspect="1"/>
          </p:cNvPicPr>
          <p:nvPr/>
        </p:nvPicPr>
        <p:blipFill>
          <a:blip r:embed="rId2">
            <a:extLst>
              <a:ext uri="{28A0092B-C50C-407E-A947-70E740481C1C}">
                <a14:useLocalDpi xmlns:a14="http://schemas.microsoft.com/office/drawing/2010/main" val="0"/>
              </a:ext>
            </a:extLst>
          </a:blip>
          <a:srcRect t="10630" b="10630"/>
          <a:stretch/>
        </p:blipFill>
        <p:spPr>
          <a:xfrm>
            <a:off x="3523488" y="10"/>
            <a:ext cx="8668512" cy="6857990"/>
          </a:xfrm>
          <a:prstGeom prst="rect">
            <a:avLst/>
          </a:prstGeom>
        </p:spPr>
      </p:pic>
      <p:sp>
        <p:nvSpPr>
          <p:cNvPr id="16" name="Rectangle 15">
            <a:extLst>
              <a:ext uri="{FF2B5EF4-FFF2-40B4-BE49-F238E27FC236}">
                <a16:creationId xmlns:a16="http://schemas.microsoft.com/office/drawing/2014/main" id="{E6615B7E-41E3-FD47-6CDB-77D0CDE661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9AB3C8A6-AB78-F991-3A38-44D7B9AF9F2C}"/>
              </a:ext>
            </a:extLst>
          </p:cNvPr>
          <p:cNvSpPr>
            <a:spLocks noGrp="1"/>
          </p:cNvSpPr>
          <p:nvPr>
            <p:ph type="ctrTitle"/>
          </p:nvPr>
        </p:nvSpPr>
        <p:spPr>
          <a:xfrm>
            <a:off x="360699" y="3308443"/>
            <a:ext cx="7497045" cy="2777569"/>
          </a:xfrm>
        </p:spPr>
        <p:txBody>
          <a:bodyPr anchor="b">
            <a:noAutofit/>
          </a:bodyPr>
          <a:lstStyle/>
          <a:p>
            <a:pPr marL="285750" indent="-285750" algn="l">
              <a:buFont typeface="Wingdings" panose="05000000000000000000" pitchFamily="2" charset="2"/>
              <a:buChar char="ü"/>
            </a:pPr>
            <a:r>
              <a:rPr lang="fi-FI" sz="1600" dirty="0">
                <a:latin typeface="Martti" panose="02000000000000000000" pitchFamily="2" charset="0"/>
              </a:rPr>
              <a:t>Hengellisen ohjauksen mahdollisuutta on hyvä pitää tietoisesti säännöllisesti esillä niin kirkon työhön opiskelevien kuin työuransa eri vaiheissa olevien työntekijöiden parissa. </a:t>
            </a:r>
            <a:br>
              <a:rPr lang="fi-FI" sz="1600" dirty="0">
                <a:latin typeface="Martti" panose="02000000000000000000" pitchFamily="2" charset="0"/>
              </a:rPr>
            </a:br>
            <a:br>
              <a:rPr lang="fi-FI" sz="1600" dirty="0">
                <a:latin typeface="Martti" panose="02000000000000000000" pitchFamily="2" charset="0"/>
              </a:rPr>
            </a:br>
            <a:r>
              <a:rPr lang="fi-FI" sz="1600" dirty="0" err="1">
                <a:latin typeface="Martti" panose="02000000000000000000" pitchFamily="2" charset="0"/>
              </a:rPr>
              <a:t>Spiritualiteetin</a:t>
            </a:r>
            <a:r>
              <a:rPr lang="fi-FI" sz="1600" dirty="0">
                <a:latin typeface="Martti" panose="02000000000000000000" pitchFamily="2" charset="0"/>
              </a:rPr>
              <a:t> vaaliminen yhtenä keskeisenä työhyvinvoinnin edistäjänä ja kirkon työntekijän identiteetin vahvistajana.</a:t>
            </a:r>
            <a:br>
              <a:rPr lang="fi-FI" sz="1600" dirty="0">
                <a:latin typeface="Martti" panose="02000000000000000000" pitchFamily="2" charset="0"/>
              </a:rPr>
            </a:br>
            <a:br>
              <a:rPr lang="fi-FI" sz="1600" dirty="0">
                <a:latin typeface="Martti" panose="02000000000000000000" pitchFamily="2" charset="0"/>
              </a:rPr>
            </a:br>
            <a:r>
              <a:rPr lang="fi-FI" sz="1600" dirty="0">
                <a:latin typeface="Martti" panose="02000000000000000000" pitchFamily="2" charset="0"/>
              </a:rPr>
              <a:t>- Kehittämistehtäväni prosessi jää tämän koulutuskokonaisuuden päättyessä osittain keskeneräiseksi, sillä osa suunnitelluista tapahtumista toteutuvat vasta loppuvuoden aikana. </a:t>
            </a:r>
            <a:br>
              <a:rPr lang="fi-FI" sz="1600" dirty="0">
                <a:latin typeface="Martti" panose="02000000000000000000" pitchFamily="2" charset="0"/>
              </a:rPr>
            </a:br>
            <a:br>
              <a:rPr lang="fi-FI" sz="1600" b="1" dirty="0">
                <a:latin typeface="Martti" panose="02000000000000000000" pitchFamily="2" charset="0"/>
              </a:rPr>
            </a:br>
            <a:br>
              <a:rPr lang="fi-FI" dirty="0"/>
            </a:br>
            <a:br>
              <a:rPr lang="fi-FI" sz="2400" dirty="0">
                <a:latin typeface="Martti" panose="02000000000000000000" pitchFamily="2" charset="0"/>
              </a:rPr>
            </a:br>
            <a:br>
              <a:rPr lang="fi-FI" sz="2400" dirty="0">
                <a:latin typeface="Martti" panose="02000000000000000000" pitchFamily="2" charset="0"/>
              </a:rPr>
            </a:br>
            <a:endParaRPr lang="fi-FI" sz="2400" dirty="0">
              <a:latin typeface="Martti" panose="02000000000000000000" pitchFamily="2" charset="0"/>
            </a:endParaRPr>
          </a:p>
        </p:txBody>
      </p:sp>
      <p:sp>
        <p:nvSpPr>
          <p:cNvPr id="18" name="Rectangle 17">
            <a:extLst>
              <a:ext uri="{FF2B5EF4-FFF2-40B4-BE49-F238E27FC236}">
                <a16:creationId xmlns:a16="http://schemas.microsoft.com/office/drawing/2014/main" id="{ACAADE77-AC3A-DD7B-C45D-27A505F0F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D12FF754-1AF0-C812-CDE0-5DA2554F46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kstiruutu 4">
            <a:extLst>
              <a:ext uri="{FF2B5EF4-FFF2-40B4-BE49-F238E27FC236}">
                <a16:creationId xmlns:a16="http://schemas.microsoft.com/office/drawing/2014/main" id="{5F78E27A-95DE-9FA1-CFD5-1214BE44160D}"/>
              </a:ext>
            </a:extLst>
          </p:cNvPr>
          <p:cNvSpPr txBox="1"/>
          <p:nvPr/>
        </p:nvSpPr>
        <p:spPr>
          <a:xfrm>
            <a:off x="1300668" y="771988"/>
            <a:ext cx="6094476" cy="646331"/>
          </a:xfrm>
          <a:prstGeom prst="rect">
            <a:avLst/>
          </a:prstGeom>
          <a:noFill/>
        </p:spPr>
        <p:txBody>
          <a:bodyPr wrap="square">
            <a:spAutoFit/>
          </a:bodyPr>
          <a:lstStyle/>
          <a:p>
            <a:pPr marL="285750" indent="-285750">
              <a:buFont typeface="Wingdings" panose="05000000000000000000" pitchFamily="2" charset="2"/>
              <a:buChar char="ü"/>
            </a:pPr>
            <a:r>
              <a:rPr lang="fi-FI" sz="3600" b="1" dirty="0">
                <a:latin typeface="Martti" panose="02000000000000000000" pitchFamily="2" charset="0"/>
              </a:rPr>
              <a:t> Loppuarviointia</a:t>
            </a:r>
            <a:endParaRPr lang="fi-FI" sz="3600" dirty="0"/>
          </a:p>
        </p:txBody>
      </p:sp>
    </p:spTree>
    <p:extLst>
      <p:ext uri="{BB962C8B-B14F-4D97-AF65-F5344CB8AC3E}">
        <p14:creationId xmlns:p14="http://schemas.microsoft.com/office/powerpoint/2010/main" val="107433770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B172D7-AAD0-62C9-572C-8DAE9FC7CE57}"/>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6AE1B32-E793-5B5D-4A11-25519D9972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3">
            <a:extLst>
              <a:ext uri="{FF2B5EF4-FFF2-40B4-BE49-F238E27FC236}">
                <a16:creationId xmlns:a16="http://schemas.microsoft.com/office/drawing/2014/main" id="{8B6546CF-5CD9-223D-7A05-E57EE25D672E}"/>
              </a:ext>
            </a:extLst>
          </p:cNvPr>
          <p:cNvPicPr>
            <a:picLocks noChangeAspect="1"/>
          </p:cNvPicPr>
          <p:nvPr/>
        </p:nvPicPr>
        <p:blipFill>
          <a:blip r:embed="rId2">
            <a:extLst>
              <a:ext uri="{28A0092B-C50C-407E-A947-70E740481C1C}">
                <a14:useLocalDpi xmlns:a14="http://schemas.microsoft.com/office/drawing/2010/main" val="0"/>
              </a:ext>
            </a:extLst>
          </a:blip>
          <a:srcRect t="10630" b="10630"/>
          <a:stretch/>
        </p:blipFill>
        <p:spPr>
          <a:xfrm>
            <a:off x="3527599" y="0"/>
            <a:ext cx="8668512" cy="6857990"/>
          </a:xfrm>
          <a:prstGeom prst="rect">
            <a:avLst/>
          </a:prstGeom>
        </p:spPr>
      </p:pic>
      <p:sp>
        <p:nvSpPr>
          <p:cNvPr id="16" name="Rectangle 15">
            <a:extLst>
              <a:ext uri="{FF2B5EF4-FFF2-40B4-BE49-F238E27FC236}">
                <a16:creationId xmlns:a16="http://schemas.microsoft.com/office/drawing/2014/main" id="{CF826DDB-A43B-4531-CFA6-01E2A8ACA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E6EA23EF-9669-BD8C-9607-E7917273A8E7}"/>
              </a:ext>
            </a:extLst>
          </p:cNvPr>
          <p:cNvSpPr>
            <a:spLocks noGrp="1"/>
          </p:cNvSpPr>
          <p:nvPr>
            <p:ph type="ctrTitle"/>
          </p:nvPr>
        </p:nvSpPr>
        <p:spPr>
          <a:xfrm>
            <a:off x="630308" y="4908660"/>
            <a:ext cx="8495984" cy="5150026"/>
          </a:xfrm>
        </p:spPr>
        <p:txBody>
          <a:bodyPr anchor="b">
            <a:noAutofit/>
          </a:bodyPr>
          <a:lstStyle/>
          <a:p>
            <a:pPr algn="l"/>
            <a:r>
              <a:rPr lang="fi-FI" sz="4000" b="1" i="1" dirty="0">
                <a:latin typeface="Martti" panose="02000000000000000000" pitchFamily="2" charset="0"/>
              </a:rPr>
              <a:t>Oman </a:t>
            </a:r>
            <a:r>
              <a:rPr lang="fi-FI" sz="4000" b="1" i="1" dirty="0" err="1">
                <a:latin typeface="Martti" panose="02000000000000000000" pitchFamily="2" charset="0"/>
              </a:rPr>
              <a:t>spiritualiteetin</a:t>
            </a:r>
            <a:r>
              <a:rPr lang="fi-FI" sz="4000" b="1" i="1" dirty="0">
                <a:latin typeface="Martti" panose="02000000000000000000" pitchFamily="2" charset="0"/>
              </a:rPr>
              <a:t> vaaliminen kehittää itsetuntemusta ja luo avointa tilaa kuuntelemiselle ja kohtaamiselle.</a:t>
            </a:r>
            <a:br>
              <a:rPr lang="fi-FI" sz="4000" b="1" i="1" dirty="0">
                <a:latin typeface="Martti" panose="02000000000000000000" pitchFamily="2" charset="0"/>
              </a:rPr>
            </a:br>
            <a:br>
              <a:rPr lang="fi-FI" sz="4000" b="1" i="1" dirty="0">
                <a:latin typeface="Martti" panose="02000000000000000000" pitchFamily="2" charset="0"/>
              </a:rPr>
            </a:br>
            <a:br>
              <a:rPr lang="fi-FI" sz="4000" dirty="0">
                <a:latin typeface="Martti" panose="02000000000000000000" pitchFamily="2" charset="0"/>
              </a:rPr>
            </a:br>
            <a:br>
              <a:rPr lang="fi-FI" sz="2000" dirty="0">
                <a:latin typeface="Martti" panose="02000000000000000000" pitchFamily="2" charset="0"/>
              </a:rPr>
            </a:br>
            <a:br>
              <a:rPr lang="fi-FI" sz="2000" dirty="0">
                <a:latin typeface="Martti" panose="02000000000000000000" pitchFamily="2" charset="0"/>
              </a:rPr>
            </a:br>
            <a:br>
              <a:rPr lang="fi-FI" sz="2000" dirty="0">
                <a:latin typeface="Martti" panose="02000000000000000000" pitchFamily="2" charset="0"/>
              </a:rPr>
            </a:br>
            <a:br>
              <a:rPr lang="fi-FI" sz="2000" dirty="0">
                <a:latin typeface="Martti" panose="02000000000000000000" pitchFamily="2" charset="0"/>
              </a:rPr>
            </a:br>
            <a:br>
              <a:rPr lang="fi-FI" sz="2000" dirty="0">
                <a:latin typeface="Martti" panose="02000000000000000000" pitchFamily="2" charset="0"/>
              </a:rPr>
            </a:br>
            <a:br>
              <a:rPr lang="fi-FI" sz="2000" dirty="0">
                <a:latin typeface="Martti" panose="02000000000000000000" pitchFamily="2" charset="0"/>
              </a:rPr>
            </a:br>
            <a:br>
              <a:rPr lang="fi-FI" sz="2000" dirty="0">
                <a:latin typeface="Martti" panose="02000000000000000000" pitchFamily="2" charset="0"/>
              </a:rPr>
            </a:br>
            <a:br>
              <a:rPr lang="fi-FI" sz="2000" dirty="0">
                <a:latin typeface="Martti" panose="02000000000000000000" pitchFamily="2" charset="0"/>
              </a:rPr>
            </a:br>
            <a:br>
              <a:rPr lang="fi-FI" sz="8000" dirty="0">
                <a:latin typeface="Martti" panose="02000000000000000000" pitchFamily="2" charset="0"/>
              </a:rPr>
            </a:br>
            <a:endParaRPr lang="fi-FI" sz="8000" dirty="0">
              <a:latin typeface="Martti" panose="02000000000000000000" pitchFamily="2" charset="0"/>
            </a:endParaRPr>
          </a:p>
        </p:txBody>
      </p:sp>
      <p:sp>
        <p:nvSpPr>
          <p:cNvPr id="18" name="Rectangle 17">
            <a:extLst>
              <a:ext uri="{FF2B5EF4-FFF2-40B4-BE49-F238E27FC236}">
                <a16:creationId xmlns:a16="http://schemas.microsoft.com/office/drawing/2014/main" id="{89ECB6F4-A9F7-3688-2BE0-CCA397FFC4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1AEEA0B6-5152-4CEF-EA9A-963992E421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9907893"/>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50bf397-38ca-4505-9101-d5ed75e05201" xsi:nil="true"/>
    <lcf76f155ced4ddcb4097134ff3c332f xmlns="dc50632f-582e-4c95-8732-8b3df6f98f8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Asiakirja" ma:contentTypeID="0x0101004B9B37D68B7B744396F4338CC0D2FCE7" ma:contentTypeVersion="19" ma:contentTypeDescription="Luo uusi asiakirja." ma:contentTypeScope="" ma:versionID="6999c333c0756f94bc4e6de885b7f2ad">
  <xsd:schema xmlns:xsd="http://www.w3.org/2001/XMLSchema" xmlns:xs="http://www.w3.org/2001/XMLSchema" xmlns:p="http://schemas.microsoft.com/office/2006/metadata/properties" xmlns:ns2="dc50632f-582e-4c95-8732-8b3df6f98f8a" xmlns:ns3="250bf397-38ca-4505-9101-d5ed75e05201" targetNamespace="http://schemas.microsoft.com/office/2006/metadata/properties" ma:root="true" ma:fieldsID="1a10bbf51e3f3af35e139f4b0a907a65" ns2:_="" ns3:_="">
    <xsd:import namespace="dc50632f-582e-4c95-8732-8b3df6f98f8a"/>
    <xsd:import namespace="250bf397-38ca-4505-9101-d5ed75e0520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50632f-582e-4c95-8732-8b3df6f98f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Kuvien tunnisteet" ma:readOnly="false" ma:fieldId="{5cf76f15-5ced-4ddc-b409-7134ff3c332f}" ma:taxonomyMulti="true" ma:sspId="e63a637d-0aac-4958-a5cd-de682de1c74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LengthInSeconds" ma:index="25" nillable="true" ma:displayName="MediaLengthInSeconds" ma:hidden="true" ma:internalName="MediaLengthInSeconds" ma:readOnly="true">
      <xsd:simpleType>
        <xsd:restriction base="dms:Unknown"/>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50bf397-38ca-4505-9101-d5ed75e05201"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element name="TaxCatchAll" ma:index="22" nillable="true" ma:displayName="Taxonomy Catch All Column" ma:hidden="true" ma:list="{06ea3d7f-099d-4a38-a33a-5ae23612ef4a}" ma:internalName="TaxCatchAll" ma:showField="CatchAllData" ma:web="250bf397-38ca-4505-9101-d5ed75e0520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DE3C93-91F0-4D2A-8D5D-037A712D8C52}">
  <ds:schemaRefs>
    <ds:schemaRef ds:uri="http://schemas.microsoft.com/sharepoint/v3/contenttype/forms"/>
  </ds:schemaRefs>
</ds:datastoreItem>
</file>

<file path=customXml/itemProps2.xml><?xml version="1.0" encoding="utf-8"?>
<ds:datastoreItem xmlns:ds="http://schemas.openxmlformats.org/officeDocument/2006/customXml" ds:itemID="{533F5D3C-540E-4BF1-8B2E-D7923F468B1F}">
  <ds:schemaRefs>
    <ds:schemaRef ds:uri="http://schemas.microsoft.com/office/2006/metadata/properties"/>
    <ds:schemaRef ds:uri="http://schemas.microsoft.com/office/infopath/2007/PartnerControls"/>
    <ds:schemaRef ds:uri="250bf397-38ca-4505-9101-d5ed75e05201"/>
    <ds:schemaRef ds:uri="dc50632f-582e-4c95-8732-8b3df6f98f8a"/>
  </ds:schemaRefs>
</ds:datastoreItem>
</file>

<file path=customXml/itemProps3.xml><?xml version="1.0" encoding="utf-8"?>
<ds:datastoreItem xmlns:ds="http://schemas.openxmlformats.org/officeDocument/2006/customXml" ds:itemID="{6510FF16-899D-4C93-9535-E6E0EE9CA3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50632f-582e-4c95-8732-8b3df6f98f8a"/>
    <ds:schemaRef ds:uri="250bf397-38ca-4505-9101-d5ed75e0520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a609c794-a48e-43b2-be34-990f3b068db2}" enabled="0" method="" siteId="{a609c794-a48e-43b2-be34-990f3b068db2}" removed="1"/>
</clbl:labelList>
</file>

<file path=docProps/app.xml><?xml version="1.0" encoding="utf-8"?>
<Properties xmlns="http://schemas.openxmlformats.org/officeDocument/2006/extended-properties" xmlns:vt="http://schemas.openxmlformats.org/officeDocument/2006/docPropsVTypes">
  <TotalTime>616</TotalTime>
  <Words>826</Words>
  <Application>Microsoft Office PowerPoint</Application>
  <PresentationFormat>Laajakuva</PresentationFormat>
  <Paragraphs>11</Paragraphs>
  <Slides>8</Slides>
  <Notes>0</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8</vt:i4>
      </vt:variant>
    </vt:vector>
  </HeadingPairs>
  <TitlesOfParts>
    <vt:vector size="15" baseType="lpstr">
      <vt:lpstr>Aptos</vt:lpstr>
      <vt:lpstr>Aptos Display</vt:lpstr>
      <vt:lpstr>Arial</vt:lpstr>
      <vt:lpstr>Calibri</vt:lpstr>
      <vt:lpstr>Martti</vt:lpstr>
      <vt:lpstr>Wingdings</vt:lpstr>
      <vt:lpstr>Office-teema</vt:lpstr>
      <vt:lpstr>Tutkimusmatkoja työpaikkahengellisyyden työvälineisiin  </vt:lpstr>
      <vt:lpstr>Miten työpaikkahengellisyys liittyy omasta jaksamisesta huolehtimiseen ja hengellisen hyvinvoinnin vaalimiseen?   Millaisia hengellistä hyvinvointia tukevia, yhdessä jaetun hengellisyyden, elementtejä voin osana omaa työtäni tarjota niin omalle työyhteisölle Kuopion hiippakunnan tuomiokapitulissa kuin hiippakuntamme seurakuntien työntekijöille?   - kartoitin esimerkeiksi muutamia säännöllisesti toistuvia koulutuksia, joiden kautta tarjotaan Kuopion hiippakunnan seurakuntien työntekijöille hengellistä ohjausta ja retriitin/ hiljaisuuden viljelyn elementtejä  -&gt; tavoitteena tietoisesti edelleen vahvistaa        </vt:lpstr>
      <vt:lpstr>KiTOS-seminaari (vuosittain) Seminaari kirkon työhön opiskeleville, joka Kuopion hiippakunnassa (tulevaisuudessa yhdessä Mikkelin hiippakunnan kanssa) järjestetään kaksipäiväisenä.  Seminaariin osallistutaan pääsääntöisesti siinä hiippakunnassa, jonka seurakunnassa opiskelija on suorittanut harjoittelun tai työelämässä oppimisen jakson. Seminaarissa kerrotaan myös mm. työhyvinvoinnista ja työnohjauksesta sekä hengellisestä ohjauksesta. Hengellisen ohjauksen/ hiljaisuuden viljelyn elementtinä on erityisesti muutaman tunnin ”miniretriitti”.  Diakonian ordinaatiovalmennus (vuosittain) Ordinaatiovalmennusjakso sisältää osion, jossa käsitellään hengellistä ohjausta ja oman hengellisen elämän hoitamista. Aikaa on varattu myös mietiskelyharjoitukselle.  OKUT-koulutus (joka toinen vuosi) Kuopion hiippakunnan järjestämään orientaatiokoulutukseen Osallisena kirkon uskosta ja tehtävästä (3 op) kutsutaan kaikki kahden edeltävän vuoden aikana hiippakuntamme seurakuntiin työhön tulleet uudet työntekijät. Koulutus perustuu piispainkokouksen tehtäväksi antoon ja on siten velvoittava uusille työntekijöille. Kuopion hiippakunnassa kutsumme mukaan myös niitä seurakuntaa vaihtaneita työntekijöitä, joilla on annettavaa aikaisemman työkokemuksensa tähden. Sisältää raamattumietiskelyä ja pienryhmätyöskentelyä mm. työhyvinvoinnin ja oman hengellisen polun tehtävän äärellä. Teemoina mm. työnohjaus ja hengellinen ohjaus.          </vt:lpstr>
      <vt:lpstr>Uusien työntekijöiden retriitti (henkilökohtaisesti ohjattu; vuosittain keväällä) Retriittiin kutsutaan edeltävän vuoden aikana papin ja diakonian virkaan vihityt (jos kutsuryhmä pieni, avataan mahdollisuuksien mukaan myös muille uusille työntekijöille). Retriitin päivärungon muodostavat yhteiset messut sekä jokaisen henkilökohtaiset rukousmietiskelyhetket Raamatun äärellä ja päivittäiset ohjauskeskustelut ohjaajan kanssa. Osallistumisprosentti ollut 50 % tai enemmän kutsutuista.  Rovastikunnalliset papiston koulutusretriitit (syksyisin)  Yhdessä vietettyjen messujen ja rukoushetkien lisäksi osallistujien toiveenkin mukaisesti retriitteihin on toivottu myös selkeää omaa hengellisyyttä vahvistavaa osiota kollegojen tapaamisen, ajankohtaisasioiden ja teologisen työskentelyn rinnalle. Syksyn 2024 retriiteissä oli parin tunnin mittainen ohjattu raamattumietiskely sekä jakamista pienryhmissä. Palautteiden perusteella tämänkaltainen hiljaisuuden viljelyn osio/ hiljentyminen/ meditaatio on koettu monissa palautteissa merkitykselliseksi ja tarpeelliseksi. Joissakin palautteissa on myös todettu, että oli hyvin ohjattu työskentely ja mielenkiintoinen kokemus, mutta vastaaja itse kertoo hoitavansa omaa hengellisyyttään muulla tavalla.  Diakonian päivät (vuosittain) Tavoitteena sisältää jatkossa ainakin vaihtoehtoisen työpajan, joka keskittyy hiljaisuuden viljelyyn/ meditatioon/ hengelliseen ohjaukseen. Lokakuussa 2025 järjestetään Hiljaisuuden ja diakonian päivät. Hiljaisuuden päivä on avoin kaikille hiljaisuuden viljelyn, hengellisen ohjauksen ja spiritualiteetin vahvistamisen asioista kiinnostuneille. Päivässä eletään osin retriitinomaisessa hiljaisuudessa, ohjatuin harjoittein sekä vuorovaikutuksellisin yhteisin työskentelyin. Osallistuja saa välineitä oman hengellisyytensä hoitamiseen ja vahvistamiseen sekä keinoja seurakuntalaisten hengellisyyden kohtaamiseen ja hoitamiseen.           </vt:lpstr>
      <vt:lpstr>Paastonajan ja adventin arkiretriitit (pienryhmien ohjaustapaamiset 1 x vko Teamsissa, tarjotaan kaksi vaihtoehtoista viikoittaista pienryhmää) Käytetään ignatiaaniseen hengellisyyteen pohjautuvaa Pipliaseuran Tässä olen -materiaalia ja päivän katselun mallia. Osallistuja sitoutuu päivittäiseen omaan raamatturukoukseen ja päivän katseluun sekä viikoittaiseen pienryhmätapaamiseen.  Henkilökohtaista hengellistä ohjausta  Verkostotapaaminen hiippakunnan alueen hengellisille ohjaajille ja retriitinohjaajille (vuosittain) Tapaaminen sisältää verkostoitumista, oman hengellisen elämän vahvistamista sekä työnohjauksellista ja/tai koulutuksellista sisältöä.  Hiljaisuuden retriitti (Kuopion hiippakunnan seurakuntien työntekijöille) Uutena toimintamuotona hiippakunta alkaa järjestää kerran vuodessa (tai kahdessa; talous- ja työaikaresurssit huomioiden) kaikille Kuopion hiippakunnan seurakuntien työntekijöille avoimen hiljaisuuden retriitin (kesto 2 yön yli).           </vt:lpstr>
      <vt:lpstr>  Kuopion hiippakunnan tuomiokapitulin työntekijöiden virkistysretki elokuussa 2025  Tavoitteena työyhteisömme keskinäisen luottamuksen ja avoimuuden vahvistaminen, hengellisen hyvinvoinnin vaaliminen:  - päivien rytmi rakentuu säännöllisten rukoushetkien ympärille - alustus henkisesti ja hengellisesti hyvinvoivasta työyhteisöstä - ohjattu raamattumietiskely sekä oman ja yhteisen hengellisyyden tutkistelua erilaisin työskentelyin - luontohengellisyyttä ja ohjattua taideterapiatyöskentelyä  - yhteinen ohjattu päivän katselu –mietiskely - työyhteisön hyvinvointikyselyn tulosten läpikäyntiä ja yhteistä työskentelyä teeman äärellä ulkopuolisen työyhteisökonsultin ohjaamana      </vt:lpstr>
      <vt:lpstr>Hengellisen ohjauksen mahdollisuutta on hyvä pitää tietoisesti säännöllisesti esillä niin kirkon työhön opiskelevien kuin työuransa eri vaiheissa olevien työntekijöiden parissa.   Spiritualiteetin vaaliminen yhtenä keskeisenä työhyvinvoinnin edistäjänä ja kirkon työntekijän identiteetin vahvistajana.  - Kehittämistehtäväni prosessi jää tämän koulutuskokonaisuuden päättyessä osittain keskeneräiseksi, sillä osa suunnitelluista tapahtumista toteutuvat vasta loppuvuoden aikana.      </vt:lpstr>
      <vt:lpstr>Oman spiritualiteetin vaaliminen kehittää itsetuntemusta ja luo avointa tilaa kuuntelemiselle ja kohtaamiselle.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Väätäinen Anna</dc:creator>
  <cp:lastModifiedBy>Väätäinen Anna</cp:lastModifiedBy>
  <cp:revision>3</cp:revision>
  <dcterms:created xsi:type="dcterms:W3CDTF">2025-01-25T09:59:38Z</dcterms:created>
  <dcterms:modified xsi:type="dcterms:W3CDTF">2025-04-16T23:12:19Z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0x0101004B9B37D68B7B744396F4338CC0D2FCE7</vt:lpwstr>
  </property>
  <property fmtid="{D5CDD505-2E9C-101B-9397-08002B2CF9AE}" pid="3" name="MediaServiceImageTags">
    <vt:lpwstr/>
  </property>
</Properties>
</file>