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57" r:id="rId6"/>
    <p:sldId id="258" r:id="rId7"/>
    <p:sldId id="259" r:id="rId8"/>
    <p:sldId id="261" r:id="rId9"/>
    <p:sldId id="263" r:id="rId10"/>
    <p:sldId id="264" r:id="rId11"/>
    <p:sldId id="262" r:id="rId12"/>
    <p:sldId id="267" r:id="rId13"/>
    <p:sldId id="274" r:id="rId14"/>
    <p:sldId id="275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7E5DE-B270-E5DE-641E-BBFE2E599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3DBBF2-1CA2-CFCD-1B2C-D66D6683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11F333-762B-2DB0-2D47-C8A5C5C6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2C3180-742D-2796-BB70-BE434305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562D6-F788-0211-AAC5-026469EF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1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BCA5B5-F126-B2E3-4F7E-5E46A580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0682DD-BDFC-BE33-007D-BF9F4E0E6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42BA5-15B4-F564-8970-66582212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B61D2D-FD49-0C3A-2675-4CC6743D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6B29FB-6910-6DB0-EC4E-6B646AE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60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15DBE4-4526-35FF-5A9C-548D75F8A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8FF54DA-9899-8B44-E23B-15F9F2122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0A077E-3967-E435-77B2-25E80468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574CFE-97EF-5AB3-F96D-888C9A01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C420D5-FCC6-644B-77C4-2DBDA541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9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7F48A2-856D-B405-E7D5-F3869E72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69B45F-1616-9BCC-735B-FE03BDE15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A96C04-977A-798B-6412-90C0BBC0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5FB434-F1F8-C1E7-9026-276B74BC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AA3EA4-8CED-858F-6049-540C5FB2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73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05E2A-3AE7-FA5D-799F-BB5389AF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70272F-CD0F-4D6C-C8F3-E8C6BAC1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5D320B-BFF5-ABCA-002D-37FC905F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063FB2-979E-8F39-AA00-71A7CE28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C6743B-0E14-9997-5315-0EB01403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36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1A21E-2D64-AD50-0173-788A0DFB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BD203C-CDF3-28E4-D1DD-A1BD03997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9281F7-AC40-533F-29EB-1227C8CA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EC57A1-10CB-40AE-D14B-D105B8B7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1E9CBE-7CDE-9266-0910-F81475A5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C5DD55-50E6-8D1E-B972-84BFAEDD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5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812C5-B2BE-D20B-47BE-E4F58FC9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23CAFA-140D-F705-01FD-DCDC2541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4E974A-5D51-9E9D-FEBE-8A8DB30F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CDAD79-C54D-9732-8432-0B196D817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BDD32E3-95C2-1263-626B-0138207E0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26E7FC0-FE2E-A88C-5240-120B04D0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2313BF0-1B73-8E34-F157-403CC699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ED2F22-C1FB-E4D8-FFA9-4453987B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90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7651D-C39D-EE4E-F392-E036F1A4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D8BC49-F3D5-F10A-B9DE-7584DD97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2AEE99-200F-5260-0BA3-5F7EA31F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CF61CF-25D8-02FD-4FFE-3FCBFE7D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14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4EF2B3-E91E-6E3D-45D2-04FA988C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F3111C-343D-44DE-688C-6CF5F427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A2482E-75A3-8EC0-C89E-331133A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F9FE2-20C9-90A4-4649-2D505437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6E1ED2-9E55-909B-6B89-B03AA492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361958-E1A2-2D77-4B38-4E0B2BA7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5FC4BF-AB5E-F651-3DF2-06B48836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8FF2C0-8C13-7DFF-3AC4-92F5FBAF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6CDA1-289D-FA73-85D2-1DEA04A3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38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17ECF-02E1-B543-35B6-66FF6824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1BE6D42-FB07-C5D6-A5BF-2BF41AA92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50D665-4D1E-15C3-CD7F-E46A7D6A0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84EF47-1E19-E8D0-9859-657C9DEC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8036F4-C9BB-E2AB-FE69-2DAC0994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43321F-D00E-1439-A35C-795A4BBC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8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19680D1-2D80-DFD1-0E26-9DA21D3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417102-F22B-50D7-660B-9774E144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86CBC1-B539-6A3E-BB8A-503A618FA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2649-2279-41C0-A0BD-871DBD34B0E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1054DF-99B3-3A91-79A7-01B1580AB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F790E2-A48A-FCFE-11F9-D4EC91397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11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85CF8B6-181E-B5DC-ACB9-4B387FAA3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>
          <a:xfrm>
            <a:off x="319088" y="2860675"/>
            <a:ext cx="1982788" cy="3294063"/>
          </a:xfrm>
          <a:prstGeom prst="rect">
            <a:avLst/>
          </a:prstGeom>
        </p:spPr>
      </p:pic>
      <p:pic>
        <p:nvPicPr>
          <p:cNvPr id="5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75118625-4A13-E7AF-9903-4B9F93FFB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6273"/>
          <a:stretch/>
        </p:blipFill>
        <p:spPr>
          <a:xfrm>
            <a:off x="2379663" y="2860675"/>
            <a:ext cx="4678363" cy="3294063"/>
          </a:xfrm>
          <a:prstGeom prst="rect">
            <a:avLst/>
          </a:prstGeom>
        </p:spPr>
      </p:pic>
      <p:pic>
        <p:nvPicPr>
          <p:cNvPr id="6" name="Sisällön paikkamerkki 11" descr="Kuva, joka sisältää kohteen henkilö, veistos&#10;&#10;Kuvaus luotu automaattisesti">
            <a:extLst>
              <a:ext uri="{FF2B5EF4-FFF2-40B4-BE49-F238E27FC236}">
                <a16:creationId xmlns:a16="http://schemas.microsoft.com/office/drawing/2014/main" id="{536C696B-7601-AE52-E11F-C4D6DBF75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/>
          <a:stretch/>
        </p:blipFill>
        <p:spPr>
          <a:xfrm>
            <a:off x="7137400" y="2860675"/>
            <a:ext cx="4678363" cy="32940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4E91EF-465F-2E63-AC6C-6A73A6F8A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Tules,allergiat ja muistisairaudet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CB8585-DC2A-BC5E-BDCB-0C3C73106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E7E6E6"/>
                </a:solidFill>
              </a:rPr>
              <a:t> yleisiä sairausryhmiä, jotka aiheuttavat kansaterveydellisiä ja -taloudellisia haasteita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1BBF17-8CCF-2378-DA22-AF95C2DE0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04" y="274325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48A29DC-CC8A-8E6E-81C1-4F490F19D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304" y="6257339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2892072-5CA8-8DF4-58DD-4B52EF1A4AE2}"/>
              </a:ext>
            </a:extLst>
          </p:cNvPr>
          <p:cNvSpPr txBox="1"/>
          <p:nvPr/>
        </p:nvSpPr>
        <p:spPr>
          <a:xfrm rot="16200000">
            <a:off x="-1487487" y="4348161"/>
            <a:ext cx="3294064" cy="31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Levi </a:t>
            </a:r>
            <a:r>
              <a:rPr lang="fi-FI" sz="1400" dirty="0" err="1"/>
              <a:t>Stute</a:t>
            </a:r>
            <a:endParaRPr lang="fi-FI" sz="1400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665CFD2-B149-BC1F-E4FC-F8581E4E93F0}"/>
              </a:ext>
            </a:extLst>
          </p:cNvPr>
          <p:cNvSpPr txBox="1"/>
          <p:nvPr/>
        </p:nvSpPr>
        <p:spPr>
          <a:xfrm rot="5400000">
            <a:off x="10353522" y="4353817"/>
            <a:ext cx="3294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Rad</a:t>
            </a:r>
            <a:r>
              <a:rPr lang="fi-FI" sz="1400" dirty="0"/>
              <a:t> </a:t>
            </a:r>
            <a:r>
              <a:rPr lang="fi-FI" sz="1400" dirty="0" err="1"/>
              <a:t>Cyrus</a:t>
            </a:r>
            <a:endParaRPr lang="fi-FI" sz="14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2E4070F-C7F3-20A4-9CB6-BA4768FFD4F1}"/>
              </a:ext>
            </a:extLst>
          </p:cNvPr>
          <p:cNvSpPr txBox="1"/>
          <p:nvPr/>
        </p:nvSpPr>
        <p:spPr>
          <a:xfrm>
            <a:off x="2300289" y="5846960"/>
            <a:ext cx="412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motoki</a:t>
            </a:r>
            <a:r>
              <a:rPr lang="fi-FI" sz="1400" dirty="0"/>
              <a:t> </a:t>
            </a:r>
            <a:r>
              <a:rPr lang="fi-FI" sz="1400" dirty="0" err="1"/>
              <a:t>tonn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1481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5A423-7DE7-A0A5-3A75-ED3A8C9B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668" y="199052"/>
            <a:ext cx="6182360" cy="801073"/>
          </a:xfrm>
        </p:spPr>
        <p:txBody>
          <a:bodyPr>
            <a:normAutofit/>
          </a:bodyPr>
          <a:lstStyle/>
          <a:p>
            <a:r>
              <a:rPr lang="fi-FI" sz="3200" b="1" dirty="0"/>
              <a:t>Välitön allerginen reaktio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C28D8A0-FBD8-B7F1-48C1-8008CDDF39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2560" y="1466743"/>
            <a:ext cx="9489440" cy="2644354"/>
          </a:xfr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1D03524-6E1D-7A16-FD71-16D4F85877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760" y="9542"/>
            <a:ext cx="2326640" cy="659656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998BEE2-9166-245E-A1B9-9E8DEBFA4CC5}"/>
              </a:ext>
            </a:extLst>
          </p:cNvPr>
          <p:cNvSpPr txBox="1"/>
          <p:nvPr/>
        </p:nvSpPr>
        <p:spPr>
          <a:xfrm>
            <a:off x="3048000" y="4270713"/>
            <a:ext cx="7848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err="1"/>
              <a:t>Välitön</a:t>
            </a:r>
            <a:r>
              <a:rPr lang="en-US" sz="2000" b="1" dirty="0"/>
              <a:t> </a:t>
            </a:r>
            <a:r>
              <a:rPr lang="en-US" sz="2000" b="1" dirty="0" err="1"/>
              <a:t>reaktio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kehittyy</a:t>
            </a:r>
            <a:r>
              <a:rPr lang="en-US" sz="2000" dirty="0"/>
              <a:t> </a:t>
            </a:r>
            <a:r>
              <a:rPr lang="en-US" sz="2000" dirty="0" err="1"/>
              <a:t>nopeasti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elimistössä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vasta-ainetta</a:t>
            </a:r>
            <a:r>
              <a:rPr lang="en-US" sz="2000" dirty="0"/>
              <a:t> (</a:t>
            </a:r>
            <a:r>
              <a:rPr lang="en-US" sz="2000" dirty="0" err="1"/>
              <a:t>IgE:tä</a:t>
            </a:r>
            <a:r>
              <a:rPr lang="en-US" sz="2000" dirty="0"/>
              <a:t> ) </a:t>
            </a:r>
            <a:r>
              <a:rPr lang="en-US" sz="2000" dirty="0" err="1"/>
              <a:t>allergeeniä</a:t>
            </a:r>
            <a:r>
              <a:rPr lang="en-US" sz="2000" dirty="0"/>
              <a:t> </a:t>
            </a:r>
            <a:r>
              <a:rPr lang="en-US" sz="2000" dirty="0" err="1"/>
              <a:t>kohtaan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perinnöllinen</a:t>
            </a:r>
            <a:r>
              <a:rPr lang="en-US" sz="2000" dirty="0"/>
              <a:t> </a:t>
            </a:r>
            <a:r>
              <a:rPr lang="en-US" sz="2000" dirty="0" err="1"/>
              <a:t>alttius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atopia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ympäristötekijät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mikrobialtistumisten</a:t>
            </a:r>
            <a:r>
              <a:rPr lang="en-US" sz="2000" dirty="0"/>
              <a:t> </a:t>
            </a:r>
            <a:r>
              <a:rPr lang="en-US" sz="2000" dirty="0" err="1"/>
              <a:t>määrä</a:t>
            </a:r>
            <a:r>
              <a:rPr lang="en-US" sz="2000" dirty="0"/>
              <a:t> ja </a:t>
            </a:r>
            <a:r>
              <a:rPr lang="en-US" sz="2000" dirty="0" err="1"/>
              <a:t>ravinto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siedätyshoito</a:t>
            </a:r>
            <a:r>
              <a:rPr lang="en-US" sz="2000" dirty="0"/>
              <a:t>, </a:t>
            </a:r>
            <a:r>
              <a:rPr lang="en-US" sz="2000" dirty="0" err="1"/>
              <a:t>allergialääkkeet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antihistamiini</a:t>
            </a:r>
            <a:r>
              <a:rPr lang="en-US" sz="2000" dirty="0"/>
              <a:t>)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7DF33B-91EE-BB6F-EB8D-C897FEBC5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6CD24D9-E19E-C589-A60A-0ECE6A06A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473" y="6177172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F08BD4-C454-3F0A-94B8-33B8C60F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304801"/>
            <a:ext cx="5720080" cy="741679"/>
          </a:xfrm>
        </p:spPr>
        <p:txBody>
          <a:bodyPr>
            <a:normAutofit/>
          </a:bodyPr>
          <a:lstStyle/>
          <a:p>
            <a:r>
              <a:rPr lang="fi-FI" sz="3200" b="1" dirty="0"/>
              <a:t>Viivästynyt allerginen reaktio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4994EA9-8CEE-B3DE-A0FB-A35FA2DC45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298556"/>
            <a:ext cx="9021884" cy="3214407"/>
          </a:xfrm>
        </p:spPr>
      </p:pic>
      <p:pic>
        <p:nvPicPr>
          <p:cNvPr id="5" name="Sisällön paikkamerkki 15" descr="Kuva, joka sisältää kohteen henkilö, päällä pitäminen&#10;&#10;Kuvaus luotu automaattisesti">
            <a:extLst>
              <a:ext uri="{FF2B5EF4-FFF2-40B4-BE49-F238E27FC236}">
                <a16:creationId xmlns:a16="http://schemas.microsoft.com/office/drawing/2014/main" id="{75E320B8-8005-F9AB-BA9D-3D64CDA0A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18093" b="-1"/>
          <a:stretch/>
        </p:blipFill>
        <p:spPr>
          <a:xfrm>
            <a:off x="9021884" y="1458593"/>
            <a:ext cx="2936437" cy="305437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19A672D-2C4C-D135-8528-C6BF75C233D6}"/>
              </a:ext>
            </a:extLst>
          </p:cNvPr>
          <p:cNvSpPr txBox="1"/>
          <p:nvPr/>
        </p:nvSpPr>
        <p:spPr>
          <a:xfrm>
            <a:off x="285751" y="4655838"/>
            <a:ext cx="11672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err="1"/>
              <a:t>Viivästynyt</a:t>
            </a:r>
            <a:r>
              <a:rPr lang="en-US" sz="2000" b="1" dirty="0"/>
              <a:t> </a:t>
            </a:r>
            <a:r>
              <a:rPr lang="en-US" sz="2000" b="1" dirty="0" err="1"/>
              <a:t>reaktio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tavallisesti</a:t>
            </a:r>
            <a:r>
              <a:rPr lang="en-US" sz="2000" dirty="0"/>
              <a:t> </a:t>
            </a:r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pitkäaikainen</a:t>
            </a:r>
            <a:r>
              <a:rPr lang="en-US" sz="2000" dirty="0"/>
              <a:t> </a:t>
            </a:r>
            <a:r>
              <a:rPr lang="en-US" sz="2000" dirty="0" err="1"/>
              <a:t>altistuminen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kosketus</a:t>
            </a:r>
            <a:r>
              <a:rPr lang="en-US" sz="2000" dirty="0"/>
              <a:t>) </a:t>
            </a:r>
            <a:r>
              <a:rPr lang="en-US" sz="2000" dirty="0" err="1"/>
              <a:t>jollekin</a:t>
            </a:r>
            <a:r>
              <a:rPr lang="en-US" sz="2000" dirty="0"/>
              <a:t> </a:t>
            </a:r>
            <a:r>
              <a:rPr lang="en-US" sz="2000" dirty="0" err="1"/>
              <a:t>kemikaalille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nikkeli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toistuva</a:t>
            </a:r>
            <a:r>
              <a:rPr lang="en-US" sz="2000" dirty="0"/>
              <a:t> </a:t>
            </a:r>
            <a:r>
              <a:rPr lang="en-US" sz="2000" dirty="0" err="1"/>
              <a:t>nikkelikosketus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koru, </a:t>
            </a:r>
            <a:r>
              <a:rPr lang="en-US" sz="2000" dirty="0" err="1"/>
              <a:t>farkkujen</a:t>
            </a:r>
            <a:r>
              <a:rPr lang="en-US" sz="2000" dirty="0"/>
              <a:t> </a:t>
            </a:r>
            <a:r>
              <a:rPr lang="en-US" sz="2000" dirty="0" err="1"/>
              <a:t>nappi</a:t>
            </a:r>
            <a:r>
              <a:rPr lang="en-US" sz="2000" dirty="0"/>
              <a:t>)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ajan</a:t>
            </a:r>
            <a:r>
              <a:rPr lang="en-US" sz="2000" dirty="0"/>
              <a:t> </a:t>
            </a:r>
            <a:r>
              <a:rPr lang="en-US" sz="2000" dirty="0" err="1"/>
              <a:t>kuluessa</a:t>
            </a:r>
            <a:r>
              <a:rPr lang="en-US" sz="2000" dirty="0"/>
              <a:t> </a:t>
            </a:r>
            <a:r>
              <a:rPr lang="en-US" sz="2000" dirty="0" err="1"/>
              <a:t>aiheuttaa</a:t>
            </a:r>
            <a:r>
              <a:rPr lang="en-US" sz="2000" dirty="0"/>
              <a:t> </a:t>
            </a:r>
            <a:r>
              <a:rPr lang="en-US" sz="2000" dirty="0" err="1"/>
              <a:t>allergista</a:t>
            </a:r>
            <a:r>
              <a:rPr lang="en-US" sz="2000" dirty="0"/>
              <a:t> </a:t>
            </a:r>
            <a:r>
              <a:rPr lang="en-US" sz="2000" dirty="0" err="1"/>
              <a:t>ihottumaa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allergeenin</a:t>
            </a:r>
            <a:r>
              <a:rPr lang="en-US" sz="2000" dirty="0"/>
              <a:t> </a:t>
            </a:r>
            <a:r>
              <a:rPr lang="en-US" sz="2000" dirty="0" err="1"/>
              <a:t>välttäminen</a:t>
            </a:r>
            <a:r>
              <a:rPr lang="en-US" sz="2000" dirty="0"/>
              <a:t> </a:t>
            </a:r>
            <a:r>
              <a:rPr lang="en-US" sz="2000" dirty="0" err="1"/>
              <a:t>helpottaa</a:t>
            </a:r>
            <a:r>
              <a:rPr lang="en-US" sz="2000" dirty="0"/>
              <a:t> </a:t>
            </a:r>
            <a:r>
              <a:rPr lang="en-US" sz="2000" dirty="0" err="1"/>
              <a:t>oireita</a:t>
            </a:r>
            <a:endParaRPr lang="en-US" sz="20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311E303-54CB-C66C-FE5D-02272F2E2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FCDC225-B8DD-4C38-7097-EA6073EC0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234" y="6239827"/>
            <a:ext cx="1668087" cy="42893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CE7A55B-067A-F120-AED8-B0BC9477D82F}"/>
              </a:ext>
            </a:extLst>
          </p:cNvPr>
          <p:cNvSpPr txBox="1"/>
          <p:nvPr/>
        </p:nvSpPr>
        <p:spPr>
          <a:xfrm rot="5400000">
            <a:off x="10523001" y="2831891"/>
            <a:ext cx="3054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Matt </a:t>
            </a:r>
            <a:r>
              <a:rPr lang="fi-FI" sz="1400" dirty="0" err="1"/>
              <a:t>Mololey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7276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isällön paikkamerkki 11" descr="Kuva, joka sisältää kohteen henkilö, veistos&#10;&#10;Kuvaus luotu automaattisesti">
            <a:extLst>
              <a:ext uri="{FF2B5EF4-FFF2-40B4-BE49-F238E27FC236}">
                <a16:creationId xmlns:a16="http://schemas.microsoft.com/office/drawing/2014/main" id="{AB7E445B-BC5D-635C-3893-BBD6584418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/>
          <a:stretch/>
        </p:blipFill>
        <p:spPr>
          <a:xfrm>
            <a:off x="2522358" y="-1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E1CDCE-9358-8665-9CCA-4680C8EA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" y="0"/>
            <a:ext cx="5379084" cy="1351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Muistisairaudet</a:t>
            </a:r>
            <a:br>
              <a:rPr lang="en-US" sz="2500" b="1" dirty="0"/>
            </a:br>
            <a:r>
              <a:rPr lang="en-US" sz="2500" b="1" dirty="0"/>
              <a:t>- </a:t>
            </a:r>
            <a:r>
              <a:rPr lang="en-US" sz="2000" b="1" dirty="0" err="1"/>
              <a:t>joukko</a:t>
            </a:r>
            <a:r>
              <a:rPr lang="en-US" sz="2000" b="1" dirty="0"/>
              <a:t> </a:t>
            </a:r>
            <a:r>
              <a:rPr lang="en-US" sz="2000" b="1" dirty="0" err="1"/>
              <a:t>sairauksia</a:t>
            </a:r>
            <a:r>
              <a:rPr lang="en-US" sz="2000" b="1" dirty="0"/>
              <a:t>, </a:t>
            </a:r>
            <a:r>
              <a:rPr lang="en-US" sz="2000" b="1" dirty="0" err="1"/>
              <a:t>jotka</a:t>
            </a:r>
            <a:r>
              <a:rPr lang="en-US" sz="2000" b="1" dirty="0"/>
              <a:t> </a:t>
            </a:r>
            <a:r>
              <a:rPr lang="en-US" sz="2000" b="1" dirty="0" err="1"/>
              <a:t>heikentävät</a:t>
            </a:r>
            <a:r>
              <a:rPr lang="en-US" sz="2000" b="1" dirty="0"/>
              <a:t> </a:t>
            </a:r>
            <a:r>
              <a:rPr lang="en-US" sz="2000" b="1" dirty="0" err="1"/>
              <a:t>muistia</a:t>
            </a:r>
            <a:r>
              <a:rPr lang="en-US" sz="2000" b="1" dirty="0"/>
              <a:t>, </a:t>
            </a:r>
            <a:r>
              <a:rPr lang="en-US" sz="2000" b="1" dirty="0" err="1"/>
              <a:t>tiedonkäsittelyä</a:t>
            </a:r>
            <a:r>
              <a:rPr lang="en-US" sz="2000" b="1" dirty="0"/>
              <a:t> ja </a:t>
            </a:r>
            <a:r>
              <a:rPr lang="en-US" sz="2000" b="1" dirty="0" err="1"/>
              <a:t>muuta</a:t>
            </a:r>
            <a:r>
              <a:rPr lang="en-US" sz="2000" b="1" dirty="0"/>
              <a:t> </a:t>
            </a:r>
            <a:r>
              <a:rPr lang="en-US" sz="2000" b="1" dirty="0" err="1"/>
              <a:t>ajatustoimintaa</a:t>
            </a:r>
            <a:endParaRPr lang="en-US" sz="2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E553B-CD8E-83E6-9B67-278625990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" y="1422401"/>
            <a:ext cx="5379085" cy="533399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/>
              <a:t>Muistisairaudet</a:t>
            </a:r>
            <a:r>
              <a:rPr lang="en-US" sz="2200" b="1" dirty="0"/>
              <a:t> </a:t>
            </a:r>
            <a:r>
              <a:rPr lang="en-US" sz="2200" b="1" dirty="0" err="1"/>
              <a:t>vaikeuttavat</a:t>
            </a:r>
            <a:endParaRPr lang="en-US" sz="2200" b="1" dirty="0"/>
          </a:p>
          <a:p>
            <a:r>
              <a:rPr lang="en-US" sz="2200" dirty="0" err="1"/>
              <a:t>sanojen</a:t>
            </a:r>
            <a:r>
              <a:rPr lang="en-US" sz="2200" dirty="0"/>
              <a:t> </a:t>
            </a:r>
            <a:r>
              <a:rPr lang="en-US" sz="2200" dirty="0" err="1"/>
              <a:t>muistamista</a:t>
            </a:r>
            <a:r>
              <a:rPr lang="en-US" sz="2200" dirty="0"/>
              <a:t> ja </a:t>
            </a:r>
            <a:r>
              <a:rPr lang="en-US" sz="2200" dirty="0" err="1"/>
              <a:t>ymmärtämistä</a:t>
            </a:r>
            <a:endParaRPr lang="en-US" sz="2200" dirty="0"/>
          </a:p>
          <a:p>
            <a:r>
              <a:rPr lang="en-US" sz="2200" dirty="0" err="1"/>
              <a:t>päivittäisiä</a:t>
            </a:r>
            <a:r>
              <a:rPr lang="en-US" sz="2200" dirty="0"/>
              <a:t> </a:t>
            </a:r>
            <a:r>
              <a:rPr lang="en-US" sz="2200" dirty="0" err="1"/>
              <a:t>askareita</a:t>
            </a:r>
            <a:r>
              <a:rPr lang="en-US" sz="2200" dirty="0"/>
              <a:t>, </a:t>
            </a:r>
            <a:r>
              <a:rPr lang="en-US" sz="2200" dirty="0" err="1"/>
              <a:t>esim</a:t>
            </a:r>
            <a:r>
              <a:rPr lang="en-US" sz="2200" dirty="0"/>
              <a:t>. </a:t>
            </a:r>
            <a:r>
              <a:rPr lang="en-US" sz="2200" dirty="0" err="1"/>
              <a:t>pukeutumista</a:t>
            </a:r>
            <a:r>
              <a:rPr lang="en-US" sz="2200" dirty="0"/>
              <a:t> ja </a:t>
            </a:r>
            <a:r>
              <a:rPr lang="en-US" sz="2200" dirty="0" err="1"/>
              <a:t>parranajoa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kasvojen</a:t>
            </a:r>
            <a:r>
              <a:rPr lang="en-US" sz="2200" dirty="0"/>
              <a:t>, </a:t>
            </a:r>
            <a:r>
              <a:rPr lang="en-US" sz="2200" dirty="0" err="1"/>
              <a:t>esineiden</a:t>
            </a:r>
            <a:r>
              <a:rPr lang="en-US" sz="2200" dirty="0"/>
              <a:t> ja </a:t>
            </a:r>
            <a:r>
              <a:rPr lang="en-US" sz="2200" dirty="0" err="1"/>
              <a:t>paikkojen</a:t>
            </a:r>
            <a:r>
              <a:rPr lang="en-US" sz="2200" dirty="0"/>
              <a:t> </a:t>
            </a:r>
            <a:r>
              <a:rPr lang="en-US" sz="2200" dirty="0" err="1"/>
              <a:t>tunnistamista</a:t>
            </a:r>
            <a:endParaRPr lang="en-US" sz="2200" dirty="0"/>
          </a:p>
          <a:p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noudattamista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Riskitekijöitä</a:t>
            </a:r>
            <a:endParaRPr lang="en-US" sz="2200" b="1" dirty="0"/>
          </a:p>
          <a:p>
            <a:r>
              <a:rPr lang="en-US" sz="2200" dirty="0" err="1"/>
              <a:t>korkea</a:t>
            </a:r>
            <a:r>
              <a:rPr lang="en-US" sz="2200" dirty="0"/>
              <a:t> </a:t>
            </a:r>
            <a:r>
              <a:rPr lang="en-US" sz="2200" dirty="0" err="1"/>
              <a:t>ikä</a:t>
            </a:r>
            <a:r>
              <a:rPr lang="en-US" sz="2200" dirty="0"/>
              <a:t> ja </a:t>
            </a:r>
            <a:r>
              <a:rPr lang="en-US" sz="2200" dirty="0" err="1"/>
              <a:t>perimä</a:t>
            </a:r>
            <a:endParaRPr lang="en-US" sz="2200" dirty="0"/>
          </a:p>
          <a:p>
            <a:r>
              <a:rPr lang="en-US" sz="2200" dirty="0" err="1"/>
              <a:t>alhainen</a:t>
            </a:r>
            <a:r>
              <a:rPr lang="en-US" sz="2200" dirty="0"/>
              <a:t> </a:t>
            </a:r>
            <a:r>
              <a:rPr lang="en-US" sz="2200" dirty="0" err="1"/>
              <a:t>koulutus</a:t>
            </a:r>
            <a:r>
              <a:rPr lang="en-US" sz="2200" dirty="0"/>
              <a:t> ja </a:t>
            </a:r>
            <a:r>
              <a:rPr lang="en-US" sz="2200" dirty="0" err="1"/>
              <a:t>passiivinen</a:t>
            </a:r>
            <a:r>
              <a:rPr lang="en-US" sz="2200" dirty="0"/>
              <a:t> </a:t>
            </a:r>
            <a:r>
              <a:rPr lang="en-US" sz="2200" dirty="0" err="1"/>
              <a:t>elämäntapa</a:t>
            </a:r>
            <a:endParaRPr lang="en-US" sz="2200" dirty="0"/>
          </a:p>
          <a:p>
            <a:r>
              <a:rPr lang="en-US" sz="2200" dirty="0" err="1"/>
              <a:t>päihteiden käyttö</a:t>
            </a:r>
            <a:r>
              <a:rPr lang="en-US" sz="2200" dirty="0"/>
              <a:t> ja </a:t>
            </a:r>
            <a:r>
              <a:rPr lang="en-US" sz="2200" dirty="0" err="1"/>
              <a:t>tupakointi</a:t>
            </a:r>
            <a:endParaRPr lang="en-US" sz="2200" dirty="0"/>
          </a:p>
          <a:p>
            <a:r>
              <a:rPr lang="en-US" sz="2200" dirty="0" err="1"/>
              <a:t>aivovammat</a:t>
            </a:r>
            <a:r>
              <a:rPr lang="en-US" sz="2200" dirty="0"/>
              <a:t> ja </a:t>
            </a:r>
            <a:r>
              <a:rPr lang="en-US" sz="2200" dirty="0" err="1"/>
              <a:t>aivoverenkierron sairaudet</a:t>
            </a:r>
            <a:endParaRPr lang="en-US" sz="2200" dirty="0"/>
          </a:p>
          <a:p>
            <a:r>
              <a:rPr lang="en-US" sz="2200" dirty="0" err="1"/>
              <a:t>runsaasti</a:t>
            </a:r>
            <a:r>
              <a:rPr lang="en-US" sz="2200" dirty="0"/>
              <a:t> </a:t>
            </a:r>
            <a:r>
              <a:rPr lang="en-US" sz="2200" dirty="0" err="1"/>
              <a:t>tyydyttyneitä</a:t>
            </a:r>
            <a:r>
              <a:rPr lang="en-US" sz="2200" dirty="0"/>
              <a:t> </a:t>
            </a:r>
            <a:r>
              <a:rPr lang="en-US" sz="2200" dirty="0" err="1"/>
              <a:t>rasvoja</a:t>
            </a:r>
            <a:r>
              <a:rPr lang="en-US" sz="2200" dirty="0"/>
              <a:t> </a:t>
            </a:r>
            <a:r>
              <a:rPr lang="en-US" sz="2200" dirty="0" err="1"/>
              <a:t>sisältävä</a:t>
            </a:r>
            <a:r>
              <a:rPr lang="en-US" sz="2200" dirty="0"/>
              <a:t> </a:t>
            </a:r>
            <a:r>
              <a:rPr lang="en-US" sz="2200" dirty="0" err="1"/>
              <a:t>ruokavalio</a:t>
            </a:r>
            <a:r>
              <a:rPr lang="en-US" sz="2200" dirty="0"/>
              <a:t> ja </a:t>
            </a:r>
            <a:r>
              <a:rPr lang="en-US" sz="2200" dirty="0" err="1"/>
              <a:t>ylipaino</a:t>
            </a:r>
            <a:endParaRPr lang="en-US" sz="2200" dirty="0"/>
          </a:p>
          <a:p>
            <a:r>
              <a:rPr lang="en-US" sz="2200" dirty="0"/>
              <a:t>MBO ja </a:t>
            </a:r>
            <a:r>
              <a:rPr lang="en-US" sz="2200" dirty="0" err="1"/>
              <a:t>tyypin</a:t>
            </a:r>
            <a:r>
              <a:rPr lang="en-US" sz="2200" dirty="0"/>
              <a:t> 2 diabetes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000" dirty="0"/>
          </a:p>
          <a:p>
            <a:endParaRPr lang="en-US" sz="1100" dirty="0"/>
          </a:p>
        </p:txBody>
      </p:sp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75FA273-1843-B0B7-574C-46063E5B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94" y="202726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2500A11-5837-24C9-771F-5C1CE65B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07" y="6163796"/>
            <a:ext cx="1668087" cy="42893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4F3B5A8B-BC16-795B-B844-736678542854}"/>
              </a:ext>
            </a:extLst>
          </p:cNvPr>
          <p:cNvSpPr txBox="1"/>
          <p:nvPr/>
        </p:nvSpPr>
        <p:spPr>
          <a:xfrm rot="5400000">
            <a:off x="8659911" y="3275105"/>
            <a:ext cx="675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Rad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Cyrus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0B3D3-4F13-9634-40F8-899F65D9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" y="484366"/>
            <a:ext cx="11903258" cy="1049794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/>
              <a:t>Dementiaoireiden taustalla on aina jokin muistiin vaikuttava sairaus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D0DCCB-5EB3-F2E0-5CA0-2AD947DB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324" y="1314870"/>
            <a:ext cx="9512675" cy="53704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6A09E65-D625-8A71-9B45-BB7A4D0F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9" y="2844799"/>
            <a:ext cx="2782837" cy="209867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3EA12F4-738A-BFFE-0A4B-C4BDC1307423}"/>
              </a:ext>
            </a:extLst>
          </p:cNvPr>
          <p:cNvSpPr txBox="1"/>
          <p:nvPr/>
        </p:nvSpPr>
        <p:spPr>
          <a:xfrm>
            <a:off x="119619" y="2136913"/>
            <a:ext cx="105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Terveet aivot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A553EF2-9724-A127-EB2E-565D2AD8A676}"/>
              </a:ext>
            </a:extLst>
          </p:cNvPr>
          <p:cNvSpPr txBox="1"/>
          <p:nvPr/>
        </p:nvSpPr>
        <p:spPr>
          <a:xfrm>
            <a:off x="1511037" y="494347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Alzheimerin taudin rappeuttamat aivot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F02DC51-EBDB-D7E1-3AED-B54089376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94" y="202726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FEC6104-4287-6998-C210-985533AD2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507" y="6112997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EAC40C-BFE4-A3B8-8CBF-5F0948CC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670097" cy="1864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Muistisairauksien</a:t>
            </a:r>
            <a:r>
              <a:rPr lang="en-US" sz="3400" b="1" dirty="0"/>
              <a:t> </a:t>
            </a:r>
            <a:r>
              <a:rPr lang="en-US" sz="3400" b="1" dirty="0" err="1"/>
              <a:t>ehkäisy</a:t>
            </a:r>
            <a:r>
              <a:rPr lang="en-US" sz="3400" b="1" dirty="0"/>
              <a:t> on </a:t>
            </a:r>
            <a:r>
              <a:rPr lang="en-US" sz="3400" b="1" dirty="0" err="1"/>
              <a:t>aivoterveyden</a:t>
            </a:r>
            <a:r>
              <a:rPr lang="en-US" sz="3400" b="1" dirty="0"/>
              <a:t> </a:t>
            </a:r>
            <a:r>
              <a:rPr lang="en-US" sz="3400" b="1" dirty="0" err="1"/>
              <a:t>edistämistä</a:t>
            </a:r>
            <a:endParaRPr lang="en-US" sz="34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8B240D-3042-00F4-747A-0E0DC2922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Monipuolinen</a:t>
            </a:r>
            <a:r>
              <a:rPr lang="en-US" sz="2200" dirty="0"/>
              <a:t> </a:t>
            </a:r>
            <a:r>
              <a:rPr lang="en-US" sz="2200" dirty="0" err="1"/>
              <a:t>aivojen</a:t>
            </a:r>
            <a:r>
              <a:rPr lang="en-US" sz="2200" dirty="0"/>
              <a:t> </a:t>
            </a:r>
            <a:r>
              <a:rPr lang="en-US" sz="2200" dirty="0" err="1"/>
              <a:t>käyttäminen</a:t>
            </a:r>
            <a:r>
              <a:rPr lang="en-US" sz="2200" dirty="0"/>
              <a:t> </a:t>
            </a:r>
            <a:r>
              <a:rPr lang="en-US" sz="2200" dirty="0" err="1"/>
              <a:t>kaikissa</a:t>
            </a:r>
            <a:r>
              <a:rPr lang="en-US" sz="2200" dirty="0"/>
              <a:t> </a:t>
            </a:r>
            <a:r>
              <a:rPr lang="en-US" sz="2200" dirty="0" err="1"/>
              <a:t>ikävaiheissa</a:t>
            </a:r>
            <a:endParaRPr lang="en-US" sz="2200" dirty="0"/>
          </a:p>
          <a:p>
            <a:r>
              <a:rPr lang="en-US" sz="2200" dirty="0" err="1"/>
              <a:t>Erilaisten</a:t>
            </a:r>
            <a:r>
              <a:rPr lang="en-US" sz="2200" dirty="0"/>
              <a:t> </a:t>
            </a:r>
            <a:r>
              <a:rPr lang="en-US" sz="2200" dirty="0" err="1"/>
              <a:t>liikuntalajien</a:t>
            </a:r>
            <a:r>
              <a:rPr lang="en-US" sz="2200" dirty="0"/>
              <a:t> </a:t>
            </a:r>
            <a:r>
              <a:rPr lang="en-US" sz="2200" dirty="0" err="1"/>
              <a:t>harrastaminen</a:t>
            </a:r>
            <a:endParaRPr lang="en-US" sz="2200" dirty="0"/>
          </a:p>
          <a:p>
            <a:r>
              <a:rPr lang="en-US" sz="2200" dirty="0" err="1"/>
              <a:t>Aivojen</a:t>
            </a:r>
            <a:r>
              <a:rPr lang="en-US" sz="2200" dirty="0"/>
              <a:t> </a:t>
            </a:r>
            <a:r>
              <a:rPr lang="en-US" sz="2200" dirty="0" err="1"/>
              <a:t>suojaaminen</a:t>
            </a:r>
            <a:r>
              <a:rPr lang="en-US" sz="2200" dirty="0"/>
              <a:t> </a:t>
            </a:r>
            <a:r>
              <a:rPr lang="en-US" sz="2200" dirty="0" err="1"/>
              <a:t>vammoilta</a:t>
            </a:r>
            <a:endParaRPr lang="en-US" sz="2200" dirty="0"/>
          </a:p>
          <a:p>
            <a:r>
              <a:rPr lang="en-US" sz="2200" dirty="0" err="1"/>
              <a:t>Terveellinen</a:t>
            </a:r>
            <a:r>
              <a:rPr lang="en-US" sz="2200" dirty="0"/>
              <a:t> ja </a:t>
            </a:r>
            <a:r>
              <a:rPr lang="en-US" sz="2200" dirty="0" err="1"/>
              <a:t>monipuolinen</a:t>
            </a:r>
            <a:r>
              <a:rPr lang="en-US" sz="2200" dirty="0"/>
              <a:t> </a:t>
            </a:r>
            <a:r>
              <a:rPr lang="en-US" sz="2200" dirty="0" err="1"/>
              <a:t>ravinto</a:t>
            </a:r>
            <a:endParaRPr lang="en-US" sz="2200" dirty="0"/>
          </a:p>
          <a:p>
            <a:r>
              <a:rPr lang="en-US" sz="2200" dirty="0" err="1"/>
              <a:t>Sydän</a:t>
            </a:r>
            <a:r>
              <a:rPr lang="en-US" sz="2200" dirty="0"/>
              <a:t>- ja </a:t>
            </a:r>
            <a:r>
              <a:rPr lang="en-US" sz="2200" dirty="0" err="1"/>
              <a:t>verisuonitautien</a:t>
            </a:r>
            <a:r>
              <a:rPr lang="en-US" sz="2200" dirty="0"/>
              <a:t> </a:t>
            </a:r>
            <a:r>
              <a:rPr lang="en-US" sz="2200" dirty="0" err="1"/>
              <a:t>ennaltaehkäisy</a:t>
            </a:r>
            <a:r>
              <a:rPr lang="en-US" sz="2200" dirty="0"/>
              <a:t> ja </a:t>
            </a:r>
            <a:r>
              <a:rPr lang="en-US" sz="2200" dirty="0" err="1"/>
              <a:t>hyvä</a:t>
            </a:r>
            <a:r>
              <a:rPr lang="en-US" sz="2200" dirty="0"/>
              <a:t> </a:t>
            </a:r>
            <a:r>
              <a:rPr lang="en-US" sz="2200" dirty="0" err="1"/>
              <a:t>hoito</a:t>
            </a:r>
            <a:endParaRPr lang="en-US" sz="2200" dirty="0"/>
          </a:p>
        </p:txBody>
      </p:sp>
      <p:pic>
        <p:nvPicPr>
          <p:cNvPr id="6" name="Sisällön paikkamerkki 5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292AF4E3-2F5F-F333-CA3D-CF2A5EA294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r="-1" b="13870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39DF41-382F-EC46-6474-9A9039117A5C}"/>
              </a:ext>
            </a:extLst>
          </p:cNvPr>
          <p:cNvSpPr txBox="1"/>
          <p:nvPr/>
        </p:nvSpPr>
        <p:spPr>
          <a:xfrm>
            <a:off x="3246120" y="6512711"/>
            <a:ext cx="2935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baby </a:t>
            </a:r>
            <a:r>
              <a:rPr lang="fi-FI" sz="1400" dirty="0" err="1"/>
              <a:t>abbas</a:t>
            </a:r>
            <a:endParaRPr lang="fi-FI" sz="14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E846B99-52B1-A723-8A4B-A5E872E6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94" y="202726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7298CF-AC3E-1D20-4CA2-82CB690D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07" y="6163796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DB5842F-10FA-C0FF-00B2-C88A31122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"/>
          <a:stretch/>
        </p:blipFill>
        <p:spPr>
          <a:xfrm>
            <a:off x="2384453" y="10"/>
            <a:ext cx="980754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E1081E-D55F-A596-E3CD-8F5EA251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60389" cy="148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TULES </a:t>
            </a:r>
            <a:r>
              <a:rPr lang="en-US" sz="3200" b="1" dirty="0" err="1"/>
              <a:t>eli</a:t>
            </a:r>
            <a:r>
              <a:rPr lang="en-US" sz="3200" b="1" dirty="0"/>
              <a:t> </a:t>
            </a:r>
            <a:r>
              <a:rPr lang="en-US" sz="3200" b="1" dirty="0" err="1"/>
              <a:t>tuki</a:t>
            </a:r>
            <a:r>
              <a:rPr lang="en-US" sz="3200" b="1" dirty="0"/>
              <a:t>- ja </a:t>
            </a:r>
            <a:r>
              <a:rPr lang="en-US" sz="3200" b="1" dirty="0" err="1"/>
              <a:t>liikuntaelinsairaudet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F686E-0D8B-9797-21F0-F5AF480A3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1" y="1448591"/>
            <a:ext cx="3992879" cy="526163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Laaja</a:t>
            </a:r>
            <a:r>
              <a:rPr lang="en-US" sz="2000" b="1" dirty="0"/>
              <a:t> ja </a:t>
            </a:r>
            <a:r>
              <a:rPr lang="en-US" sz="2000" b="1" dirty="0" err="1"/>
              <a:t>monimuotoinen</a:t>
            </a:r>
            <a:r>
              <a:rPr lang="en-US" sz="2000" b="1" dirty="0"/>
              <a:t> </a:t>
            </a:r>
            <a:r>
              <a:rPr lang="en-US" sz="2000" b="1" dirty="0" err="1"/>
              <a:t>sairausryhmä</a:t>
            </a:r>
            <a:endParaRPr lang="en-US" sz="2000" b="1" dirty="0"/>
          </a:p>
          <a:p>
            <a:r>
              <a:rPr lang="en-US" sz="2000" dirty="0" err="1"/>
              <a:t>lyhytaikaisia</a:t>
            </a:r>
            <a:r>
              <a:rPr lang="en-US" sz="2000" dirty="0"/>
              <a:t>, </a:t>
            </a:r>
            <a:r>
              <a:rPr lang="en-US" sz="2000" dirty="0" err="1"/>
              <a:t>ohimeneviä</a:t>
            </a:r>
            <a:r>
              <a:rPr lang="en-US" sz="2000" dirty="0"/>
              <a:t> </a:t>
            </a:r>
            <a:r>
              <a:rPr lang="en-US" sz="2000" dirty="0" err="1"/>
              <a:t>vaivoja</a:t>
            </a:r>
            <a:endParaRPr lang="en-US" sz="2000" dirty="0"/>
          </a:p>
          <a:p>
            <a:r>
              <a:rPr lang="en-US" sz="2000" dirty="0" err="1"/>
              <a:t>pitkäaikaisia</a:t>
            </a:r>
            <a:r>
              <a:rPr lang="en-US" sz="2000" dirty="0"/>
              <a:t> </a:t>
            </a:r>
            <a:r>
              <a:rPr lang="en-US" sz="2000" dirty="0" err="1"/>
              <a:t>sairauksia</a:t>
            </a:r>
            <a:endParaRPr lang="en-US" sz="2000" dirty="0"/>
          </a:p>
          <a:p>
            <a:r>
              <a:rPr lang="en-US" sz="2000" dirty="0" err="1"/>
              <a:t>tapaturmien</a:t>
            </a:r>
            <a:r>
              <a:rPr lang="en-US" sz="2000" dirty="0"/>
              <a:t> </a:t>
            </a:r>
            <a:r>
              <a:rPr lang="en-US" sz="2000" dirty="0" err="1"/>
              <a:t>aiheuttamia</a:t>
            </a:r>
            <a:r>
              <a:rPr lang="en-US" sz="2000" dirty="0"/>
              <a:t> </a:t>
            </a:r>
            <a:r>
              <a:rPr lang="en-US" sz="2000" dirty="0" err="1"/>
              <a:t>vammoja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Yleisyys</a:t>
            </a:r>
            <a:r>
              <a:rPr lang="en-US" sz="2000" b="1" dirty="0"/>
              <a:t> </a:t>
            </a:r>
          </a:p>
          <a:p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</a:t>
            </a:r>
            <a:r>
              <a:rPr lang="en-US" sz="2000" dirty="0" err="1"/>
              <a:t>miljoonalla</a:t>
            </a:r>
            <a:r>
              <a:rPr lang="en-US" sz="2000" dirty="0"/>
              <a:t> </a:t>
            </a:r>
            <a:r>
              <a:rPr lang="en-US" sz="2000" dirty="0" err="1"/>
              <a:t>ihmisellä</a:t>
            </a:r>
            <a:r>
              <a:rPr lang="en-US" sz="2000" dirty="0"/>
              <a:t> on </a:t>
            </a:r>
            <a:r>
              <a:rPr lang="en-US" sz="2000" dirty="0" err="1"/>
              <a:t>pitkäaikainen</a:t>
            </a:r>
            <a:r>
              <a:rPr lang="en-US" sz="2000" dirty="0"/>
              <a:t> tule-</a:t>
            </a:r>
            <a:r>
              <a:rPr lang="en-US" sz="2000" dirty="0" err="1"/>
              <a:t>sairaus</a:t>
            </a:r>
            <a:r>
              <a:rPr lang="en-US" sz="2000" dirty="0"/>
              <a:t> tai -</a:t>
            </a:r>
            <a:r>
              <a:rPr lang="en-US" sz="2000" dirty="0" err="1"/>
              <a:t>vamma</a:t>
            </a:r>
            <a:endParaRPr lang="en-US" sz="2000" dirty="0"/>
          </a:p>
          <a:p>
            <a:r>
              <a:rPr lang="en-US" sz="2000" dirty="0" err="1"/>
              <a:t>lähes</a:t>
            </a:r>
            <a:r>
              <a:rPr lang="en-US" sz="2000" dirty="0"/>
              <a:t> </a:t>
            </a:r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kokee</a:t>
            </a:r>
            <a:r>
              <a:rPr lang="en-US" sz="2000" dirty="0"/>
              <a:t> </a:t>
            </a:r>
            <a:r>
              <a:rPr lang="en-US" sz="2000" dirty="0" err="1"/>
              <a:t>ajoittaisia</a:t>
            </a:r>
            <a:r>
              <a:rPr lang="en-US" sz="2000" dirty="0"/>
              <a:t> </a:t>
            </a:r>
            <a:r>
              <a:rPr lang="en-US" sz="2000" dirty="0" err="1"/>
              <a:t>oireita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Tyypillisiä</a:t>
            </a:r>
            <a:r>
              <a:rPr lang="en-US" sz="2000" b="1" dirty="0"/>
              <a:t> </a:t>
            </a:r>
            <a:r>
              <a:rPr lang="en-US" sz="2000" b="1" dirty="0" err="1"/>
              <a:t>esimerkkejä</a:t>
            </a:r>
            <a:endParaRPr lang="en-US" sz="2000" b="1" dirty="0"/>
          </a:p>
          <a:p>
            <a:r>
              <a:rPr lang="en-US" sz="2000" dirty="0" err="1"/>
              <a:t>niska</a:t>
            </a:r>
            <a:r>
              <a:rPr lang="en-US" sz="2000" dirty="0"/>
              <a:t>-, </a:t>
            </a:r>
            <a:r>
              <a:rPr lang="en-US" sz="2000" dirty="0" err="1"/>
              <a:t>hartia</a:t>
            </a:r>
            <a:r>
              <a:rPr lang="en-US" sz="2000" dirty="0"/>
              <a:t>- ja </a:t>
            </a:r>
            <a:r>
              <a:rPr lang="en-US" sz="2000" dirty="0" err="1"/>
              <a:t>selkäkivut</a:t>
            </a:r>
            <a:endParaRPr lang="en-US" sz="2000" dirty="0"/>
          </a:p>
          <a:p>
            <a:r>
              <a:rPr lang="en-US" sz="2000" dirty="0" err="1"/>
              <a:t>nivelrikko</a:t>
            </a:r>
            <a:r>
              <a:rPr lang="en-US" sz="2000" dirty="0"/>
              <a:t>, -</a:t>
            </a:r>
            <a:r>
              <a:rPr lang="en-US" sz="2000" dirty="0" err="1"/>
              <a:t>reuma</a:t>
            </a:r>
            <a:r>
              <a:rPr lang="en-US" sz="2000" dirty="0"/>
              <a:t> ja </a:t>
            </a:r>
            <a:r>
              <a:rPr lang="en-US" sz="2000" dirty="0" err="1"/>
              <a:t>osteoporoosi</a:t>
            </a:r>
            <a:endParaRPr lang="en-US" sz="2000" dirty="0"/>
          </a:p>
          <a:p>
            <a:endParaRPr lang="en-US" sz="2000" dirty="0"/>
          </a:p>
          <a:p>
            <a:pPr marL="0"/>
            <a:endParaRPr lang="en-US" sz="1900" dirty="0"/>
          </a:p>
          <a:p>
            <a:pPr marL="0"/>
            <a:endParaRPr lang="en-US" sz="1900" dirty="0"/>
          </a:p>
          <a:p>
            <a:pPr lvl="1"/>
            <a:endParaRPr lang="en-US" sz="1900" dirty="0"/>
          </a:p>
          <a:p>
            <a:pPr marL="0"/>
            <a:endParaRPr lang="en-US" sz="19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EE7533A-3B0E-4804-BFD9-874663305429}"/>
              </a:ext>
            </a:extLst>
          </p:cNvPr>
          <p:cNvSpPr txBox="1"/>
          <p:nvPr/>
        </p:nvSpPr>
        <p:spPr>
          <a:xfrm>
            <a:off x="6171359" y="1448591"/>
            <a:ext cx="3428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Tule-sairaudet liittyvät lihaksiin, luihin, niveliin tai jänteisiin.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Ne heikentävät ihmisen toimintakykyä ja aiheuttavat kipuja.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3E77C0D-44D9-6E3B-A82A-214A783C0086}"/>
              </a:ext>
            </a:extLst>
          </p:cNvPr>
          <p:cNvSpPr txBox="1"/>
          <p:nvPr/>
        </p:nvSpPr>
        <p:spPr>
          <a:xfrm rot="5400000">
            <a:off x="9354299" y="3270145"/>
            <a:ext cx="5218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Joel </a:t>
            </a:r>
            <a:r>
              <a:rPr lang="fi-FI" sz="1400" dirty="0" err="1">
                <a:solidFill>
                  <a:schemeClr val="bg1"/>
                </a:solidFill>
              </a:rPr>
              <a:t>Ambass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B18F8CA-8402-A0AD-19F4-BDC75F04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312744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1114B92-41AE-FEF2-BF18-BCC88B908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829" y="619587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23F3EDC-124F-4113-6340-72FD1425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829" y="6195877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F1466F-2C38-A217-C36A-EA9D1CDD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14368"/>
            <a:ext cx="6586491" cy="973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Niska- ja </a:t>
            </a:r>
            <a:r>
              <a:rPr lang="en-US" sz="3200" b="1" dirty="0" err="1"/>
              <a:t>hartiakipuja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ennaltaehkäistä</a:t>
            </a:r>
            <a:r>
              <a:rPr lang="en-US" sz="3200" b="1" dirty="0"/>
              <a:t> ja </a:t>
            </a:r>
            <a:r>
              <a:rPr lang="en-US" sz="3200" b="1" dirty="0" err="1"/>
              <a:t>vähentää</a:t>
            </a:r>
            <a:endParaRPr lang="en-US" sz="32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17A825-E17E-A7E2-CB5B-4C251ECB9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29" y="1922722"/>
            <a:ext cx="6997891" cy="48336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/>
            <a:endParaRPr lang="en-US" sz="1300" dirty="0"/>
          </a:p>
          <a:p>
            <a:r>
              <a:rPr lang="en-US" sz="2200" dirty="0" err="1"/>
              <a:t>Pidä</a:t>
            </a:r>
            <a:r>
              <a:rPr lang="en-US" sz="2200" dirty="0"/>
              <a:t> </a:t>
            </a:r>
            <a:r>
              <a:rPr lang="en-US" sz="2200" dirty="0" err="1"/>
              <a:t>pää</a:t>
            </a:r>
            <a:r>
              <a:rPr lang="en-US" sz="2200" dirty="0"/>
              <a:t> </a:t>
            </a:r>
            <a:r>
              <a:rPr lang="en-US" sz="2200" dirty="0" err="1"/>
              <a:t>pystyssä</a:t>
            </a:r>
            <a:endParaRPr lang="en-US" sz="2200" dirty="0"/>
          </a:p>
          <a:p>
            <a:pPr lvl="1"/>
            <a:r>
              <a:rPr lang="en-US" sz="2200" dirty="0" err="1"/>
              <a:t>pitkäaikainen</a:t>
            </a:r>
            <a:r>
              <a:rPr lang="en-US" sz="2200" dirty="0"/>
              <a:t> </a:t>
            </a:r>
            <a:r>
              <a:rPr lang="en-US" sz="2200" dirty="0" err="1"/>
              <a:t>eteen</a:t>
            </a:r>
            <a:r>
              <a:rPr lang="en-US" sz="2200" dirty="0"/>
              <a:t> </a:t>
            </a:r>
            <a:r>
              <a:rPr lang="en-US" sz="2200" dirty="0" err="1"/>
              <a:t>työntynyt</a:t>
            </a:r>
            <a:r>
              <a:rPr lang="en-US" sz="2200" dirty="0"/>
              <a:t> </a:t>
            </a:r>
            <a:r>
              <a:rPr lang="en-US" sz="2200" dirty="0" err="1"/>
              <a:t>asento</a:t>
            </a:r>
            <a:r>
              <a:rPr lang="en-US" sz="2200" dirty="0"/>
              <a:t> </a:t>
            </a:r>
            <a:r>
              <a:rPr lang="en-US" sz="2200" dirty="0" err="1"/>
              <a:t>aiheuttaa</a:t>
            </a:r>
            <a:r>
              <a:rPr lang="en-US" sz="2200" dirty="0"/>
              <a:t> </a:t>
            </a:r>
            <a:r>
              <a:rPr lang="en-US" sz="2200" dirty="0" err="1"/>
              <a:t>lihaskipuja</a:t>
            </a:r>
            <a:endParaRPr lang="en-US" sz="2200" dirty="0"/>
          </a:p>
          <a:p>
            <a:r>
              <a:rPr lang="en-US" sz="2200" dirty="0" err="1"/>
              <a:t>Vältä</a:t>
            </a:r>
            <a:r>
              <a:rPr lang="en-US" sz="2200" dirty="0"/>
              <a:t> </a:t>
            </a:r>
            <a:r>
              <a:rPr lang="en-US" sz="2200" dirty="0" err="1"/>
              <a:t>pitkäkestoistoisia</a:t>
            </a:r>
            <a:r>
              <a:rPr lang="en-US" sz="2200" dirty="0"/>
              <a:t> </a:t>
            </a:r>
            <a:r>
              <a:rPr lang="en-US" sz="2200" dirty="0" err="1"/>
              <a:t>niskan</a:t>
            </a:r>
            <a:r>
              <a:rPr lang="en-US" sz="2200" dirty="0"/>
              <a:t> </a:t>
            </a:r>
            <a:r>
              <a:rPr lang="en-US" sz="2200" dirty="0" err="1"/>
              <a:t>ääriasentoja</a:t>
            </a:r>
            <a:endParaRPr lang="en-US" sz="2200" dirty="0"/>
          </a:p>
          <a:p>
            <a:pPr lvl="1"/>
            <a:r>
              <a:rPr lang="en-US" sz="2200" dirty="0" err="1"/>
              <a:t>ääriasennoissa</a:t>
            </a:r>
            <a:r>
              <a:rPr lang="en-US" sz="2200" dirty="0"/>
              <a:t> </a:t>
            </a:r>
            <a:r>
              <a:rPr lang="en-US" sz="2200" dirty="0" err="1"/>
              <a:t>välilevyjen</a:t>
            </a:r>
            <a:r>
              <a:rPr lang="en-US" sz="2200" dirty="0"/>
              <a:t> </a:t>
            </a:r>
            <a:r>
              <a:rPr lang="en-US" sz="2200" dirty="0" err="1"/>
              <a:t>paine</a:t>
            </a:r>
            <a:r>
              <a:rPr lang="en-US" sz="2200" dirty="0"/>
              <a:t> </a:t>
            </a:r>
            <a:r>
              <a:rPr lang="en-US" sz="2200" dirty="0" err="1"/>
              <a:t>kasvaa</a:t>
            </a:r>
            <a:endParaRPr lang="en-US" sz="2200" dirty="0"/>
          </a:p>
          <a:p>
            <a:r>
              <a:rPr lang="en-US" sz="2200" dirty="0" err="1"/>
              <a:t>Sijoita</a:t>
            </a:r>
            <a:r>
              <a:rPr lang="en-US" sz="2200" dirty="0"/>
              <a:t> </a:t>
            </a:r>
            <a:r>
              <a:rPr lang="en-US" sz="2200" dirty="0" err="1"/>
              <a:t>tietokoneen</a:t>
            </a:r>
            <a:r>
              <a:rPr lang="en-US" sz="2200" dirty="0"/>
              <a:t> </a:t>
            </a:r>
            <a:r>
              <a:rPr lang="en-US" sz="2200" dirty="0" err="1"/>
              <a:t>näyttö</a:t>
            </a:r>
            <a:r>
              <a:rPr lang="en-US" sz="2200" dirty="0"/>
              <a:t> </a:t>
            </a:r>
            <a:r>
              <a:rPr lang="en-US" sz="2200" dirty="0" err="1"/>
              <a:t>siten</a:t>
            </a:r>
            <a:r>
              <a:rPr lang="en-US" sz="2200" dirty="0"/>
              <a:t>, </a:t>
            </a:r>
            <a:r>
              <a:rPr lang="en-US" sz="2200" dirty="0" err="1"/>
              <a:t>että</a:t>
            </a:r>
            <a:r>
              <a:rPr lang="en-US" sz="2200" dirty="0"/>
              <a:t> </a:t>
            </a:r>
            <a:r>
              <a:rPr lang="en-US" sz="2200" dirty="0" err="1"/>
              <a:t>niska</a:t>
            </a:r>
            <a:r>
              <a:rPr lang="en-US" sz="2200" dirty="0"/>
              <a:t> on </a:t>
            </a:r>
            <a:r>
              <a:rPr lang="en-US" sz="2200" dirty="0" err="1"/>
              <a:t>keskiasennossa</a:t>
            </a:r>
            <a:r>
              <a:rPr lang="en-US" sz="2200" dirty="0"/>
              <a:t> ja </a:t>
            </a:r>
            <a:r>
              <a:rPr lang="en-US" sz="2200" dirty="0" err="1"/>
              <a:t>pysyy</a:t>
            </a:r>
            <a:r>
              <a:rPr lang="en-US" sz="2200" dirty="0"/>
              <a:t> </a:t>
            </a:r>
            <a:r>
              <a:rPr lang="en-US" sz="2200" dirty="0" err="1"/>
              <a:t>rentona</a:t>
            </a:r>
            <a:endParaRPr lang="en-US" sz="2200" dirty="0"/>
          </a:p>
          <a:p>
            <a:r>
              <a:rPr lang="en-US" sz="2200" dirty="0" err="1"/>
              <a:t>Huolehdi</a:t>
            </a:r>
            <a:r>
              <a:rPr lang="en-US" sz="2200" dirty="0"/>
              <a:t> </a:t>
            </a:r>
            <a:r>
              <a:rPr lang="en-US" sz="2200" dirty="0" err="1"/>
              <a:t>niskan</a:t>
            </a:r>
            <a:r>
              <a:rPr lang="en-US" sz="2200" dirty="0"/>
              <a:t> </a:t>
            </a:r>
            <a:r>
              <a:rPr lang="en-US" sz="2200" dirty="0" err="1"/>
              <a:t>liikkuvuudesta</a:t>
            </a:r>
            <a:endParaRPr lang="en-US" sz="2200" dirty="0"/>
          </a:p>
          <a:p>
            <a:pPr lvl="1"/>
            <a:r>
              <a:rPr lang="en-US" sz="2200" dirty="0" err="1"/>
              <a:t>taivuta</a:t>
            </a:r>
            <a:r>
              <a:rPr lang="en-US" sz="2200" dirty="0"/>
              <a:t> </a:t>
            </a:r>
            <a:r>
              <a:rPr lang="en-US" sz="2200" dirty="0" err="1"/>
              <a:t>niskaa</a:t>
            </a:r>
            <a:r>
              <a:rPr lang="en-US" sz="2200" dirty="0"/>
              <a:t> </a:t>
            </a:r>
            <a:r>
              <a:rPr lang="en-US" sz="2200" dirty="0" err="1"/>
              <a:t>eteen</a:t>
            </a:r>
            <a:r>
              <a:rPr lang="en-US" sz="2200" dirty="0"/>
              <a:t>, </a:t>
            </a:r>
            <a:r>
              <a:rPr lang="en-US" sz="2200" dirty="0" err="1"/>
              <a:t>taakse</a:t>
            </a:r>
            <a:r>
              <a:rPr lang="en-US" sz="2200" dirty="0"/>
              <a:t> ja </a:t>
            </a:r>
            <a:r>
              <a:rPr lang="en-US" sz="2200" dirty="0" err="1"/>
              <a:t>sivulle</a:t>
            </a:r>
            <a:r>
              <a:rPr lang="en-US" sz="2200" dirty="0"/>
              <a:t>, </a:t>
            </a:r>
            <a:r>
              <a:rPr lang="en-US" sz="2200" dirty="0" err="1"/>
              <a:t>kierrä</a:t>
            </a:r>
            <a:r>
              <a:rPr lang="en-US" sz="2200" dirty="0"/>
              <a:t> </a:t>
            </a:r>
            <a:r>
              <a:rPr lang="en-US" sz="2200" dirty="0" err="1"/>
              <a:t>päätä</a:t>
            </a:r>
            <a:r>
              <a:rPr lang="en-US" sz="2200" dirty="0"/>
              <a:t> </a:t>
            </a:r>
            <a:r>
              <a:rPr lang="en-US" sz="2200" dirty="0" err="1"/>
              <a:t>puolelta</a:t>
            </a:r>
            <a:r>
              <a:rPr lang="en-US" sz="2200" dirty="0"/>
              <a:t> </a:t>
            </a:r>
            <a:r>
              <a:rPr lang="en-US" sz="2200" dirty="0" err="1"/>
              <a:t>toiselle</a:t>
            </a:r>
            <a:endParaRPr lang="en-US" sz="2200" dirty="0"/>
          </a:p>
          <a:p>
            <a:r>
              <a:rPr lang="en-US" sz="2200" dirty="0" err="1"/>
              <a:t>Pidä</a:t>
            </a:r>
            <a:r>
              <a:rPr lang="en-US" sz="2200" dirty="0"/>
              <a:t> </a:t>
            </a:r>
            <a:r>
              <a:rPr lang="en-US" sz="2200" dirty="0" err="1"/>
              <a:t>taukoja</a:t>
            </a:r>
            <a:r>
              <a:rPr lang="en-US" sz="2200" dirty="0"/>
              <a:t> </a:t>
            </a:r>
            <a:r>
              <a:rPr lang="en-US" sz="2200" dirty="0" err="1"/>
              <a:t>vähintään</a:t>
            </a:r>
            <a:r>
              <a:rPr lang="en-US" sz="2200" dirty="0"/>
              <a:t> </a:t>
            </a:r>
            <a:r>
              <a:rPr lang="en-US" sz="2200" dirty="0" err="1"/>
              <a:t>puolen tunnin</a:t>
            </a:r>
            <a:r>
              <a:rPr lang="en-US" sz="2200" dirty="0"/>
              <a:t> </a:t>
            </a:r>
            <a:r>
              <a:rPr lang="en-US" sz="2200" dirty="0" err="1"/>
              <a:t>välein</a:t>
            </a:r>
            <a:endParaRPr lang="en-US" sz="2200" dirty="0"/>
          </a:p>
          <a:p>
            <a:r>
              <a:rPr lang="en-US" sz="2200" dirty="0" err="1"/>
              <a:t>Suojaa</a:t>
            </a:r>
            <a:r>
              <a:rPr lang="en-US" sz="2200" dirty="0"/>
              <a:t> </a:t>
            </a:r>
            <a:r>
              <a:rPr lang="en-US" sz="2200" dirty="0" err="1"/>
              <a:t>niska</a:t>
            </a:r>
            <a:r>
              <a:rPr lang="en-US" sz="2200" dirty="0"/>
              <a:t> ja </a:t>
            </a:r>
            <a:r>
              <a:rPr lang="en-US" sz="2200" dirty="0" err="1"/>
              <a:t>hartiat</a:t>
            </a:r>
            <a:r>
              <a:rPr lang="en-US" sz="2200" dirty="0"/>
              <a:t> </a:t>
            </a:r>
            <a:r>
              <a:rPr lang="en-US" sz="2200" dirty="0" err="1"/>
              <a:t>vedolta</a:t>
            </a:r>
            <a:r>
              <a:rPr lang="en-US" sz="2200" dirty="0"/>
              <a:t> ja </a:t>
            </a:r>
            <a:r>
              <a:rPr lang="en-US" sz="2200" dirty="0" err="1"/>
              <a:t>kylmältä</a:t>
            </a:r>
            <a:endParaRPr lang="en-US" sz="2200" dirty="0"/>
          </a:p>
          <a:p>
            <a:r>
              <a:rPr lang="en-US" sz="2200" dirty="0" err="1"/>
              <a:t>Säädä</a:t>
            </a:r>
            <a:r>
              <a:rPr lang="en-US" sz="2200" dirty="0"/>
              <a:t> </a:t>
            </a:r>
            <a:r>
              <a:rPr lang="en-US" sz="2200" dirty="0" err="1"/>
              <a:t>autonistuimen</a:t>
            </a:r>
            <a:r>
              <a:rPr lang="en-US" sz="2200" dirty="0"/>
              <a:t> </a:t>
            </a:r>
            <a:r>
              <a:rPr lang="en-US" sz="2200" dirty="0" err="1"/>
              <a:t>niskatuki</a:t>
            </a:r>
            <a:r>
              <a:rPr lang="en-US" sz="2200" dirty="0"/>
              <a:t> </a:t>
            </a:r>
            <a:r>
              <a:rPr lang="en-US" sz="2200" dirty="0" err="1"/>
              <a:t>oikealle</a:t>
            </a:r>
            <a:r>
              <a:rPr lang="en-US" sz="2200" dirty="0"/>
              <a:t> </a:t>
            </a:r>
            <a:r>
              <a:rPr lang="en-US" sz="2200" dirty="0" err="1"/>
              <a:t>korkeudelle</a:t>
            </a:r>
            <a:r>
              <a:rPr lang="en-US" sz="2200" dirty="0"/>
              <a:t>, </a:t>
            </a:r>
            <a:r>
              <a:rPr lang="en-US" sz="2200" dirty="0" err="1"/>
              <a:t>jotta</a:t>
            </a:r>
            <a:r>
              <a:rPr lang="en-US" sz="2200" dirty="0"/>
              <a:t> se </a:t>
            </a:r>
            <a:r>
              <a:rPr lang="en-US" sz="2200" dirty="0" err="1"/>
              <a:t>estää</a:t>
            </a:r>
            <a:r>
              <a:rPr lang="en-US" sz="2200" dirty="0"/>
              <a:t> </a:t>
            </a:r>
            <a:r>
              <a:rPr lang="en-US" sz="2200" dirty="0" err="1"/>
              <a:t>pään</a:t>
            </a:r>
            <a:r>
              <a:rPr lang="en-US" sz="2200" dirty="0"/>
              <a:t> </a:t>
            </a:r>
            <a:r>
              <a:rPr lang="en-US" sz="2200" dirty="0" err="1"/>
              <a:t>retkahtamisen</a:t>
            </a:r>
            <a:r>
              <a:rPr lang="en-US" sz="2200" dirty="0"/>
              <a:t> </a:t>
            </a:r>
            <a:r>
              <a:rPr lang="en-US" sz="2200" dirty="0" err="1"/>
              <a:t>taakse</a:t>
            </a:r>
            <a:endParaRPr lang="en-US" sz="2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EEA5DFE-5C48-CE04-600D-DFC988AD5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544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DB72E5-BA34-6BA5-6813-79B606F2E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E31CCE8-C0FA-BA0E-BE21-56D047AE8B14}"/>
              </a:ext>
            </a:extLst>
          </p:cNvPr>
          <p:cNvSpPr txBox="1"/>
          <p:nvPr/>
        </p:nvSpPr>
        <p:spPr>
          <a:xfrm>
            <a:off x="0" y="6372226"/>
            <a:ext cx="4635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Théo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rgl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04A166-E7CE-FEE7-E882-5FDC39E1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4" y="256487"/>
            <a:ext cx="4498828" cy="7309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Selkäkipujen</a:t>
            </a:r>
            <a:r>
              <a:rPr lang="en-US" sz="3200" b="1" dirty="0"/>
              <a:t> </a:t>
            </a:r>
            <a:r>
              <a:rPr lang="en-US" sz="3200" b="1" dirty="0" err="1"/>
              <a:t>riskitekijöitä</a:t>
            </a:r>
            <a:endParaRPr lang="en-US" sz="3200" b="1" dirty="0"/>
          </a:p>
        </p:txBody>
      </p:sp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E5571CE-C044-91F4-E732-C0A137B99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B65388-9E52-F408-2511-295F1A4F9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734" y="1200150"/>
            <a:ext cx="6798539" cy="55816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2000" dirty="0" err="1">
                <a:effectLst/>
              </a:rPr>
              <a:t>ylipaino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väärät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staattiset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työasennot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aiheuttavat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ylikuormitusta</a:t>
            </a:r>
            <a:r>
              <a:rPr lang="en-US" sz="2000" dirty="0">
                <a:effectLst/>
              </a:rPr>
              <a:t> </a:t>
            </a:r>
          </a:p>
          <a:p>
            <a:pPr fontAlgn="base"/>
            <a:r>
              <a:rPr lang="en-US" sz="2000" dirty="0" err="1">
                <a:effectLst/>
              </a:rPr>
              <a:t>heikot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vatsa</a:t>
            </a:r>
            <a:r>
              <a:rPr lang="en-US" sz="2000" dirty="0">
                <a:effectLst/>
              </a:rPr>
              <a:t>- ja </a:t>
            </a:r>
            <a:r>
              <a:rPr lang="en-US" sz="2000" dirty="0" err="1">
                <a:effectLst/>
              </a:rPr>
              <a:t>selkälihakset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eivät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riittävästi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selkärankaa</a:t>
            </a:r>
            <a:r>
              <a:rPr lang="en-US" sz="2000" dirty="0">
                <a:effectLst/>
              </a:rPr>
              <a:t> </a:t>
            </a:r>
          </a:p>
          <a:p>
            <a:pPr fontAlgn="base"/>
            <a:r>
              <a:rPr lang="en-US" sz="2000" dirty="0" err="1">
                <a:effectLst/>
              </a:rPr>
              <a:t>geneettinen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alttius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selän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rakenteelliset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kehityshäiriöt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kuten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skolioosi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selän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vinoutuminen</a:t>
            </a:r>
            <a:r>
              <a:rPr lang="en-US" sz="2000" dirty="0">
                <a:effectLst/>
              </a:rPr>
              <a:t> </a:t>
            </a:r>
          </a:p>
          <a:p>
            <a:pPr fontAlgn="base"/>
            <a:r>
              <a:rPr lang="en-US" sz="2000" dirty="0" err="1">
                <a:effectLst/>
              </a:rPr>
              <a:t>selkään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kohdistuva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kehotärinä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katupora</a:t>
            </a:r>
            <a:r>
              <a:rPr lang="en-US" sz="2000" dirty="0">
                <a:effectLst/>
              </a:rPr>
              <a:t>) tai </a:t>
            </a:r>
            <a:r>
              <a:rPr lang="en-US" sz="2000" dirty="0" err="1">
                <a:effectLst/>
              </a:rPr>
              <a:t>tärähtely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juoksu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kovalla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alustalla</a:t>
            </a:r>
            <a:r>
              <a:rPr lang="en-US" sz="2000" dirty="0">
                <a:effectLst/>
              </a:rPr>
              <a:t>)</a:t>
            </a:r>
          </a:p>
          <a:p>
            <a:pPr fontAlgn="base"/>
            <a:r>
              <a:rPr lang="en-US" sz="2000" dirty="0" err="1">
                <a:effectLst/>
              </a:rPr>
              <a:t>tupakointi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heikentää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verenkiertoa</a:t>
            </a:r>
            <a:r>
              <a:rPr lang="en-US" sz="2000" dirty="0">
                <a:effectLst/>
              </a:rPr>
              <a:t> </a:t>
            </a:r>
          </a:p>
          <a:p>
            <a:pPr marL="0" indent="0" fontAlgn="base">
              <a:buNone/>
            </a:pPr>
            <a:endParaRPr lang="en-US" sz="800" dirty="0">
              <a:effectLst/>
            </a:endParaRPr>
          </a:p>
          <a:p>
            <a:pPr marL="0" indent="0" fontAlgn="base">
              <a:buNone/>
            </a:pPr>
            <a:r>
              <a:rPr lang="en-US" sz="3200" b="1" dirty="0">
                <a:effectLst/>
                <a:latin typeface="+mj-lt"/>
              </a:rPr>
              <a:t>Prevention </a:t>
            </a:r>
            <a:r>
              <a:rPr lang="en-US" sz="3200" b="1" dirty="0" err="1">
                <a:effectLst/>
                <a:latin typeface="+mj-lt"/>
              </a:rPr>
              <a:t>keinoja</a:t>
            </a:r>
            <a:endParaRPr lang="en-US" sz="3200" b="1" dirty="0">
              <a:effectLst/>
              <a:latin typeface="+mj-lt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ylipainon vähentäminen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kuntoliikunta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ergonomia: työ- ja nostotekniikka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riittävät lepotauot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riittävä rasituksesta palautuminen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2000" dirty="0">
              <a:effectLst/>
            </a:endParaRPr>
          </a:p>
          <a:p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AFD8B25-76A9-C890-2A62-4E744CCB2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9A9D910-4ADC-D754-9497-C9B31CF76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4" y="6236026"/>
            <a:ext cx="1668087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7C1B162-A14B-F51D-CE1D-DF50C6ED03ED}"/>
              </a:ext>
            </a:extLst>
          </p:cNvPr>
          <p:cNvSpPr txBox="1"/>
          <p:nvPr/>
        </p:nvSpPr>
        <p:spPr>
          <a:xfrm>
            <a:off x="951622" y="6357186"/>
            <a:ext cx="2515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Levi </a:t>
            </a:r>
            <a:r>
              <a:rPr lang="fi-FI" sz="1400" dirty="0" err="1">
                <a:solidFill>
                  <a:schemeClr val="bg1"/>
                </a:solidFill>
              </a:rPr>
              <a:t>Stute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9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22685-0E3F-A62B-4EB7-2A887A43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31445"/>
            <a:ext cx="10515600" cy="1900555"/>
          </a:xfrm>
        </p:spPr>
        <p:txBody>
          <a:bodyPr>
            <a:normAutofit/>
          </a:bodyPr>
          <a:lstStyle/>
          <a:p>
            <a:r>
              <a:rPr lang="fi-FI" sz="3200" b="1" dirty="0"/>
              <a:t>Iskiaskipu </a:t>
            </a:r>
            <a:br>
              <a:rPr lang="fi-FI" sz="3200" b="1" dirty="0"/>
            </a:br>
            <a:r>
              <a:rPr lang="fi-FI" sz="800" dirty="0"/>
              <a:t>- </a:t>
            </a:r>
            <a:br>
              <a:rPr lang="fi-FI" sz="2400" dirty="0"/>
            </a:br>
            <a:r>
              <a:rPr lang="fi-FI" sz="2400" dirty="0"/>
              <a:t>- syynä iskiashermon ärsytys tai puristus, tavallisimmin välilevyn pullistuma</a:t>
            </a:r>
            <a:br>
              <a:rPr lang="fi-FI" sz="2400" dirty="0"/>
            </a:br>
            <a:r>
              <a:rPr lang="fi-FI" sz="2400" dirty="0"/>
              <a:t>- aiheuttaa hermokipua, joka voi tuntua alaselässä, pakarassa ja/tai alaraajassa</a:t>
            </a:r>
            <a:br>
              <a:rPr lang="fi-FI" sz="2400" dirty="0"/>
            </a:br>
            <a:r>
              <a:rPr lang="fi-FI" sz="2400" dirty="0"/>
              <a:t>- paranee usein muutamassa viikossa itsekseen</a:t>
            </a:r>
            <a:endParaRPr lang="fi-FI" sz="32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39C8856-88BD-EAE9-54C3-A3DC471A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28" y="1925267"/>
            <a:ext cx="9209992" cy="4527879"/>
          </a:xfrm>
          <a:prstGeom prst="rect">
            <a:avLst/>
          </a:prstGeom>
        </p:spPr>
      </p:pic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7DB6560D-712A-B17F-C58F-B01D7670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1" y="1965880"/>
            <a:ext cx="1371547" cy="45462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203D1D2-1C9D-8564-DA1F-5D4B8CC66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3" y="6297618"/>
            <a:ext cx="1668087" cy="42893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9792B90-292D-27A4-30C4-44EC760B6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A3E4762-F646-49D3-43D8-FCBD69FF7178}"/>
              </a:ext>
            </a:extLst>
          </p:cNvPr>
          <p:cNvSpPr/>
          <p:nvPr/>
        </p:nvSpPr>
        <p:spPr>
          <a:xfrm>
            <a:off x="4003040" y="1925267"/>
            <a:ext cx="2296160" cy="417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51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F70D8D3-A993-2BBC-5189-1DC82999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838"/>
            <a:ext cx="8369495" cy="5621912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9DB9322-37E0-D39F-7D6A-9182F0EA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8415041-AFBE-A407-74B7-FA9DEEDDC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3" y="6297618"/>
            <a:ext cx="1668087" cy="42893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43256CA-DC12-58C1-1ED9-A4DCFC0505E6}"/>
              </a:ext>
            </a:extLst>
          </p:cNvPr>
          <p:cNvSpPr txBox="1"/>
          <p:nvPr/>
        </p:nvSpPr>
        <p:spPr>
          <a:xfrm>
            <a:off x="91440" y="42219"/>
            <a:ext cx="9377680" cy="5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Artroosi eli nivelrikko heikentää työ- ja toimintakykyä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06CEE8D-DE4F-76BD-4180-EC841FD4F6B1}"/>
              </a:ext>
            </a:extLst>
          </p:cNvPr>
          <p:cNvSpPr txBox="1"/>
          <p:nvPr/>
        </p:nvSpPr>
        <p:spPr>
          <a:xfrm>
            <a:off x="8369495" y="708594"/>
            <a:ext cx="3510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Yleisyys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maailman yleisin nivelsairaus</a:t>
            </a:r>
          </a:p>
          <a:p>
            <a:r>
              <a:rPr lang="fi-FI" sz="2000" b="1" dirty="0"/>
              <a:t>Oireet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nivelen vaurioituminen aiheuttaa jomottavaa kipua, joka pahenee liikkuessa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toimintakyvyn rajoittuminen</a:t>
            </a:r>
          </a:p>
          <a:p>
            <a:r>
              <a:rPr lang="fi-FI" sz="2000" b="1" dirty="0"/>
              <a:t>Riskitekijöitä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ikääntyminen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perinnöllinen alttius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nivelvammat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fyysisesti raskas työ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urheilu, jossa nivelet ovat ääriasennossa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ylipaino</a:t>
            </a:r>
          </a:p>
          <a:p>
            <a:r>
              <a:rPr lang="fi-FI" sz="2000" b="1" dirty="0"/>
              <a:t>Hoito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lääkitys ja kylmähoito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leikkaus, tekonivel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kuntoutus</a:t>
            </a:r>
          </a:p>
        </p:txBody>
      </p:sp>
    </p:spTree>
    <p:extLst>
      <p:ext uri="{BB962C8B-B14F-4D97-AF65-F5344CB8AC3E}">
        <p14:creationId xmlns:p14="http://schemas.microsoft.com/office/powerpoint/2010/main" val="262105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BE094C-0F77-903D-ABBE-2382032F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9" y="9511"/>
            <a:ext cx="5819583" cy="1456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Osteoporoosi</a:t>
            </a:r>
            <a:r>
              <a:rPr lang="en-US" sz="3200" b="1" dirty="0"/>
              <a:t> </a:t>
            </a:r>
            <a:r>
              <a:rPr lang="en-US" sz="3200" b="1" dirty="0" err="1"/>
              <a:t>eli</a:t>
            </a:r>
            <a:r>
              <a:rPr lang="en-US" sz="3200" b="1" dirty="0"/>
              <a:t> </a:t>
            </a:r>
            <a:r>
              <a:rPr lang="en-US" sz="3200" b="1" dirty="0" err="1"/>
              <a:t>luukato</a:t>
            </a:r>
            <a:br>
              <a:rPr lang="en-US" sz="2800" dirty="0"/>
            </a:br>
            <a:r>
              <a:rPr lang="en-US" sz="2000" b="1" dirty="0"/>
              <a:t>- </a:t>
            </a:r>
            <a:r>
              <a:rPr lang="en-US" sz="2400" b="1" dirty="0" err="1"/>
              <a:t>luiden</a:t>
            </a:r>
            <a:r>
              <a:rPr lang="en-US" sz="2400" b="1" dirty="0"/>
              <a:t> </a:t>
            </a:r>
            <a:r>
              <a:rPr lang="en-US" sz="2400" b="1" dirty="0" err="1"/>
              <a:t>mineraalimäärä</a:t>
            </a:r>
            <a:r>
              <a:rPr lang="en-US" sz="2400" b="1" dirty="0"/>
              <a:t> </a:t>
            </a:r>
            <a:r>
              <a:rPr lang="en-US" sz="2400" b="1" dirty="0" err="1"/>
              <a:t>vähenee</a:t>
            </a:r>
            <a:r>
              <a:rPr lang="en-US" sz="2400" b="1" dirty="0"/>
              <a:t> ja </a:t>
            </a:r>
            <a:r>
              <a:rPr lang="en-US" sz="2400" b="1" dirty="0" err="1"/>
              <a:t>luut</a:t>
            </a:r>
            <a:r>
              <a:rPr lang="en-US" sz="2400" b="1" dirty="0"/>
              <a:t> </a:t>
            </a:r>
            <a:r>
              <a:rPr lang="en-US" sz="2400" b="1" dirty="0" err="1"/>
              <a:t>muuttuvat</a:t>
            </a:r>
            <a:r>
              <a:rPr lang="en-US" sz="2400" b="1" dirty="0"/>
              <a:t> </a:t>
            </a:r>
            <a:r>
              <a:rPr lang="en-US" sz="2400" b="1" dirty="0" err="1"/>
              <a:t>hauraiksi</a:t>
            </a:r>
            <a:endParaRPr lang="en-US" sz="2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69266D-0831-55EA-90D3-199D39CB9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57" y="1473200"/>
            <a:ext cx="6002844" cy="53778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osteoporoosissa</a:t>
            </a:r>
            <a:r>
              <a:rPr lang="en-US" sz="2000" dirty="0"/>
              <a:t> </a:t>
            </a:r>
            <a:r>
              <a:rPr lang="en-US" sz="2000" dirty="0" err="1"/>
              <a:t>luu</a:t>
            </a:r>
            <a:r>
              <a:rPr lang="en-US" sz="2000" dirty="0"/>
              <a:t> on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hauras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se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murtua</a:t>
            </a:r>
            <a:r>
              <a:rPr lang="en-US" sz="2000" dirty="0"/>
              <a:t> </a:t>
            </a:r>
            <a:r>
              <a:rPr lang="en-US" sz="2000" dirty="0" err="1"/>
              <a:t>vähäisestäkin</a:t>
            </a:r>
            <a:r>
              <a:rPr lang="en-US" sz="2000" dirty="0"/>
              <a:t> </a:t>
            </a:r>
            <a:r>
              <a:rPr lang="en-US" sz="2000" dirty="0" err="1"/>
              <a:t>vammasta</a:t>
            </a:r>
            <a:endParaRPr lang="en-US" sz="2000" dirty="0"/>
          </a:p>
          <a:p>
            <a:r>
              <a:rPr lang="en-US" sz="2000" dirty="0" err="1"/>
              <a:t>alkuvaiheessa</a:t>
            </a:r>
            <a:r>
              <a:rPr lang="en-US" sz="2000" dirty="0"/>
              <a:t> </a:t>
            </a:r>
            <a:r>
              <a:rPr lang="en-US" sz="2000" dirty="0" err="1"/>
              <a:t>oireeton</a:t>
            </a:r>
            <a:endParaRPr lang="en-US" sz="2000" dirty="0"/>
          </a:p>
          <a:p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edetessä</a:t>
            </a:r>
            <a:r>
              <a:rPr lang="en-US" sz="2000" dirty="0"/>
              <a:t> </a:t>
            </a:r>
            <a:r>
              <a:rPr lang="en-US" sz="2000" dirty="0" err="1"/>
              <a:t>luunmurtumat</a:t>
            </a:r>
            <a:r>
              <a:rPr lang="en-US" sz="2000" dirty="0"/>
              <a:t> </a:t>
            </a:r>
            <a:r>
              <a:rPr lang="en-US" sz="2000" dirty="0" err="1"/>
              <a:t>yleistyvät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naisilla</a:t>
            </a:r>
            <a:r>
              <a:rPr lang="en-US" sz="2000" dirty="0"/>
              <a:t> </a:t>
            </a:r>
            <a:r>
              <a:rPr lang="en-US" sz="2000" dirty="0" err="1"/>
              <a:t>yleisempää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miehillä</a:t>
            </a:r>
            <a:r>
              <a:rPr lang="en-US" sz="2000" dirty="0"/>
              <a:t> (</a:t>
            </a:r>
            <a:r>
              <a:rPr lang="en-US" sz="2000" dirty="0" err="1"/>
              <a:t>vaihdevuodet</a:t>
            </a:r>
            <a:r>
              <a:rPr lang="en-US" sz="2000" dirty="0"/>
              <a:t> </a:t>
            </a:r>
            <a:r>
              <a:rPr lang="en-US" sz="2000" dirty="0" err="1"/>
              <a:t>altistavat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400 000:lla on </a:t>
            </a:r>
            <a:r>
              <a:rPr lang="en-US" sz="2000" dirty="0" err="1"/>
              <a:t>diagnoosi</a:t>
            </a:r>
            <a:endParaRPr lang="en-US" sz="2000" dirty="0"/>
          </a:p>
          <a:p>
            <a:pPr marL="0"/>
            <a:r>
              <a:rPr lang="en-US" sz="2000" b="1" dirty="0"/>
              <a:t>Prevention </a:t>
            </a:r>
            <a:r>
              <a:rPr lang="en-US" sz="2000" b="1" dirty="0" err="1"/>
              <a:t>keinoja</a:t>
            </a:r>
            <a:endParaRPr lang="en-US" sz="2000" b="1" dirty="0"/>
          </a:p>
          <a:p>
            <a:r>
              <a:rPr lang="en-US" sz="2000" dirty="0" err="1"/>
              <a:t>ennaltaehkäisy</a:t>
            </a:r>
            <a:r>
              <a:rPr lang="en-US" sz="2000" dirty="0"/>
              <a:t> on </a:t>
            </a:r>
            <a:r>
              <a:rPr lang="en-US" sz="2000" dirty="0" err="1"/>
              <a:t>tehokkainta</a:t>
            </a:r>
            <a:r>
              <a:rPr lang="en-US" sz="2000" dirty="0"/>
              <a:t> </a:t>
            </a:r>
            <a:r>
              <a:rPr lang="en-US" sz="2000" dirty="0" err="1"/>
              <a:t>nuoruudessa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luiden</a:t>
            </a:r>
            <a:r>
              <a:rPr lang="en-US" sz="2000" dirty="0"/>
              <a:t> </a:t>
            </a:r>
            <a:r>
              <a:rPr lang="en-US" sz="2000" dirty="0" err="1"/>
              <a:t>mineraalimäärä</a:t>
            </a:r>
            <a:r>
              <a:rPr lang="en-US" sz="2000" dirty="0"/>
              <a:t> </a:t>
            </a:r>
            <a:r>
              <a:rPr lang="en-US" sz="2000" dirty="0" err="1"/>
              <a:t>lisääntyy</a:t>
            </a:r>
            <a:r>
              <a:rPr lang="en-US" sz="2000" dirty="0"/>
              <a:t> </a:t>
            </a:r>
            <a:r>
              <a:rPr lang="en-US" sz="2000" dirty="0" err="1"/>
              <a:t>nopeimmin</a:t>
            </a:r>
            <a:endParaRPr lang="en-US" sz="2000" dirty="0"/>
          </a:p>
          <a:p>
            <a:r>
              <a:rPr lang="en-US" sz="2000" dirty="0" err="1"/>
              <a:t>kalsiumin</a:t>
            </a:r>
            <a:r>
              <a:rPr lang="en-US" sz="2000" dirty="0"/>
              <a:t> ja D-</a:t>
            </a:r>
            <a:r>
              <a:rPr lang="en-US" sz="2000" dirty="0" err="1"/>
              <a:t>vitamiinin</a:t>
            </a:r>
            <a:r>
              <a:rPr lang="en-US" sz="2000" dirty="0"/>
              <a:t> </a:t>
            </a:r>
            <a:r>
              <a:rPr lang="en-US" sz="2000" dirty="0" err="1"/>
              <a:t>riittävä</a:t>
            </a:r>
            <a:r>
              <a:rPr lang="en-US" sz="2000" dirty="0"/>
              <a:t> </a:t>
            </a:r>
            <a:r>
              <a:rPr lang="en-US" sz="2000" dirty="0" err="1"/>
              <a:t>saanti</a:t>
            </a:r>
            <a:endParaRPr lang="en-US" sz="2000" dirty="0"/>
          </a:p>
          <a:p>
            <a:r>
              <a:rPr lang="en-US" sz="2000" dirty="0" err="1"/>
              <a:t>säännöllinen</a:t>
            </a:r>
            <a:r>
              <a:rPr lang="en-US" sz="2000" dirty="0"/>
              <a:t> </a:t>
            </a:r>
            <a:r>
              <a:rPr lang="en-US" sz="2000" dirty="0" err="1"/>
              <a:t>liikunta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välttäminen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tupakoimattomuus</a:t>
            </a:r>
            <a:endParaRPr lang="en-US" sz="2000" dirty="0"/>
          </a:p>
          <a:p>
            <a:r>
              <a:rPr lang="en-US" sz="2000" dirty="0" err="1"/>
              <a:t>kaatumisten</a:t>
            </a:r>
            <a:r>
              <a:rPr lang="en-US" sz="2000" dirty="0"/>
              <a:t> </a:t>
            </a:r>
            <a:r>
              <a:rPr lang="en-US" sz="2000" dirty="0" err="1"/>
              <a:t>ehkäisy</a:t>
            </a:r>
            <a:r>
              <a:rPr lang="en-US" sz="2000" dirty="0"/>
              <a:t> </a:t>
            </a:r>
            <a:r>
              <a:rPr lang="en-US" sz="2000" dirty="0" err="1"/>
              <a:t>vähentää</a:t>
            </a:r>
            <a:r>
              <a:rPr lang="en-US" sz="2000" dirty="0"/>
              <a:t> </a:t>
            </a:r>
            <a:r>
              <a:rPr lang="en-US" sz="2000" dirty="0" err="1"/>
              <a:t>luunmurtumia</a:t>
            </a:r>
            <a:endParaRPr lang="en-US" sz="1400" dirty="0"/>
          </a:p>
          <a:p>
            <a:pPr marL="457200" lvl="1"/>
            <a:endParaRPr lang="en-US" sz="1400" dirty="0"/>
          </a:p>
        </p:txBody>
      </p:sp>
      <p:pic>
        <p:nvPicPr>
          <p:cNvPr id="6" name="Sisällön paikkamerkki 5" descr="Kuva, joka sisältää kohteen henkilö, verho&#10;&#10;Kuvaus luotu automaattisesti">
            <a:extLst>
              <a:ext uri="{FF2B5EF4-FFF2-40B4-BE49-F238E27FC236}">
                <a16:creationId xmlns:a16="http://schemas.microsoft.com/office/drawing/2014/main" id="{E8C5C6C5-6CCB-847A-2BB2-C8E2A19C3E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14596" b="-2"/>
          <a:stretch/>
        </p:blipFill>
        <p:spPr>
          <a:xfrm>
            <a:off x="6186107" y="-6966"/>
            <a:ext cx="6002844" cy="6857990"/>
          </a:xfrm>
          <a:prstGeom prst="rect">
            <a:avLst/>
          </a:prstGeom>
          <a:effectLst/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DC5F332-A06F-A745-6400-8A6AAAB6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AB8301-CF83-AE63-FDEE-2F8CE213E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3" y="6297618"/>
            <a:ext cx="1668087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ADA578-58EC-67DA-887B-C9EDB1465F4A}"/>
              </a:ext>
            </a:extLst>
          </p:cNvPr>
          <p:cNvSpPr txBox="1"/>
          <p:nvPr/>
        </p:nvSpPr>
        <p:spPr>
          <a:xfrm rot="5400000">
            <a:off x="10305334" y="5208074"/>
            <a:ext cx="3459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Alex </a:t>
            </a:r>
            <a:r>
              <a:rPr lang="fi-FI" sz="1400" dirty="0" err="1">
                <a:solidFill>
                  <a:schemeClr val="bg1"/>
                </a:solidFill>
              </a:rPr>
              <a:t>Boyd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74D178-E529-E203-C3C6-B228D9AA802F}"/>
              </a:ext>
            </a:extLst>
          </p:cNvPr>
          <p:cNvSpPr txBox="1"/>
          <p:nvPr/>
        </p:nvSpPr>
        <p:spPr>
          <a:xfrm>
            <a:off x="8126104" y="1066165"/>
            <a:ext cx="2891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Ikääntyessä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kaikkien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haurastuvat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jonkin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verran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14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9EB8F6B7-0974-BDEE-D02F-1BD1FFDF3A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496"/>
          <a:stretch/>
        </p:blipFill>
        <p:spPr>
          <a:xfrm>
            <a:off x="4475556" y="773730"/>
            <a:ext cx="7487765" cy="5310539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27FD66-14BE-1C24-1B80-CA7D15AE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-44933"/>
            <a:ext cx="3822189" cy="904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Nivelreuma</a:t>
            </a:r>
            <a:r>
              <a:rPr lang="en-US" sz="4000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543A72-AF38-E6E0-B7B2-E09FD60CF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479" y="621974"/>
            <a:ext cx="4576445" cy="604298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600" dirty="0"/>
          </a:p>
          <a:p>
            <a:r>
              <a:rPr lang="en-US" sz="2400" dirty="0" err="1"/>
              <a:t>Taudin</a:t>
            </a:r>
            <a:r>
              <a:rPr lang="en-US" sz="2400" dirty="0"/>
              <a:t> </a:t>
            </a:r>
            <a:r>
              <a:rPr lang="en-US" sz="2400" dirty="0" err="1"/>
              <a:t>alkuvaiheessa</a:t>
            </a:r>
            <a:r>
              <a:rPr lang="en-US" sz="2400" dirty="0"/>
              <a:t> </a:t>
            </a:r>
            <a:r>
              <a:rPr lang="en-US" sz="2400" dirty="0" err="1"/>
              <a:t>reumatulehdus</a:t>
            </a:r>
            <a:r>
              <a:rPr lang="en-US" sz="2400" dirty="0"/>
              <a:t> </a:t>
            </a:r>
            <a:r>
              <a:rPr lang="en-US" sz="2400" dirty="0" err="1"/>
              <a:t>aiheuttaa</a:t>
            </a:r>
            <a:r>
              <a:rPr lang="en-US" sz="2400" dirty="0"/>
              <a:t> </a:t>
            </a:r>
            <a:r>
              <a:rPr lang="en-US" sz="2400" dirty="0" err="1"/>
              <a:t>väsymystä</a:t>
            </a:r>
            <a:r>
              <a:rPr lang="en-US" sz="2400" dirty="0"/>
              <a:t> ja </a:t>
            </a:r>
            <a:r>
              <a:rPr lang="en-US" sz="2400" dirty="0" err="1"/>
              <a:t>kuumeilua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Taudin</a:t>
            </a:r>
            <a:r>
              <a:rPr lang="en-US" sz="2400" dirty="0"/>
              <a:t> </a:t>
            </a:r>
            <a:r>
              <a:rPr lang="en-US" sz="2400" dirty="0" err="1"/>
              <a:t>edetessä</a:t>
            </a:r>
            <a:r>
              <a:rPr lang="en-US" sz="2400" dirty="0"/>
              <a:t> </a:t>
            </a:r>
            <a:r>
              <a:rPr lang="en-US" sz="2400" dirty="0" err="1"/>
              <a:t>ilmaantuvat</a:t>
            </a:r>
            <a:r>
              <a:rPr lang="en-US" sz="2400" dirty="0"/>
              <a:t> </a:t>
            </a:r>
            <a:r>
              <a:rPr lang="en-US" sz="2400" dirty="0" err="1"/>
              <a:t>niveloireet</a:t>
            </a:r>
            <a:r>
              <a:rPr lang="en-US" sz="2400" dirty="0"/>
              <a:t>,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sorminivelien</a:t>
            </a:r>
            <a:r>
              <a:rPr lang="en-US" sz="2400" dirty="0"/>
              <a:t> </a:t>
            </a:r>
            <a:r>
              <a:rPr lang="en-US" sz="2400" dirty="0" err="1"/>
              <a:t>turvotus</a:t>
            </a:r>
            <a:r>
              <a:rPr lang="en-US" sz="2400" dirty="0"/>
              <a:t> ja </a:t>
            </a:r>
            <a:r>
              <a:rPr lang="en-US" sz="2400" dirty="0" err="1"/>
              <a:t>kipu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Hoitamattomana</a:t>
            </a:r>
            <a:r>
              <a:rPr lang="en-US" sz="2400" dirty="0"/>
              <a:t> </a:t>
            </a:r>
            <a:r>
              <a:rPr lang="en-US" sz="2400" dirty="0" err="1"/>
              <a:t>pitkään</a:t>
            </a:r>
            <a:r>
              <a:rPr lang="en-US" sz="2400" dirty="0"/>
              <a:t> </a:t>
            </a:r>
            <a:r>
              <a:rPr lang="en-US" sz="2400" dirty="0" err="1"/>
              <a:t>jatkunut</a:t>
            </a:r>
            <a:r>
              <a:rPr lang="en-US" sz="2400" dirty="0"/>
              <a:t> </a:t>
            </a:r>
            <a:r>
              <a:rPr lang="en-US" sz="2400" dirty="0" err="1"/>
              <a:t>tulehdustila</a:t>
            </a:r>
            <a:r>
              <a:rPr lang="en-US" sz="2400" dirty="0"/>
              <a:t> </a:t>
            </a:r>
            <a:r>
              <a:rPr lang="en-US" sz="2400" dirty="0" err="1"/>
              <a:t>vaurioittaa</a:t>
            </a:r>
            <a:r>
              <a:rPr lang="en-US" sz="2400" dirty="0"/>
              <a:t> </a:t>
            </a:r>
            <a:r>
              <a:rPr lang="en-US" sz="2400" dirty="0" err="1"/>
              <a:t>nivelten</a:t>
            </a:r>
            <a:r>
              <a:rPr lang="en-US" sz="2400" dirty="0"/>
              <a:t> </a:t>
            </a:r>
            <a:r>
              <a:rPr lang="en-US" sz="2400" dirty="0" err="1"/>
              <a:t>rakennetta</a:t>
            </a:r>
            <a:r>
              <a:rPr lang="en-US" sz="2400" dirty="0"/>
              <a:t>, </a:t>
            </a:r>
            <a:r>
              <a:rPr lang="en-US" sz="2400" dirty="0" err="1"/>
              <a:t>jolloin</a:t>
            </a:r>
            <a:r>
              <a:rPr lang="en-US" sz="2400" dirty="0"/>
              <a:t> </a:t>
            </a:r>
            <a:r>
              <a:rPr lang="en-US" sz="2400" dirty="0" err="1"/>
              <a:t>sormet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vääntyä</a:t>
            </a:r>
            <a:r>
              <a:rPr lang="en-US" sz="2400" dirty="0"/>
              <a:t> </a:t>
            </a:r>
            <a:r>
              <a:rPr lang="en-US" sz="2400" dirty="0" err="1"/>
              <a:t>epäluonnolliseen</a:t>
            </a:r>
            <a:r>
              <a:rPr lang="en-US" sz="2400" dirty="0"/>
              <a:t> </a:t>
            </a:r>
            <a:r>
              <a:rPr lang="en-US" sz="2400" dirty="0" err="1"/>
              <a:t>asentoon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Autoimmuunisairaus</a:t>
            </a:r>
            <a:r>
              <a:rPr lang="en-US" sz="2400" dirty="0"/>
              <a:t>, </a:t>
            </a:r>
            <a:r>
              <a:rPr lang="en-US" sz="2400" dirty="0" err="1"/>
              <a:t>jonka</a:t>
            </a:r>
            <a:r>
              <a:rPr lang="en-US" sz="2400" dirty="0"/>
              <a:t> </a:t>
            </a:r>
            <a:r>
              <a:rPr lang="en-US" sz="2400" dirty="0" err="1"/>
              <a:t>perimmäistä</a:t>
            </a:r>
            <a:r>
              <a:rPr lang="en-US" sz="2400" dirty="0"/>
              <a:t> </a:t>
            </a:r>
            <a:r>
              <a:rPr lang="en-US" sz="2400" dirty="0" err="1"/>
              <a:t>syytä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tunneta</a:t>
            </a:r>
            <a:endParaRPr lang="en-US" sz="2400" dirty="0"/>
          </a:p>
          <a:p>
            <a:r>
              <a:rPr lang="en-US" sz="2400" dirty="0" err="1"/>
              <a:t>Tupakointi</a:t>
            </a:r>
            <a:r>
              <a:rPr lang="en-US" sz="2400" dirty="0"/>
              <a:t> </a:t>
            </a:r>
            <a:r>
              <a:rPr lang="en-US" sz="2400" dirty="0" err="1"/>
              <a:t>lisää</a:t>
            </a:r>
            <a:r>
              <a:rPr lang="en-US" sz="2400" dirty="0"/>
              <a:t> </a:t>
            </a:r>
            <a:r>
              <a:rPr lang="en-US" sz="2400" dirty="0" err="1"/>
              <a:t>sairastumisriskiä</a:t>
            </a:r>
            <a:r>
              <a:rPr lang="en-US" sz="2400" dirty="0"/>
              <a:t>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E8B52AB-14A7-D890-DE60-40E6438F4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ED36843-AA33-6007-704F-41085108E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4" y="6266822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541FB414-B311-A03C-17C9-907B7CBB8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6273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1F0EE9-F574-4564-AD90-E34769B5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9" y="203200"/>
            <a:ext cx="6523991" cy="2511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Allergia</a:t>
            </a:r>
            <a:br>
              <a:rPr lang="en-US" sz="2400" dirty="0"/>
            </a:br>
            <a:r>
              <a:rPr lang="en-US" sz="800" dirty="0"/>
              <a:t>.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b="1" dirty="0" err="1"/>
              <a:t>immuunijärjestelmän</a:t>
            </a:r>
            <a:r>
              <a:rPr lang="en-US" sz="2400" b="1" dirty="0"/>
              <a:t> </a:t>
            </a:r>
            <a:r>
              <a:rPr lang="en-US" sz="2400" b="1" dirty="0" err="1"/>
              <a:t>ylireagointia</a:t>
            </a:r>
            <a:r>
              <a:rPr lang="en-US" sz="2400" b="1" dirty="0"/>
              <a:t> </a:t>
            </a:r>
            <a:r>
              <a:rPr lang="en-US" sz="2400" b="1" dirty="0" err="1"/>
              <a:t>ympäristön</a:t>
            </a:r>
            <a:r>
              <a:rPr lang="en-US" sz="2400" b="1" dirty="0"/>
              <a:t> </a:t>
            </a:r>
            <a:r>
              <a:rPr lang="en-US" sz="2400" b="1" dirty="0" err="1"/>
              <a:t>allergeenejä</a:t>
            </a:r>
            <a:r>
              <a:rPr lang="en-US" sz="2400" b="1" dirty="0"/>
              <a:t> </a:t>
            </a:r>
            <a:r>
              <a:rPr lang="en-US" sz="2400" b="1" dirty="0" err="1"/>
              <a:t>kohtaan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err="1"/>
              <a:t>allergeeni</a:t>
            </a:r>
            <a:r>
              <a:rPr lang="en-US" sz="2400" b="1" dirty="0"/>
              <a:t> on </a:t>
            </a:r>
            <a:r>
              <a:rPr lang="en-US" sz="2400" b="1" dirty="0" err="1"/>
              <a:t>aine</a:t>
            </a:r>
            <a:r>
              <a:rPr lang="en-US" sz="2400" b="1" dirty="0"/>
              <a:t>, </a:t>
            </a:r>
            <a:r>
              <a:rPr lang="en-US" sz="2400" b="1" dirty="0" err="1"/>
              <a:t>joka</a:t>
            </a:r>
            <a:r>
              <a:rPr lang="en-US" sz="2400" b="1" dirty="0"/>
              <a:t> </a:t>
            </a:r>
            <a:r>
              <a:rPr lang="en-US" sz="2400" b="1" dirty="0" err="1"/>
              <a:t>voi</a:t>
            </a:r>
            <a:r>
              <a:rPr lang="en-US" sz="2400" b="1" dirty="0"/>
              <a:t> </a:t>
            </a:r>
            <a:r>
              <a:rPr lang="en-US" sz="2400" b="1" dirty="0" err="1"/>
              <a:t>aiheuttaa</a:t>
            </a:r>
            <a:r>
              <a:rPr lang="en-US" sz="2400" b="1" dirty="0"/>
              <a:t> </a:t>
            </a:r>
            <a:r>
              <a:rPr lang="en-US" sz="2400" b="1" dirty="0" err="1"/>
              <a:t>allergiaoireita</a:t>
            </a:r>
            <a:endParaRPr lang="en-US" sz="2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3DB9A9-0A30-D8AC-AAE0-55CCD49FC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80" y="2714625"/>
            <a:ext cx="5135880" cy="38284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Tyypillisiä</a:t>
            </a:r>
            <a:r>
              <a:rPr lang="en-US" sz="2400" b="1" dirty="0"/>
              <a:t> </a:t>
            </a:r>
            <a:r>
              <a:rPr lang="en-US" sz="2400" b="1" dirty="0" err="1"/>
              <a:t>allergeenejä</a:t>
            </a:r>
            <a:endParaRPr lang="en-US" sz="2400" b="1" dirty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000" dirty="0" err="1"/>
              <a:t>siitepöly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koivu</a:t>
            </a:r>
            <a:r>
              <a:rPr lang="en-US" sz="2000" dirty="0"/>
              <a:t>, </a:t>
            </a:r>
            <a:r>
              <a:rPr lang="en-US" sz="2000" dirty="0" err="1"/>
              <a:t>heinät</a:t>
            </a:r>
            <a:r>
              <a:rPr lang="en-US" sz="2000" dirty="0"/>
              <a:t>, </a:t>
            </a:r>
            <a:r>
              <a:rPr lang="en-US" sz="2000" dirty="0" err="1"/>
              <a:t>pujo</a:t>
            </a:r>
            <a:endParaRPr lang="en-US" sz="2000" dirty="0"/>
          </a:p>
          <a:p>
            <a:r>
              <a:rPr lang="en-US" sz="2000" dirty="0" err="1"/>
              <a:t>eläinpöly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marsu</a:t>
            </a:r>
            <a:r>
              <a:rPr lang="en-US" sz="2000" dirty="0"/>
              <a:t>, </a:t>
            </a:r>
            <a:r>
              <a:rPr lang="en-US" sz="2000" dirty="0" err="1"/>
              <a:t>kissa</a:t>
            </a:r>
            <a:r>
              <a:rPr lang="en-US" sz="2000" dirty="0"/>
              <a:t>, </a:t>
            </a:r>
            <a:r>
              <a:rPr lang="en-US" sz="2000" dirty="0" err="1"/>
              <a:t>koira</a:t>
            </a:r>
            <a:endParaRPr lang="en-US" sz="2000" dirty="0"/>
          </a:p>
          <a:p>
            <a:r>
              <a:rPr lang="en-US" sz="2000" dirty="0" err="1"/>
              <a:t>ruoka-aineet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maitotuotteet</a:t>
            </a:r>
            <a:r>
              <a:rPr lang="en-US" sz="2000" dirty="0"/>
              <a:t>, kala, </a:t>
            </a:r>
            <a:r>
              <a:rPr lang="en-US" sz="2000" dirty="0" err="1"/>
              <a:t>muna,</a:t>
            </a:r>
            <a:r>
              <a:rPr lang="en-US" sz="2000" dirty="0"/>
              <a:t> </a:t>
            </a:r>
            <a:r>
              <a:rPr lang="en-US" sz="2000" dirty="0" err="1"/>
              <a:t>äyriäiset</a:t>
            </a:r>
            <a:r>
              <a:rPr lang="en-US" sz="2000" dirty="0"/>
              <a:t>, </a:t>
            </a:r>
            <a:r>
              <a:rPr lang="en-US" sz="2000" dirty="0" err="1"/>
              <a:t>sitrushedelmät</a:t>
            </a:r>
            <a:r>
              <a:rPr lang="en-US" sz="2000" dirty="0"/>
              <a:t>, </a:t>
            </a:r>
            <a:r>
              <a:rPr lang="en-US" sz="2000" dirty="0" err="1"/>
              <a:t>monet</a:t>
            </a:r>
            <a:r>
              <a:rPr lang="en-US" sz="2000" dirty="0"/>
              <a:t> </a:t>
            </a:r>
            <a:r>
              <a:rPr lang="en-US" sz="2000" dirty="0" err="1"/>
              <a:t>mausteet</a:t>
            </a:r>
            <a:endParaRPr lang="en-US" sz="2000" dirty="0"/>
          </a:p>
          <a:p>
            <a:r>
              <a:rPr lang="en-US" sz="2000" dirty="0" err="1"/>
              <a:t>lääkeaineet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tulehduskipulääkkeet</a:t>
            </a:r>
            <a:r>
              <a:rPr lang="en-US" sz="2000" dirty="0"/>
              <a:t>, </a:t>
            </a:r>
            <a:r>
              <a:rPr lang="en-US" sz="2000" dirty="0" err="1"/>
              <a:t>antibiootit</a:t>
            </a:r>
            <a:endParaRPr lang="en-US" sz="2000" dirty="0"/>
          </a:p>
          <a:p>
            <a:r>
              <a:rPr lang="en-US" sz="2000" dirty="0" err="1"/>
              <a:t>hyönteisten</a:t>
            </a:r>
            <a:r>
              <a:rPr lang="en-US" sz="2000" dirty="0"/>
              <a:t> </a:t>
            </a:r>
            <a:r>
              <a:rPr lang="en-US" sz="2000" dirty="0" err="1"/>
              <a:t>myrkyt,</a:t>
            </a:r>
            <a:r>
              <a:rPr lang="en-US" sz="2000" dirty="0"/>
              <a:t> </a:t>
            </a:r>
            <a:r>
              <a:rPr lang="en-US" sz="2000" dirty="0" err="1"/>
              <a:t>esim</a:t>
            </a:r>
            <a:r>
              <a:rPr lang="en-US" sz="2000" dirty="0"/>
              <a:t>. h</a:t>
            </a:r>
            <a:r>
              <a:rPr lang="en-US" sz="2000" dirty="0" err="1"/>
              <a:t>yttysen pisto</a:t>
            </a: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57F6760-45B6-9B42-C9DB-1B57BB62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0DF0E39-E1D4-4FF4-AF52-A4C235C3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473" y="6177172"/>
            <a:ext cx="1668087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D8298A8-A633-BA3E-974C-FD509D2608EB}"/>
              </a:ext>
            </a:extLst>
          </p:cNvPr>
          <p:cNvSpPr txBox="1"/>
          <p:nvPr/>
        </p:nvSpPr>
        <p:spPr>
          <a:xfrm>
            <a:off x="6762750" y="6418064"/>
            <a:ext cx="3262312" cy="30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motoki</a:t>
            </a:r>
            <a:r>
              <a:rPr lang="fi-FI" sz="1400" dirty="0"/>
              <a:t> </a:t>
            </a:r>
            <a:r>
              <a:rPr lang="fi-FI" sz="1400" dirty="0" err="1"/>
              <a:t>tonn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0689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65102-A18B-4844-A668-9EF936050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6059E-4A26-4609-8EE8-306C7B1F4B59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90190D18-C891-4095-9FD7-A00BDB67BD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767</Words>
  <Application>Microsoft Macintosh PowerPoint</Application>
  <PresentationFormat>Laajakuva</PresentationFormat>
  <Paragraphs>135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Office-teema</vt:lpstr>
      <vt:lpstr>Tules,allergiat ja muistisairaudet</vt:lpstr>
      <vt:lpstr>TULES eli tuki- ja liikuntaelinsairaudet</vt:lpstr>
      <vt:lpstr>Niska- ja hartiakipuja voi ennaltaehkäistä ja vähentää</vt:lpstr>
      <vt:lpstr>Selkäkipujen riskitekijöitä</vt:lpstr>
      <vt:lpstr>Iskiaskipu  -  - syynä iskiashermon ärsytys tai puristus, tavallisimmin välilevyn pullistuma - aiheuttaa hermokipua, joka voi tuntua alaselässä, pakarassa ja/tai alaraajassa - paranee usein muutamassa viikossa itsekseen</vt:lpstr>
      <vt:lpstr>PowerPoint-esitys</vt:lpstr>
      <vt:lpstr>Osteoporoosi eli luukato - luiden mineraalimäärä vähenee ja luut muuttuvat hauraiksi</vt:lpstr>
      <vt:lpstr>Nivelreuma </vt:lpstr>
      <vt:lpstr>Allergia . - immuunijärjestelmän ylireagointia ympäristön allergeenejä kohtaan  - allergeeni on aine, joka voi aiheuttaa allergiaoireita</vt:lpstr>
      <vt:lpstr>Välitön allerginen reaktio</vt:lpstr>
      <vt:lpstr>Viivästynyt allerginen reaktio</vt:lpstr>
      <vt:lpstr>Muistisairaudet - joukko sairauksia, jotka heikentävät muistia, tiedonkäsittelyä ja muuta ajatustoimintaa</vt:lpstr>
      <vt:lpstr>Dementiaoireiden taustalla on aina jokin muistiin vaikuttava sairaus</vt:lpstr>
      <vt:lpstr>Muistisairauksien ehkäisy on aivoterveyden edistämistä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Tules,allergiat ja muistisairaudet</dc:title>
  <dc:creator>Paula</dc:creator>
  <cp:lastModifiedBy>Eija Tuunainen</cp:lastModifiedBy>
  <cp:revision>42</cp:revision>
  <dcterms:created xsi:type="dcterms:W3CDTF">2022-08-09T11:29:10Z</dcterms:created>
  <dcterms:modified xsi:type="dcterms:W3CDTF">2022-08-22T13:59:25Z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