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6" d="100"/>
          <a:sy n="86" d="100"/>
        </p:scale>
        <p:origin x="102" y="20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 smtClean="0"/>
              <a:t>Muokkaa alaotsikon perustyyliä napsautt.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9158122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6805541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9448970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9540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079522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4229745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73394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861582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214641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3680613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 smtClean="0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075868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smtClean="0"/>
              <a:t>Muokkaa perustyyl. napsautt.</a:t>
            </a:r>
            <a:endParaRPr lang="fi-FI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smtClean="0"/>
              <a:t>Muokkaa tekstin perustyylejä napsauttamalla</a:t>
            </a:r>
          </a:p>
          <a:p>
            <a:pPr lvl="1"/>
            <a:r>
              <a:rPr lang="fi-FI" smtClean="0"/>
              <a:t>toinen taso</a:t>
            </a:r>
          </a:p>
          <a:p>
            <a:pPr lvl="2"/>
            <a:r>
              <a:rPr lang="fi-FI" smtClean="0"/>
              <a:t>kolmas taso</a:t>
            </a:r>
          </a:p>
          <a:p>
            <a:pPr lvl="3"/>
            <a:r>
              <a:rPr lang="fi-FI" smtClean="0"/>
              <a:t>neljäs taso</a:t>
            </a:r>
          </a:p>
          <a:p>
            <a:pPr lvl="4"/>
            <a:r>
              <a:rPr lang="fi-FI" smtClean="0"/>
              <a:t>viides taso</a:t>
            </a:r>
            <a:endParaRPr lang="fi-FI"/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6BA1F6-3260-4862-930F-29C254427917}" type="datetimeFigureOut">
              <a:rPr lang="fi-FI" smtClean="0"/>
              <a:t>4.8.2018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712E05-D959-49DB-A7A8-8B4D03D6C1C9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4680447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historianet.fi/tiede/laeaeketiede/alexander-fleming-sekamelska-synnytti-penisilliinin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 smtClean="0"/>
              <a:t>TERVEYDEN JA SAIRAUDEN MODERNIN AJAN HISTORIA</a:t>
            </a:r>
            <a:endParaRPr lang="fi-FI" dirty="0"/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fi-FI" dirty="0" smtClean="0"/>
              <a:t>KPL 4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1583250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tsikko 1"/>
          <p:cNvSpPr>
            <a:spLocks noGrp="1"/>
          </p:cNvSpPr>
          <p:nvPr>
            <p:ph type="title"/>
          </p:nvPr>
        </p:nvSpPr>
        <p:spPr>
          <a:xfrm>
            <a:off x="695541" y="227913"/>
            <a:ext cx="7369175" cy="744538"/>
          </a:xfrm>
        </p:spPr>
        <p:txBody>
          <a:bodyPr/>
          <a:lstStyle/>
          <a:p>
            <a:pPr eaLnBrk="1" hangingPunct="1"/>
            <a:r>
              <a:rPr lang="fi-FI" altLang="fi-FI" sz="3200" b="1" dirty="0">
                <a:cs typeface="Times New Roman" panose="02020603050405020304" pitchFamily="18" charset="0"/>
              </a:rPr>
              <a:t>Terveyden vaaliminen eri aikoina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E97EB0F3-EBC4-4505-9AA3-916CAC1C97D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78941" y="1252151"/>
            <a:ext cx="7191631" cy="5104199"/>
          </a:xfrm>
        </p:spPr>
        <p:txBody>
          <a:bodyPr rtlCol="0">
            <a:normAutofit/>
          </a:bodyPr>
          <a:lstStyle/>
          <a:p>
            <a:pPr marL="0" indent="0">
              <a:buNone/>
              <a:defRPr/>
            </a:pPr>
            <a:r>
              <a:rPr lang="fi-FI" b="1" dirty="0">
                <a:latin typeface="Times New Roman" pitchFamily="18" charset="0"/>
                <a:cs typeface="Times New Roman" pitchFamily="18" charset="0"/>
              </a:rPr>
              <a:t>1800-luku</a:t>
            </a:r>
          </a:p>
          <a:p>
            <a:pPr>
              <a:buClr>
                <a:srgbClr val="5FA737"/>
              </a:buClr>
              <a:defRPr/>
            </a:pPr>
            <a:r>
              <a:rPr lang="fi-FI" dirty="0">
                <a:latin typeface="Times New Roman" pitchFamily="18" charset="0"/>
                <a:cs typeface="Times New Roman" pitchFamily="18" charset="0"/>
              </a:rPr>
              <a:t>yleisen hygienian parantaminen (mm. siivoaminen, puhdas vesi, viemäröinti, käymälät)</a:t>
            </a:r>
          </a:p>
          <a:p>
            <a:pPr>
              <a:buClr>
                <a:srgbClr val="5FA737"/>
              </a:buClr>
              <a:defRPr/>
            </a:pPr>
            <a:r>
              <a:rPr lang="fi-FI" dirty="0">
                <a:latin typeface="Times New Roman" pitchFamily="18" charset="0"/>
                <a:cs typeface="Times New Roman" pitchFamily="18" charset="0"/>
              </a:rPr>
              <a:t>terveysolojen valvonta</a:t>
            </a:r>
          </a:p>
          <a:p>
            <a:pPr>
              <a:buClr>
                <a:srgbClr val="5FA737"/>
              </a:buClr>
              <a:defRPr/>
            </a:pPr>
            <a:r>
              <a:rPr lang="fi-FI" dirty="0">
                <a:latin typeface="Times New Roman" pitchFamily="18" charset="0"/>
                <a:cs typeface="Times New Roman" pitchFamily="18" charset="0"/>
              </a:rPr>
              <a:t>asuin- ja työolojen parantaminen</a:t>
            </a:r>
            <a:r>
              <a:rPr lang="fi-FI" dirty="0">
                <a:solidFill>
                  <a:schemeClr val="accent3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>
              <a:buClr>
                <a:srgbClr val="5FA737"/>
              </a:buClr>
              <a:defRPr/>
            </a:pPr>
            <a:r>
              <a:rPr lang="fi-FI" dirty="0">
                <a:latin typeface="Times New Roman" pitchFamily="18" charset="0"/>
                <a:cs typeface="Times New Roman" pitchFamily="18" charset="0"/>
              </a:rPr>
              <a:t>hygienian parantaminen terveydenhuollossa</a:t>
            </a:r>
          </a:p>
          <a:p>
            <a:pPr>
              <a:buClr>
                <a:srgbClr val="5FA737"/>
              </a:buClr>
              <a:defRPr/>
            </a:pPr>
            <a:r>
              <a:rPr lang="fi-FI" dirty="0">
                <a:latin typeface="Times New Roman" pitchFamily="18" charset="0"/>
                <a:cs typeface="Times New Roman" pitchFamily="18" charset="0"/>
              </a:rPr>
              <a:t>sairaiden ihmisten välttäminen</a:t>
            </a:r>
          </a:p>
          <a:p>
            <a:pPr>
              <a:buNone/>
              <a:defRPr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FFDB0B40-B486-4031-A23B-B4A433561B77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4A92F4AE-6BF0-4EBE-A80C-D7ABEF0222E9}" type="slidenum">
              <a:rPr lang="fi-FI"/>
              <a:pPr>
                <a:defRPr/>
              </a:pPr>
              <a:t>2</a:t>
            </a:fld>
            <a:endParaRPr lang="fi-FI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716" y="746340"/>
            <a:ext cx="3498850" cy="2538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8325901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tsikko 1"/>
          <p:cNvSpPr>
            <a:spLocks noGrp="1"/>
          </p:cNvSpPr>
          <p:nvPr>
            <p:ph type="title"/>
          </p:nvPr>
        </p:nvSpPr>
        <p:spPr>
          <a:xfrm>
            <a:off x="460848" y="344488"/>
            <a:ext cx="7627937" cy="744538"/>
          </a:xfrm>
        </p:spPr>
        <p:txBody>
          <a:bodyPr/>
          <a:lstStyle/>
          <a:p>
            <a:pPr eaLnBrk="1" hangingPunct="1"/>
            <a:r>
              <a:rPr lang="fi-FI" altLang="fi-FI" sz="3200" b="1" dirty="0">
                <a:cs typeface="Times New Roman" panose="02020603050405020304" pitchFamily="18" charset="0"/>
              </a:rPr>
              <a:t>Terveyden vaaliminen eri aikoina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="" xmlns:a16="http://schemas.microsoft.com/office/drawing/2014/main" id="{43DC7E89-CA9A-4567-948D-FBDAC932342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08155" y="1623154"/>
            <a:ext cx="6450526" cy="4794121"/>
          </a:xfrm>
        </p:spPr>
        <p:txBody>
          <a:bodyPr rtlCol="0">
            <a:normAutofit fontScale="92500"/>
          </a:bodyPr>
          <a:lstStyle/>
          <a:p>
            <a:pPr marL="0" indent="0">
              <a:buNone/>
              <a:defRPr/>
            </a:pPr>
            <a:r>
              <a:rPr lang="fi-FI" b="1" dirty="0">
                <a:latin typeface="Times New Roman" pitchFamily="18" charset="0"/>
                <a:cs typeface="Times New Roman" pitchFamily="18" charset="0"/>
              </a:rPr>
              <a:t>1800-luku</a:t>
            </a:r>
          </a:p>
          <a:p>
            <a:pPr>
              <a:buClr>
                <a:srgbClr val="77B11F"/>
              </a:buClr>
              <a:defRPr/>
            </a:pPr>
            <a:r>
              <a:rPr lang="fi-FI" sz="3200" dirty="0">
                <a:latin typeface="Times New Roman" pitchFamily="18" charset="0"/>
                <a:cs typeface="Times New Roman" pitchFamily="18" charset="0"/>
              </a:rPr>
              <a:t>taudinaiheuttajien tunnistaminen mikroskoopilla</a:t>
            </a:r>
          </a:p>
          <a:p>
            <a:pPr>
              <a:buClr>
                <a:srgbClr val="77B11F"/>
              </a:buClr>
              <a:defRPr/>
            </a:pPr>
            <a:r>
              <a:rPr lang="fi-FI" sz="3200" dirty="0">
                <a:latin typeface="Times New Roman" pitchFamily="18" charset="0"/>
                <a:cs typeface="Times New Roman" pitchFamily="18" charset="0"/>
              </a:rPr>
              <a:t>rokottaminen</a:t>
            </a:r>
          </a:p>
          <a:p>
            <a:pPr>
              <a:buClr>
                <a:srgbClr val="77B11F"/>
              </a:buClr>
              <a:defRPr/>
            </a:pPr>
            <a:r>
              <a:rPr lang="fi-FI" sz="3200" b="1" dirty="0">
                <a:latin typeface="Times New Roman" pitchFamily="18" charset="0"/>
                <a:cs typeface="Times New Roman" pitchFamily="18" charset="0"/>
              </a:rPr>
              <a:t>epidemiologisen</a:t>
            </a:r>
            <a:r>
              <a:rPr lang="fi-FI" sz="3200" dirty="0">
                <a:latin typeface="Times New Roman" pitchFamily="18" charset="0"/>
                <a:cs typeface="Times New Roman" pitchFamily="18" charset="0"/>
              </a:rPr>
              <a:t> tutkimuksen kehittyminen </a:t>
            </a:r>
          </a:p>
          <a:p>
            <a:pPr>
              <a:buClr>
                <a:srgbClr val="77B11F"/>
              </a:buClr>
              <a:defRPr/>
            </a:pPr>
            <a:r>
              <a:rPr lang="fi-FI" sz="3200" dirty="0">
                <a:latin typeface="Times New Roman" pitchFamily="18" charset="0"/>
                <a:cs typeface="Times New Roman" pitchFamily="18" charset="0"/>
              </a:rPr>
              <a:t>terveysjärjestöjen </a:t>
            </a:r>
            <a:r>
              <a:rPr lang="fi-FI" sz="3200" dirty="0" smtClean="0">
                <a:latin typeface="Times New Roman" pitchFamily="18" charset="0"/>
                <a:cs typeface="Times New Roman" pitchFamily="18" charset="0"/>
              </a:rPr>
              <a:t>perustaminen</a:t>
            </a:r>
          </a:p>
          <a:p>
            <a:pPr>
              <a:buClr>
                <a:srgbClr val="77B11F"/>
              </a:buClr>
              <a:defRPr/>
            </a:pPr>
            <a:r>
              <a:rPr lang="fi-FI" sz="3200" dirty="0" smtClean="0">
                <a:latin typeface="Times New Roman" pitchFamily="18" charset="0"/>
                <a:cs typeface="Times New Roman" pitchFamily="18" charset="0"/>
              </a:rPr>
              <a:t>Uusia tutkimusmenetelmiä: stetoskooppi, särkylääke, verenpaine- ja kuumemittari, röntgenkuvaus…</a:t>
            </a:r>
            <a:endParaRPr lang="fi-FI" sz="3200" dirty="0">
              <a:latin typeface="Times New Roman" pitchFamily="18" charset="0"/>
              <a:cs typeface="Times New Roman" pitchFamily="18" charset="0"/>
            </a:endParaRPr>
          </a:p>
          <a:p>
            <a:pPr>
              <a:defRPr/>
            </a:pPr>
            <a:endParaRPr lang="fi-FI" dirty="0"/>
          </a:p>
        </p:txBody>
      </p:sp>
      <p:sp>
        <p:nvSpPr>
          <p:cNvPr id="4" name="Dian numeron paikkamerkki 3">
            <a:extLst>
              <a:ext uri="{FF2B5EF4-FFF2-40B4-BE49-F238E27FC236}">
                <a16:creationId xmlns="" xmlns:a16="http://schemas.microsoft.com/office/drawing/2014/main" id="{97AF0D09-4F1C-4099-8D72-005649972E60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2B1EBB40-4CE6-43EE-9B8D-C71A70933439}" type="slidenum">
              <a:rPr lang="fi-FI"/>
              <a:pPr>
                <a:defRPr/>
              </a:pPr>
              <a:t>3</a:t>
            </a:fld>
            <a:endParaRPr lang="fi-FI"/>
          </a:p>
        </p:txBody>
      </p:sp>
      <p:pic>
        <p:nvPicPr>
          <p:cNvPr id="10245" name="Kuva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9871" y="599861"/>
            <a:ext cx="5050766" cy="54384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542776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Spesifisen etiologian teoria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/>
              <a:t>jokaisella sairaudella oma </a:t>
            </a:r>
            <a:r>
              <a:rPr lang="fi-FI" dirty="0" smtClean="0"/>
              <a:t>erityinen (spesifi) syy ja sijainti (solu)</a:t>
            </a:r>
            <a:endParaRPr lang="fi-FI" dirty="0"/>
          </a:p>
          <a:p>
            <a:r>
              <a:rPr lang="fi-FI" dirty="0"/>
              <a:t>teorian perustana todettu yhteys </a:t>
            </a:r>
            <a:r>
              <a:rPr lang="fi-FI" b="1" dirty="0"/>
              <a:t>mikrobien</a:t>
            </a:r>
            <a:r>
              <a:rPr lang="fi-FI" dirty="0"/>
              <a:t> ja </a:t>
            </a:r>
            <a:r>
              <a:rPr lang="fi-FI" b="1" dirty="0"/>
              <a:t>tartuntatautien</a:t>
            </a:r>
            <a:r>
              <a:rPr lang="fi-FI" dirty="0"/>
              <a:t> välillä</a:t>
            </a:r>
          </a:p>
          <a:p>
            <a:r>
              <a:rPr lang="fi-FI" dirty="0"/>
              <a:t>varsinaiset taudinaiheuttajat tuntemattomia</a:t>
            </a:r>
          </a:p>
          <a:p>
            <a:r>
              <a:rPr lang="fi-FI" dirty="0"/>
              <a:t>rokotusmenetelmiä keksittiin </a:t>
            </a:r>
            <a:r>
              <a:rPr lang="fi-FI" dirty="0" smtClean="0"/>
              <a:t>1700-luvulla (isorokko)</a:t>
            </a:r>
            <a:endParaRPr lang="fi-FI" dirty="0"/>
          </a:p>
          <a:p>
            <a:r>
              <a:rPr lang="fi-FI" dirty="0"/>
              <a:t>tukea teorialle mikroskooppien kehityksestä, taudinaiheuttajien tunnistaminen</a:t>
            </a:r>
          </a:p>
          <a:p>
            <a:r>
              <a:rPr lang="fi-FI" dirty="0"/>
              <a:t>tautien luokittelun tarve</a:t>
            </a:r>
          </a:p>
          <a:p>
            <a:pPr marL="0" indent="0">
              <a:buNone/>
            </a:pP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575670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 err="1" smtClean="0"/>
              <a:t>Multi</a:t>
            </a:r>
            <a:r>
              <a:rPr lang="fi-FI" dirty="0" smtClean="0"/>
              <a:t>(moni)etiologinen teoria (1900-luku)</a:t>
            </a:r>
            <a:endParaRPr lang="fi-FI" dirty="0"/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fi-FI" dirty="0"/>
              <a:t>sairauksien taustalla </a:t>
            </a:r>
            <a:r>
              <a:rPr lang="fi-FI" b="1" dirty="0"/>
              <a:t>useita syitä ja </a:t>
            </a:r>
            <a:r>
              <a:rPr lang="fi-FI" b="1" dirty="0" smtClean="0"/>
              <a:t>riskitekijöitä </a:t>
            </a:r>
            <a:r>
              <a:rPr lang="fi-FI" dirty="0" smtClean="0"/>
              <a:t>(perimä, ympäristö, elämäntavat ja niiden yhteisvaikutus)</a:t>
            </a:r>
            <a:endParaRPr lang="fi-FI" dirty="0"/>
          </a:p>
          <a:p>
            <a:r>
              <a:rPr lang="fi-FI" dirty="0"/>
              <a:t>riskitekijöihin vaikuttamalla mahdollisuus vähentää sairastumistodennäköisyyttä</a:t>
            </a:r>
          </a:p>
          <a:p>
            <a:r>
              <a:rPr lang="fi-FI" dirty="0" smtClean="0"/>
              <a:t>Uusia lääketieteen tutkimusmenetelmiä: EKG, EEG, kuvantamismenetelmät, mikrobiologiset analyysimenetelmät</a:t>
            </a:r>
          </a:p>
          <a:p>
            <a:r>
              <a:rPr lang="fi-FI" dirty="0" smtClean="0"/>
              <a:t>Penisilliini 1928: </a:t>
            </a:r>
            <a:r>
              <a:rPr lang="fi-FI" dirty="0"/>
              <a:t>Alexander Fleming: Sekamelska synnytti penisilliinin  </a:t>
            </a:r>
            <a:r>
              <a:rPr lang="fi-FI" dirty="0">
                <a:hlinkClick r:id="rId2"/>
              </a:rPr>
              <a:t>http://</a:t>
            </a:r>
            <a:r>
              <a:rPr lang="fi-FI" dirty="0" smtClean="0">
                <a:hlinkClick r:id="rId2"/>
              </a:rPr>
              <a:t>historianet.fi/tiede/laeaeketiede/alexander-fleming-sekamelska-synnytti-penisilliinin</a:t>
            </a:r>
            <a:endParaRPr lang="fi-FI" dirty="0" smtClean="0"/>
          </a:p>
          <a:p>
            <a:r>
              <a:rPr lang="fi-FI" dirty="0" smtClean="0"/>
              <a:t>1950-luvulta lähtien erilaisia antibiootteja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357702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991544" y="27856"/>
            <a:ext cx="8676456" cy="778098"/>
          </a:xfrm>
        </p:spPr>
        <p:txBody>
          <a:bodyPr>
            <a:normAutofit/>
          </a:bodyPr>
          <a:lstStyle/>
          <a:p>
            <a:r>
              <a:rPr lang="fi-FI" sz="2800" b="1" dirty="0"/>
              <a:t>                 Etiologinen taudinmääritys; syyoppi 1800-l </a:t>
            </a:r>
            <a:r>
              <a:rPr lang="fi-FI" sz="2800" b="1" dirty="0">
                <a:sym typeface="Wingdings" panose="05000000000000000000" pitchFamily="2" charset="2"/>
              </a:rPr>
              <a:t></a:t>
            </a:r>
            <a:endParaRPr lang="fi-FI" sz="2800" b="1" dirty="0"/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1991544" y="948880"/>
            <a:ext cx="4040188" cy="639762"/>
          </a:xfrm>
        </p:spPr>
        <p:txBody>
          <a:bodyPr>
            <a:normAutofit/>
          </a:bodyPr>
          <a:lstStyle/>
          <a:p>
            <a:r>
              <a:rPr lang="fi-FI" dirty="0"/>
              <a:t>Sairauden syy / aiheuttaja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175625" y="1628800"/>
            <a:ext cx="5416319" cy="4896544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fi-FI" sz="2400" b="1" dirty="0"/>
              <a:t>Spesifinen etiologia; </a:t>
            </a:r>
            <a:r>
              <a:rPr lang="fi-FI" sz="2400" dirty="0"/>
              <a:t>jokaiselle taudille yksi syy</a:t>
            </a:r>
          </a:p>
          <a:p>
            <a:pPr>
              <a:buFont typeface="Arial" charset="0"/>
              <a:buChar char="•"/>
            </a:pPr>
            <a:r>
              <a:rPr lang="fi-FI" sz="2400" dirty="0"/>
              <a:t>Mikrobit selittää tartuntataudit</a:t>
            </a:r>
          </a:p>
          <a:p>
            <a:pPr>
              <a:buFont typeface="Arial" charset="0"/>
              <a:buChar char="•"/>
            </a:pPr>
            <a:r>
              <a:rPr lang="fi-FI" sz="2400" dirty="0"/>
              <a:t>Sisätautien olemus</a:t>
            </a:r>
          </a:p>
          <a:p>
            <a:pPr>
              <a:buFont typeface="Arial" charset="0"/>
              <a:buChar char="•"/>
            </a:pPr>
            <a:r>
              <a:rPr lang="fi-FI" sz="2400" dirty="0"/>
              <a:t>Elektronimikroskooppi</a:t>
            </a:r>
          </a:p>
          <a:p>
            <a:pPr marL="0" indent="0">
              <a:buNone/>
            </a:pPr>
            <a:r>
              <a:rPr lang="fi-FI" sz="2400" b="1" dirty="0"/>
              <a:t>Multietiologinen malli; </a:t>
            </a:r>
            <a:r>
              <a:rPr lang="fi-FI" sz="2400" dirty="0"/>
              <a:t>yhdellä taudilla useampia syitä</a:t>
            </a:r>
          </a:p>
          <a:p>
            <a:pPr>
              <a:buFont typeface="Arial" charset="0"/>
              <a:buChar char="•"/>
            </a:pPr>
            <a:r>
              <a:rPr lang="fi-FI" sz="2400" dirty="0"/>
              <a:t>Riskitekijät: perimä – ympäristö – elintavat</a:t>
            </a:r>
          </a:p>
          <a:p>
            <a:pPr>
              <a:buFont typeface="Wingdings"/>
              <a:buChar char="à"/>
            </a:pPr>
            <a:r>
              <a:rPr lang="fi-FI" sz="2400" dirty="0">
                <a:sym typeface="Wingdings" panose="05000000000000000000" pitchFamily="2" charset="2"/>
              </a:rPr>
              <a:t>Selittää elintapa-sairauksia, kansantauteja</a:t>
            </a:r>
          </a:p>
          <a:p>
            <a:pPr marL="0" indent="0">
              <a:buNone/>
            </a:pPr>
            <a:r>
              <a:rPr lang="fi-FI" sz="2400" dirty="0" smtClean="0">
                <a:sym typeface="Wingdings" panose="05000000000000000000" pitchFamily="2" charset="2"/>
              </a:rPr>
              <a:t> </a:t>
            </a:r>
            <a:r>
              <a:rPr lang="fi-FI" sz="2400" dirty="0">
                <a:sym typeface="Wingdings" panose="05000000000000000000" pitchFamily="2" charset="2"/>
              </a:rPr>
              <a:t>Geneettinen selitysmalli</a:t>
            </a:r>
          </a:p>
          <a:p>
            <a:pPr marL="0" indent="0">
              <a:buNone/>
            </a:pPr>
            <a:endParaRPr lang="fi-FI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800" dirty="0">
              <a:sym typeface="Wingdings" panose="05000000000000000000" pitchFamily="2" charset="2"/>
            </a:endParaRPr>
          </a:p>
          <a:p>
            <a:pPr marL="0" indent="0">
              <a:buNone/>
            </a:pPr>
            <a:endParaRPr lang="fi-FI" sz="1800" dirty="0"/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236569" y="948880"/>
            <a:ext cx="4041775" cy="639762"/>
          </a:xfrm>
        </p:spPr>
        <p:txBody>
          <a:bodyPr>
            <a:noAutofit/>
          </a:bodyPr>
          <a:lstStyle/>
          <a:p>
            <a:r>
              <a:rPr lang="fi-FI" dirty="0"/>
              <a:t>Hoitotoimenpiteet – kuka hoitaa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48767" y="1628800"/>
            <a:ext cx="4392488" cy="4392488"/>
          </a:xfrm>
        </p:spPr>
        <p:txBody>
          <a:bodyPr>
            <a:normAutofit/>
          </a:bodyPr>
          <a:lstStyle/>
          <a:p>
            <a:r>
              <a:rPr lang="fi-FI" sz="2400" dirty="0"/>
              <a:t>Lääkäri, erikoislääkäri</a:t>
            </a:r>
          </a:p>
          <a:p>
            <a:r>
              <a:rPr lang="fi-FI" sz="2400" dirty="0"/>
              <a:t>Hygienia, rokotukset, lääkeaineet (penisilliini 1928)</a:t>
            </a:r>
          </a:p>
          <a:p>
            <a:pPr>
              <a:buFont typeface="Arial" charset="0"/>
              <a:buChar char="•"/>
            </a:pPr>
            <a:r>
              <a:rPr lang="fi-FI" sz="2400" dirty="0"/>
              <a:t>Hoitomenetelmien valinnassa huomioidaan kokonaisuus</a:t>
            </a:r>
          </a:p>
          <a:p>
            <a:pPr>
              <a:buFont typeface="Arial" charset="0"/>
              <a:buChar char="•"/>
            </a:pPr>
            <a:endParaRPr lang="fi-FI" sz="1800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130" y="92634"/>
            <a:ext cx="2267744" cy="1124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1944" y="3562386"/>
            <a:ext cx="5512661" cy="32956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6936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</TotalTime>
  <Words>225</Words>
  <Application>Microsoft Office PowerPoint</Application>
  <PresentationFormat>Laajakuva</PresentationFormat>
  <Paragraphs>46</Paragraphs>
  <Slides>6</Slides>
  <Notes>0</Notes>
  <HiddenSlides>0</HiddenSlides>
  <MMClips>0</MMClips>
  <ScaleCrop>false</ScaleCrop>
  <HeadingPairs>
    <vt:vector size="6" baseType="variant">
      <vt:variant>
        <vt:lpstr>Käytetyt fontit</vt:lpstr>
      </vt:variant>
      <vt:variant>
        <vt:i4>5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6</vt:i4>
      </vt:variant>
    </vt:vector>
  </HeadingPairs>
  <TitlesOfParts>
    <vt:vector size="12" baseType="lpstr">
      <vt:lpstr>Arial</vt:lpstr>
      <vt:lpstr>Calibri</vt:lpstr>
      <vt:lpstr>Calibri Light</vt:lpstr>
      <vt:lpstr>Times New Roman</vt:lpstr>
      <vt:lpstr>Wingdings</vt:lpstr>
      <vt:lpstr>Office-teema</vt:lpstr>
      <vt:lpstr>TERVEYDEN JA SAIRAUDEN MODERNIN AJAN HISTORIA</vt:lpstr>
      <vt:lpstr>Terveyden vaaliminen eri aikoina</vt:lpstr>
      <vt:lpstr>Terveyden vaaliminen eri aikoina</vt:lpstr>
      <vt:lpstr>Spesifisen etiologian teoria</vt:lpstr>
      <vt:lpstr>Multi(moni)etiologinen teoria (1900-luku)</vt:lpstr>
      <vt:lpstr>                 Etiologinen taudinmääritys; syyoppi 1800-l </vt:lpstr>
    </vt:vector>
  </TitlesOfParts>
  <Company>Rauman kaupunki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TERVEYDEN JA SAIRAUDEN MODERNIN AJAN HISTORIA</dc:title>
  <dc:creator>Tuuli-Maaria Niskanen</dc:creator>
  <cp:lastModifiedBy>oppilas lukio</cp:lastModifiedBy>
  <cp:revision>4</cp:revision>
  <dcterms:created xsi:type="dcterms:W3CDTF">2018-04-10T08:15:40Z</dcterms:created>
  <dcterms:modified xsi:type="dcterms:W3CDTF">2018-08-04T06:28:59Z</dcterms:modified>
</cp:coreProperties>
</file>