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8" r:id="rId2"/>
    <p:sldId id="279" r:id="rId3"/>
    <p:sldId id="257" r:id="rId4"/>
    <p:sldId id="263" r:id="rId5"/>
    <p:sldId id="258" r:id="rId6"/>
    <p:sldId id="264" r:id="rId7"/>
    <p:sldId id="265" r:id="rId8"/>
    <p:sldId id="267" r:id="rId9"/>
    <p:sldId id="259" r:id="rId10"/>
    <p:sldId id="260" r:id="rId11"/>
    <p:sldId id="261" r:id="rId12"/>
    <p:sldId id="262" r:id="rId13"/>
    <p:sldId id="273" r:id="rId14"/>
    <p:sldId id="277" r:id="rId15"/>
    <p:sldId id="268" r:id="rId16"/>
    <p:sldId id="281" r:id="rId17"/>
    <p:sldId id="280" r:id="rId18"/>
    <p:sldId id="275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0AB3F6-5998-4515-B221-DD712ACD520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EDC4727-642D-4563-89B8-44F41ED551CB}">
      <dgm:prSet phldrT="[Text]" phldr="0"/>
      <dgm:spPr/>
      <dgm:t>
        <a:bodyPr/>
        <a:lstStyle/>
        <a:p>
          <a:pPr rtl="0"/>
          <a:r>
            <a:rPr lang="fi-FI" b="0" i="0" u="none" strike="noStrike" cap="none" baseline="0" noProof="0" dirty="0">
              <a:solidFill>
                <a:srgbClr val="010000"/>
              </a:solidFill>
              <a:latin typeface="Trebuchet MS"/>
            </a:rPr>
            <a:t>Neljä tavoitetta</a:t>
          </a:r>
        </a:p>
      </dgm:t>
    </dgm:pt>
    <dgm:pt modelId="{45999BD3-BD0D-42AE-BF59-D5EF696BA33A}" type="parTrans" cxnId="{775A3AB7-1699-42F6-B6CB-7D9BF18C5DA9}">
      <dgm:prSet/>
      <dgm:spPr/>
      <dgm:t>
        <a:bodyPr/>
        <a:lstStyle/>
        <a:p>
          <a:endParaRPr lang="fi-FI"/>
        </a:p>
      </dgm:t>
    </dgm:pt>
    <dgm:pt modelId="{A48FA8DC-81B0-4628-A1B3-05DAF81791DE}" type="sibTrans" cxnId="{775A3AB7-1699-42F6-B6CB-7D9BF18C5DA9}">
      <dgm:prSet/>
      <dgm:spPr/>
      <dgm:t>
        <a:bodyPr/>
        <a:lstStyle/>
        <a:p>
          <a:endParaRPr lang="fi-FI"/>
        </a:p>
      </dgm:t>
    </dgm:pt>
    <dgm:pt modelId="{1CFB8ADA-4BB6-4F23-AFAE-DD023B4FF4EE}">
      <dgm:prSet phldrT="[Text]" phldr="0"/>
      <dgm:spPr/>
      <dgm:t>
        <a:bodyPr/>
        <a:lstStyle/>
        <a:p>
          <a:pPr rtl="0"/>
          <a:r>
            <a:rPr lang="fi-FI" dirty="0">
              <a:latin typeface="Trebuchet MS" panose="020B0603020202020204"/>
            </a:rPr>
            <a:t>Kasvun kohtaamisen paikka </a:t>
          </a:r>
          <a:endParaRPr lang="fi-FI" dirty="0"/>
        </a:p>
      </dgm:t>
    </dgm:pt>
    <dgm:pt modelId="{D2978E2E-12CC-4F88-A998-3021CBA5B10C}" type="parTrans" cxnId="{628FD497-858B-4318-ACEA-A31AD4119E5C}">
      <dgm:prSet/>
      <dgm:spPr/>
      <dgm:t>
        <a:bodyPr/>
        <a:lstStyle/>
        <a:p>
          <a:endParaRPr lang="fi-FI"/>
        </a:p>
      </dgm:t>
    </dgm:pt>
    <dgm:pt modelId="{7CBB31C8-1AB2-47BF-B36D-8CAD42D31E7A}" type="sibTrans" cxnId="{628FD497-858B-4318-ACEA-A31AD4119E5C}">
      <dgm:prSet/>
      <dgm:spPr/>
      <dgm:t>
        <a:bodyPr/>
        <a:lstStyle/>
        <a:p>
          <a:endParaRPr lang="fi-FI"/>
        </a:p>
      </dgm:t>
    </dgm:pt>
    <dgm:pt modelId="{1E133D59-275B-4AEE-B2B7-5E46B04EE2D3}">
      <dgm:prSet phldrT="[Text]" phldr="0"/>
      <dgm:spPr/>
      <dgm:t>
        <a:bodyPr/>
        <a:lstStyle/>
        <a:p>
          <a:pPr rtl="0"/>
          <a:r>
            <a:rPr lang="fi-FI" dirty="0">
              <a:latin typeface="Trebuchet MS" panose="020B0603020202020204"/>
            </a:rPr>
            <a:t>Hyvinvoiva lapsi ja perhe</a:t>
          </a:r>
          <a:endParaRPr lang="fi-FI" dirty="0"/>
        </a:p>
      </dgm:t>
    </dgm:pt>
    <dgm:pt modelId="{39D2F207-9926-4A1E-9C8E-D1D0461990C1}" type="parTrans" cxnId="{D3D03CB5-3CA1-4339-9C02-C5354BABDC88}">
      <dgm:prSet/>
      <dgm:spPr/>
      <dgm:t>
        <a:bodyPr/>
        <a:lstStyle/>
        <a:p>
          <a:endParaRPr lang="fi-FI"/>
        </a:p>
      </dgm:t>
    </dgm:pt>
    <dgm:pt modelId="{7C31B505-4EF5-4C5C-B4F1-DDC291302170}" type="sibTrans" cxnId="{D3D03CB5-3CA1-4339-9C02-C5354BABDC88}">
      <dgm:prSet/>
      <dgm:spPr/>
      <dgm:t>
        <a:bodyPr/>
        <a:lstStyle/>
        <a:p>
          <a:endParaRPr lang="fi-FI"/>
        </a:p>
      </dgm:t>
    </dgm:pt>
    <dgm:pt modelId="{084429A2-E19A-413C-B4E9-7657AC2553B1}" type="pres">
      <dgm:prSet presAssocID="{8E0AB3F6-5998-4515-B221-DD712ACD520F}" presName="arrowDiagram" presStyleCnt="0">
        <dgm:presLayoutVars>
          <dgm:chMax val="5"/>
          <dgm:dir/>
          <dgm:resizeHandles val="exact"/>
        </dgm:presLayoutVars>
      </dgm:prSet>
      <dgm:spPr/>
    </dgm:pt>
    <dgm:pt modelId="{6C6C7AC3-64F0-4297-B9B4-C558B8BD02A9}" type="pres">
      <dgm:prSet presAssocID="{8E0AB3F6-5998-4515-B221-DD712ACD520F}" presName="arrow" presStyleLbl="bgShp" presStyleIdx="0" presStyleCnt="1"/>
      <dgm:spPr/>
    </dgm:pt>
    <dgm:pt modelId="{130C449D-546B-4F48-B4E1-497A3743FCB2}" type="pres">
      <dgm:prSet presAssocID="{8E0AB3F6-5998-4515-B221-DD712ACD520F}" presName="arrowDiagram3" presStyleCnt="0"/>
      <dgm:spPr/>
    </dgm:pt>
    <dgm:pt modelId="{0F184150-438C-417C-8C4B-67038F747B73}" type="pres">
      <dgm:prSet presAssocID="{7EDC4727-642D-4563-89B8-44F41ED551CB}" presName="bullet3a" presStyleLbl="node1" presStyleIdx="0" presStyleCnt="3"/>
      <dgm:spPr/>
    </dgm:pt>
    <dgm:pt modelId="{C7EA34B7-7B9A-4763-82D7-ED7896CC22A2}" type="pres">
      <dgm:prSet presAssocID="{7EDC4727-642D-4563-89B8-44F41ED551CB}" presName="textBox3a" presStyleLbl="revTx" presStyleIdx="0" presStyleCnt="3">
        <dgm:presLayoutVars>
          <dgm:bulletEnabled val="1"/>
        </dgm:presLayoutVars>
      </dgm:prSet>
      <dgm:spPr/>
    </dgm:pt>
    <dgm:pt modelId="{CEBBD1E4-490C-431B-AF95-B428BBC40781}" type="pres">
      <dgm:prSet presAssocID="{1CFB8ADA-4BB6-4F23-AFAE-DD023B4FF4EE}" presName="bullet3b" presStyleLbl="node1" presStyleIdx="1" presStyleCnt="3"/>
      <dgm:spPr/>
    </dgm:pt>
    <dgm:pt modelId="{FED7F9C2-1D0F-493E-BDB7-7C2D5C0C25BA}" type="pres">
      <dgm:prSet presAssocID="{1CFB8ADA-4BB6-4F23-AFAE-DD023B4FF4EE}" presName="textBox3b" presStyleLbl="revTx" presStyleIdx="1" presStyleCnt="3">
        <dgm:presLayoutVars>
          <dgm:bulletEnabled val="1"/>
        </dgm:presLayoutVars>
      </dgm:prSet>
      <dgm:spPr/>
    </dgm:pt>
    <dgm:pt modelId="{DE537CB8-035E-4BB4-ACB4-3B8030151A29}" type="pres">
      <dgm:prSet presAssocID="{1E133D59-275B-4AEE-B2B7-5E46B04EE2D3}" presName="bullet3c" presStyleLbl="node1" presStyleIdx="2" presStyleCnt="3"/>
      <dgm:spPr/>
    </dgm:pt>
    <dgm:pt modelId="{E9B5404E-AA63-4D6C-A7FE-462D16FF796D}" type="pres">
      <dgm:prSet presAssocID="{1E133D59-275B-4AEE-B2B7-5E46B04EE2D3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FD266F14-1329-49D9-87E1-4FFE52259EE7}" type="presOf" srcId="{7EDC4727-642D-4563-89B8-44F41ED551CB}" destId="{C7EA34B7-7B9A-4763-82D7-ED7896CC22A2}" srcOrd="0" destOrd="0" presId="urn:microsoft.com/office/officeart/2005/8/layout/arrow2"/>
    <dgm:cxn modelId="{4EE45624-C88C-401F-B04C-1DAC4303E303}" type="presOf" srcId="{1E133D59-275B-4AEE-B2B7-5E46B04EE2D3}" destId="{E9B5404E-AA63-4D6C-A7FE-462D16FF796D}" srcOrd="0" destOrd="0" presId="urn:microsoft.com/office/officeart/2005/8/layout/arrow2"/>
    <dgm:cxn modelId="{4694AA5A-07CB-4191-8E70-16A09D9027B1}" type="presOf" srcId="{1CFB8ADA-4BB6-4F23-AFAE-DD023B4FF4EE}" destId="{FED7F9C2-1D0F-493E-BDB7-7C2D5C0C25BA}" srcOrd="0" destOrd="0" presId="urn:microsoft.com/office/officeart/2005/8/layout/arrow2"/>
    <dgm:cxn modelId="{628FD497-858B-4318-ACEA-A31AD4119E5C}" srcId="{8E0AB3F6-5998-4515-B221-DD712ACD520F}" destId="{1CFB8ADA-4BB6-4F23-AFAE-DD023B4FF4EE}" srcOrd="1" destOrd="0" parTransId="{D2978E2E-12CC-4F88-A998-3021CBA5B10C}" sibTransId="{7CBB31C8-1AB2-47BF-B36D-8CAD42D31E7A}"/>
    <dgm:cxn modelId="{E66403A8-37EB-4289-99E4-72921B20A0ED}" type="presOf" srcId="{8E0AB3F6-5998-4515-B221-DD712ACD520F}" destId="{084429A2-E19A-413C-B4E9-7657AC2553B1}" srcOrd="0" destOrd="0" presId="urn:microsoft.com/office/officeart/2005/8/layout/arrow2"/>
    <dgm:cxn modelId="{D3D03CB5-3CA1-4339-9C02-C5354BABDC88}" srcId="{8E0AB3F6-5998-4515-B221-DD712ACD520F}" destId="{1E133D59-275B-4AEE-B2B7-5E46B04EE2D3}" srcOrd="2" destOrd="0" parTransId="{39D2F207-9926-4A1E-9C8E-D1D0461990C1}" sibTransId="{7C31B505-4EF5-4C5C-B4F1-DDC291302170}"/>
    <dgm:cxn modelId="{775A3AB7-1699-42F6-B6CB-7D9BF18C5DA9}" srcId="{8E0AB3F6-5998-4515-B221-DD712ACD520F}" destId="{7EDC4727-642D-4563-89B8-44F41ED551CB}" srcOrd="0" destOrd="0" parTransId="{45999BD3-BD0D-42AE-BF59-D5EF696BA33A}" sibTransId="{A48FA8DC-81B0-4628-A1B3-05DAF81791DE}"/>
    <dgm:cxn modelId="{51FFDD1F-7EF9-4A08-B8EC-9BC8FA15D01D}" type="presParOf" srcId="{084429A2-E19A-413C-B4E9-7657AC2553B1}" destId="{6C6C7AC3-64F0-4297-B9B4-C558B8BD02A9}" srcOrd="0" destOrd="0" presId="urn:microsoft.com/office/officeart/2005/8/layout/arrow2"/>
    <dgm:cxn modelId="{CD40E316-370F-4284-AC13-F4EF1C4F2924}" type="presParOf" srcId="{084429A2-E19A-413C-B4E9-7657AC2553B1}" destId="{130C449D-546B-4F48-B4E1-497A3743FCB2}" srcOrd="1" destOrd="0" presId="urn:microsoft.com/office/officeart/2005/8/layout/arrow2"/>
    <dgm:cxn modelId="{DB63A287-A064-4EB6-A5C7-E74C8B05CF73}" type="presParOf" srcId="{130C449D-546B-4F48-B4E1-497A3743FCB2}" destId="{0F184150-438C-417C-8C4B-67038F747B73}" srcOrd="0" destOrd="0" presId="urn:microsoft.com/office/officeart/2005/8/layout/arrow2"/>
    <dgm:cxn modelId="{EB6FDDC8-AEFA-4053-9461-A89B2E98B5D6}" type="presParOf" srcId="{130C449D-546B-4F48-B4E1-497A3743FCB2}" destId="{C7EA34B7-7B9A-4763-82D7-ED7896CC22A2}" srcOrd="1" destOrd="0" presId="urn:microsoft.com/office/officeart/2005/8/layout/arrow2"/>
    <dgm:cxn modelId="{D10D7133-83EC-472C-82AF-080D8C95ABA1}" type="presParOf" srcId="{130C449D-546B-4F48-B4E1-497A3743FCB2}" destId="{CEBBD1E4-490C-431B-AF95-B428BBC40781}" srcOrd="2" destOrd="0" presId="urn:microsoft.com/office/officeart/2005/8/layout/arrow2"/>
    <dgm:cxn modelId="{4658AFA7-FE1F-40D9-A15C-ED936239B0CB}" type="presParOf" srcId="{130C449D-546B-4F48-B4E1-497A3743FCB2}" destId="{FED7F9C2-1D0F-493E-BDB7-7C2D5C0C25BA}" srcOrd="3" destOrd="0" presId="urn:microsoft.com/office/officeart/2005/8/layout/arrow2"/>
    <dgm:cxn modelId="{8A7AEB9E-3535-4CD9-AB96-BFDA987805AF}" type="presParOf" srcId="{130C449D-546B-4F48-B4E1-497A3743FCB2}" destId="{DE537CB8-035E-4BB4-ACB4-3B8030151A29}" srcOrd="4" destOrd="0" presId="urn:microsoft.com/office/officeart/2005/8/layout/arrow2"/>
    <dgm:cxn modelId="{36C380B3-2B02-4F97-BADC-4BBDBDD8886D}" type="presParOf" srcId="{130C449D-546B-4F48-B4E1-497A3743FCB2}" destId="{E9B5404E-AA63-4D6C-A7FE-462D16FF796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F7FCF4-E5A8-4415-8C96-58CB997FFE7F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1D13DCDF-FBBA-4A64-A97C-8EF001CA5101}">
      <dgm:prSet phldrT="[Text]" phldr="0"/>
      <dgm:spPr/>
      <dgm:t>
        <a:bodyPr/>
        <a:lstStyle/>
        <a:p>
          <a:pPr rtl="0"/>
          <a:r>
            <a:rPr lang="fi-FI" dirty="0">
              <a:latin typeface="Trebuchet MS" panose="020B0603020202020204"/>
            </a:rPr>
            <a:t>syksy </a:t>
          </a:r>
          <a:r>
            <a:rPr lang="fi-FI" b="0" i="0" u="none" strike="noStrike" cap="none" baseline="0" noProof="0" dirty="0">
              <a:latin typeface="Trebuchet MS"/>
            </a:rPr>
            <a:t>2019 suunnittelu</a:t>
          </a:r>
          <a:endParaRPr lang="fi-FI" dirty="0"/>
        </a:p>
      </dgm:t>
    </dgm:pt>
    <dgm:pt modelId="{F3D0349E-0E7D-4F30-802B-2DDA75245CB2}" type="parTrans" cxnId="{3BAEAF8D-051F-4EF0-B125-B22A5D932510}">
      <dgm:prSet/>
      <dgm:spPr/>
      <dgm:t>
        <a:bodyPr/>
        <a:lstStyle/>
        <a:p>
          <a:endParaRPr lang="fi-FI"/>
        </a:p>
      </dgm:t>
    </dgm:pt>
    <dgm:pt modelId="{6323DD73-EA06-4CAA-8A5D-53663300E3F1}" type="sibTrans" cxnId="{3BAEAF8D-051F-4EF0-B125-B22A5D932510}">
      <dgm:prSet/>
      <dgm:spPr/>
      <dgm:t>
        <a:bodyPr/>
        <a:lstStyle/>
        <a:p>
          <a:endParaRPr lang="fi-FI"/>
        </a:p>
      </dgm:t>
    </dgm:pt>
    <dgm:pt modelId="{F5ED9905-CA8F-463C-BF27-6DA27342C61F}">
      <dgm:prSet phldrT="[Text]" phldr="0"/>
      <dgm:spPr/>
      <dgm:t>
        <a:bodyPr/>
        <a:lstStyle/>
        <a:p>
          <a:pPr rtl="0"/>
          <a:r>
            <a:rPr lang="fi-FI" dirty="0">
              <a:latin typeface="Trebuchet MS" panose="020B0603020202020204"/>
            </a:rPr>
            <a:t>kevät 2020 paikka </a:t>
          </a:r>
          <a:r>
            <a:rPr lang="fi-FI">
              <a:latin typeface="Trebuchet MS" panose="020B0603020202020204"/>
            </a:rPr>
            <a:t>ja toiminta alkaa</a:t>
          </a:r>
          <a:endParaRPr lang="fi-FI" dirty="0"/>
        </a:p>
      </dgm:t>
    </dgm:pt>
    <dgm:pt modelId="{386C82B4-96F0-4C1F-BC40-A13C3E0422F1}" type="parTrans" cxnId="{067FB8F1-2F58-4B8D-BAF8-292E718157B7}">
      <dgm:prSet/>
      <dgm:spPr/>
      <dgm:t>
        <a:bodyPr/>
        <a:lstStyle/>
        <a:p>
          <a:endParaRPr lang="fi-FI"/>
        </a:p>
      </dgm:t>
    </dgm:pt>
    <dgm:pt modelId="{A1872968-490A-4FBE-912F-4193227BC1D0}" type="sibTrans" cxnId="{067FB8F1-2F58-4B8D-BAF8-292E718157B7}">
      <dgm:prSet/>
      <dgm:spPr/>
      <dgm:t>
        <a:bodyPr/>
        <a:lstStyle/>
        <a:p>
          <a:endParaRPr lang="fi-FI"/>
        </a:p>
      </dgm:t>
    </dgm:pt>
    <dgm:pt modelId="{BA22494F-6424-4207-98B4-C395FAB6C462}">
      <dgm:prSet phldrT="[Text]" phldr="0"/>
      <dgm:spPr/>
      <dgm:t>
        <a:bodyPr/>
        <a:lstStyle/>
        <a:p>
          <a:pPr rtl="0"/>
          <a:r>
            <a:rPr lang="fi-FI" dirty="0">
              <a:latin typeface="Trebuchet MS" panose="020B0603020202020204"/>
            </a:rPr>
            <a:t>syksy 2020 toiminnat jatkuvat</a:t>
          </a:r>
          <a:endParaRPr lang="fi-FI" dirty="0"/>
        </a:p>
      </dgm:t>
    </dgm:pt>
    <dgm:pt modelId="{329BE398-1193-4A2B-AB6B-52B4F32CCFDC}" type="parTrans" cxnId="{9D4DDD39-37B9-4863-A090-DE496737764C}">
      <dgm:prSet/>
      <dgm:spPr/>
      <dgm:t>
        <a:bodyPr/>
        <a:lstStyle/>
        <a:p>
          <a:endParaRPr lang="fi-FI"/>
        </a:p>
      </dgm:t>
    </dgm:pt>
    <dgm:pt modelId="{90249933-CD61-482E-B0E5-B6411AE54674}" type="sibTrans" cxnId="{9D4DDD39-37B9-4863-A090-DE496737764C}">
      <dgm:prSet/>
      <dgm:spPr/>
      <dgm:t>
        <a:bodyPr/>
        <a:lstStyle/>
        <a:p>
          <a:endParaRPr lang="fi-FI"/>
        </a:p>
      </dgm:t>
    </dgm:pt>
    <dgm:pt modelId="{9B9095EC-CF27-48BC-A6FF-D24209FB5730}" type="pres">
      <dgm:prSet presAssocID="{2FF7FCF4-E5A8-4415-8C96-58CB997FFE7F}" presName="arrowDiagram" presStyleCnt="0">
        <dgm:presLayoutVars>
          <dgm:chMax val="5"/>
          <dgm:dir/>
          <dgm:resizeHandles val="exact"/>
        </dgm:presLayoutVars>
      </dgm:prSet>
      <dgm:spPr/>
    </dgm:pt>
    <dgm:pt modelId="{86A643B1-811B-4C28-92B1-92D1464B5F25}" type="pres">
      <dgm:prSet presAssocID="{2FF7FCF4-E5A8-4415-8C96-58CB997FFE7F}" presName="arrow" presStyleLbl="bgShp" presStyleIdx="0" presStyleCnt="1"/>
      <dgm:spPr/>
    </dgm:pt>
    <dgm:pt modelId="{C88C7B95-E472-4D53-A167-C98B221BA809}" type="pres">
      <dgm:prSet presAssocID="{2FF7FCF4-E5A8-4415-8C96-58CB997FFE7F}" presName="arrowDiagram3" presStyleCnt="0"/>
      <dgm:spPr/>
    </dgm:pt>
    <dgm:pt modelId="{BD04B3DA-C5E4-45DF-BCDF-817D534963E4}" type="pres">
      <dgm:prSet presAssocID="{1D13DCDF-FBBA-4A64-A97C-8EF001CA5101}" presName="bullet3a" presStyleLbl="node1" presStyleIdx="0" presStyleCnt="3"/>
      <dgm:spPr/>
    </dgm:pt>
    <dgm:pt modelId="{E30B1265-EBB7-4947-94E1-6906446D4847}" type="pres">
      <dgm:prSet presAssocID="{1D13DCDF-FBBA-4A64-A97C-8EF001CA5101}" presName="textBox3a" presStyleLbl="revTx" presStyleIdx="0" presStyleCnt="3">
        <dgm:presLayoutVars>
          <dgm:bulletEnabled val="1"/>
        </dgm:presLayoutVars>
      </dgm:prSet>
      <dgm:spPr/>
    </dgm:pt>
    <dgm:pt modelId="{79472112-23E1-4F9C-944F-98A9C27B840C}" type="pres">
      <dgm:prSet presAssocID="{F5ED9905-CA8F-463C-BF27-6DA27342C61F}" presName="bullet3b" presStyleLbl="node1" presStyleIdx="1" presStyleCnt="3"/>
      <dgm:spPr/>
    </dgm:pt>
    <dgm:pt modelId="{C4E551FF-0448-43B7-A285-4616FF861FB9}" type="pres">
      <dgm:prSet presAssocID="{F5ED9905-CA8F-463C-BF27-6DA27342C61F}" presName="textBox3b" presStyleLbl="revTx" presStyleIdx="1" presStyleCnt="3">
        <dgm:presLayoutVars>
          <dgm:bulletEnabled val="1"/>
        </dgm:presLayoutVars>
      </dgm:prSet>
      <dgm:spPr/>
    </dgm:pt>
    <dgm:pt modelId="{A9FBEB23-E18D-4BD3-980C-5E913B2E4F53}" type="pres">
      <dgm:prSet presAssocID="{BA22494F-6424-4207-98B4-C395FAB6C462}" presName="bullet3c" presStyleLbl="node1" presStyleIdx="2" presStyleCnt="3"/>
      <dgm:spPr/>
    </dgm:pt>
    <dgm:pt modelId="{B2A08273-AE1D-452C-B05B-82877F3545F7}" type="pres">
      <dgm:prSet presAssocID="{BA22494F-6424-4207-98B4-C395FAB6C462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35BB721E-5C8F-4E88-AF56-FBDD053E8735}" type="presOf" srcId="{2FF7FCF4-E5A8-4415-8C96-58CB997FFE7F}" destId="{9B9095EC-CF27-48BC-A6FF-D24209FB5730}" srcOrd="0" destOrd="0" presId="urn:microsoft.com/office/officeart/2005/8/layout/arrow2"/>
    <dgm:cxn modelId="{B06ADC37-EA11-4FFE-99D9-52390697BF72}" type="presOf" srcId="{F5ED9905-CA8F-463C-BF27-6DA27342C61F}" destId="{C4E551FF-0448-43B7-A285-4616FF861FB9}" srcOrd="0" destOrd="0" presId="urn:microsoft.com/office/officeart/2005/8/layout/arrow2"/>
    <dgm:cxn modelId="{9D4DDD39-37B9-4863-A090-DE496737764C}" srcId="{2FF7FCF4-E5A8-4415-8C96-58CB997FFE7F}" destId="{BA22494F-6424-4207-98B4-C395FAB6C462}" srcOrd="2" destOrd="0" parTransId="{329BE398-1193-4A2B-AB6B-52B4F32CCFDC}" sibTransId="{90249933-CD61-482E-B0E5-B6411AE54674}"/>
    <dgm:cxn modelId="{3BAEAF8D-051F-4EF0-B125-B22A5D932510}" srcId="{2FF7FCF4-E5A8-4415-8C96-58CB997FFE7F}" destId="{1D13DCDF-FBBA-4A64-A97C-8EF001CA5101}" srcOrd="0" destOrd="0" parTransId="{F3D0349E-0E7D-4F30-802B-2DDA75245CB2}" sibTransId="{6323DD73-EA06-4CAA-8A5D-53663300E3F1}"/>
    <dgm:cxn modelId="{FEE22FAF-77E2-4A9F-9BD0-3CDFF86F39EB}" type="presOf" srcId="{BA22494F-6424-4207-98B4-C395FAB6C462}" destId="{B2A08273-AE1D-452C-B05B-82877F3545F7}" srcOrd="0" destOrd="0" presId="urn:microsoft.com/office/officeart/2005/8/layout/arrow2"/>
    <dgm:cxn modelId="{CDDE3DE9-83A0-45C8-BD3E-8C5D10061396}" type="presOf" srcId="{1D13DCDF-FBBA-4A64-A97C-8EF001CA5101}" destId="{E30B1265-EBB7-4947-94E1-6906446D4847}" srcOrd="0" destOrd="0" presId="urn:microsoft.com/office/officeart/2005/8/layout/arrow2"/>
    <dgm:cxn modelId="{067FB8F1-2F58-4B8D-BAF8-292E718157B7}" srcId="{2FF7FCF4-E5A8-4415-8C96-58CB997FFE7F}" destId="{F5ED9905-CA8F-463C-BF27-6DA27342C61F}" srcOrd="1" destOrd="0" parTransId="{386C82B4-96F0-4C1F-BC40-A13C3E0422F1}" sibTransId="{A1872968-490A-4FBE-912F-4193227BC1D0}"/>
    <dgm:cxn modelId="{7D220443-8DF0-41B0-AD26-2BB57F30D185}" type="presParOf" srcId="{9B9095EC-CF27-48BC-A6FF-D24209FB5730}" destId="{86A643B1-811B-4C28-92B1-92D1464B5F25}" srcOrd="0" destOrd="0" presId="urn:microsoft.com/office/officeart/2005/8/layout/arrow2"/>
    <dgm:cxn modelId="{8F5A714F-A944-4CA2-B464-925AA3F19D99}" type="presParOf" srcId="{9B9095EC-CF27-48BC-A6FF-D24209FB5730}" destId="{C88C7B95-E472-4D53-A167-C98B221BA809}" srcOrd="1" destOrd="0" presId="urn:microsoft.com/office/officeart/2005/8/layout/arrow2"/>
    <dgm:cxn modelId="{961455EE-DB55-475F-ADCD-26E21148D5C9}" type="presParOf" srcId="{C88C7B95-E472-4D53-A167-C98B221BA809}" destId="{BD04B3DA-C5E4-45DF-BCDF-817D534963E4}" srcOrd="0" destOrd="0" presId="urn:microsoft.com/office/officeart/2005/8/layout/arrow2"/>
    <dgm:cxn modelId="{9A36AAF1-124A-4BEA-B60E-1EAA960DFC2F}" type="presParOf" srcId="{C88C7B95-E472-4D53-A167-C98B221BA809}" destId="{E30B1265-EBB7-4947-94E1-6906446D4847}" srcOrd="1" destOrd="0" presId="urn:microsoft.com/office/officeart/2005/8/layout/arrow2"/>
    <dgm:cxn modelId="{50A23DEB-A9EB-4828-ADCB-193C706143F5}" type="presParOf" srcId="{C88C7B95-E472-4D53-A167-C98B221BA809}" destId="{79472112-23E1-4F9C-944F-98A9C27B840C}" srcOrd="2" destOrd="0" presId="urn:microsoft.com/office/officeart/2005/8/layout/arrow2"/>
    <dgm:cxn modelId="{DC586F74-75D7-427B-A56C-F136C67D57D8}" type="presParOf" srcId="{C88C7B95-E472-4D53-A167-C98B221BA809}" destId="{C4E551FF-0448-43B7-A285-4616FF861FB9}" srcOrd="3" destOrd="0" presId="urn:microsoft.com/office/officeart/2005/8/layout/arrow2"/>
    <dgm:cxn modelId="{FC19C3D8-54DB-40FD-BC0C-1954526D2A80}" type="presParOf" srcId="{C88C7B95-E472-4D53-A167-C98B221BA809}" destId="{A9FBEB23-E18D-4BD3-980C-5E913B2E4F53}" srcOrd="4" destOrd="0" presId="urn:microsoft.com/office/officeart/2005/8/layout/arrow2"/>
    <dgm:cxn modelId="{993694C6-013C-4129-84B7-544B8D826073}" type="presParOf" srcId="{C88C7B95-E472-4D53-A167-C98B221BA809}" destId="{B2A08273-AE1D-452C-B05B-82877F3545F7}" srcOrd="5" destOrd="0" presId="urn:microsoft.com/office/officeart/2005/8/layout/arrow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6C7AC3-64F0-4297-B9B4-C558B8BD02A9}">
      <dsp:nvSpPr>
        <dsp:cNvPr id="0" name=""/>
        <dsp:cNvSpPr/>
      </dsp:nvSpPr>
      <dsp:spPr>
        <a:xfrm>
          <a:off x="520091" y="0"/>
          <a:ext cx="7449139" cy="465571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184150-438C-417C-8C4B-67038F747B73}">
      <dsp:nvSpPr>
        <dsp:cNvPr id="0" name=""/>
        <dsp:cNvSpPr/>
      </dsp:nvSpPr>
      <dsp:spPr>
        <a:xfrm>
          <a:off x="1466132" y="3213372"/>
          <a:ext cx="193677" cy="1936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EA34B7-7B9A-4763-82D7-ED7896CC22A2}">
      <dsp:nvSpPr>
        <dsp:cNvPr id="0" name=""/>
        <dsp:cNvSpPr/>
      </dsp:nvSpPr>
      <dsp:spPr>
        <a:xfrm>
          <a:off x="1562971" y="3310211"/>
          <a:ext cx="1735649" cy="1345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626" tIns="0" rIns="0" bIns="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0" i="0" u="none" strike="noStrike" kern="1200" cap="none" baseline="0" noProof="0" dirty="0">
              <a:solidFill>
                <a:srgbClr val="010000"/>
              </a:solidFill>
              <a:latin typeface="Trebuchet MS"/>
            </a:rPr>
            <a:t>Neljä tavoitetta</a:t>
          </a:r>
        </a:p>
      </dsp:txBody>
      <dsp:txXfrm>
        <a:off x="1562971" y="3310211"/>
        <a:ext cx="1735649" cy="1345500"/>
      </dsp:txXfrm>
    </dsp:sp>
    <dsp:sp modelId="{CEBBD1E4-490C-431B-AF95-B428BBC40781}">
      <dsp:nvSpPr>
        <dsp:cNvPr id="0" name=""/>
        <dsp:cNvSpPr/>
      </dsp:nvSpPr>
      <dsp:spPr>
        <a:xfrm>
          <a:off x="3175710" y="1947949"/>
          <a:ext cx="350109" cy="35010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7F9C2-1D0F-493E-BDB7-7C2D5C0C25BA}">
      <dsp:nvSpPr>
        <dsp:cNvPr id="0" name=""/>
        <dsp:cNvSpPr/>
      </dsp:nvSpPr>
      <dsp:spPr>
        <a:xfrm>
          <a:off x="3350764" y="2123004"/>
          <a:ext cx="1787793" cy="2532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5516" tIns="0" rIns="0" bIns="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>
              <a:latin typeface="Trebuchet MS" panose="020B0603020202020204"/>
            </a:rPr>
            <a:t>Kasvun kohtaamisen paikka </a:t>
          </a:r>
          <a:endParaRPr lang="fi-FI" sz="2200" kern="1200" dirty="0"/>
        </a:p>
      </dsp:txBody>
      <dsp:txXfrm>
        <a:off x="3350764" y="2123004"/>
        <a:ext cx="1787793" cy="2532707"/>
      </dsp:txXfrm>
    </dsp:sp>
    <dsp:sp modelId="{DE537CB8-035E-4BB4-ACB4-3B8030151A29}">
      <dsp:nvSpPr>
        <dsp:cNvPr id="0" name=""/>
        <dsp:cNvSpPr/>
      </dsp:nvSpPr>
      <dsp:spPr>
        <a:xfrm>
          <a:off x="5231672" y="1177895"/>
          <a:ext cx="484194" cy="4841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5404E-AA63-4D6C-A7FE-462D16FF796D}">
      <dsp:nvSpPr>
        <dsp:cNvPr id="0" name=""/>
        <dsp:cNvSpPr/>
      </dsp:nvSpPr>
      <dsp:spPr>
        <a:xfrm>
          <a:off x="5473769" y="1419992"/>
          <a:ext cx="1787793" cy="3235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564" tIns="0" rIns="0" bIns="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kern="1200" dirty="0">
              <a:latin typeface="Trebuchet MS" panose="020B0603020202020204"/>
            </a:rPr>
            <a:t>Hyvinvoiva lapsi ja perhe</a:t>
          </a:r>
          <a:endParaRPr lang="fi-FI" sz="2200" kern="1200" dirty="0"/>
        </a:p>
      </dsp:txBody>
      <dsp:txXfrm>
        <a:off x="5473769" y="1419992"/>
        <a:ext cx="1787793" cy="3235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A643B1-811B-4C28-92B1-92D1464B5F25}">
      <dsp:nvSpPr>
        <dsp:cNvPr id="0" name=""/>
        <dsp:cNvSpPr/>
      </dsp:nvSpPr>
      <dsp:spPr>
        <a:xfrm>
          <a:off x="3057229" y="0"/>
          <a:ext cx="6882468" cy="430154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4B3DA-C5E4-45DF-BCDF-817D534963E4}">
      <dsp:nvSpPr>
        <dsp:cNvPr id="0" name=""/>
        <dsp:cNvSpPr/>
      </dsp:nvSpPr>
      <dsp:spPr>
        <a:xfrm>
          <a:off x="3931302" y="2968924"/>
          <a:ext cx="178944" cy="178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0B1265-EBB7-4947-94E1-6906446D4847}">
      <dsp:nvSpPr>
        <dsp:cNvPr id="0" name=""/>
        <dsp:cNvSpPr/>
      </dsp:nvSpPr>
      <dsp:spPr>
        <a:xfrm>
          <a:off x="4020774" y="3058397"/>
          <a:ext cx="1603615" cy="1243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4819" tIns="0" rIns="0" bIns="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>
              <a:latin typeface="Trebuchet MS" panose="020B0603020202020204"/>
            </a:rPr>
            <a:t>syksy </a:t>
          </a:r>
          <a:r>
            <a:rPr lang="fi-FI" sz="2300" b="0" i="0" u="none" strike="noStrike" kern="1200" cap="none" baseline="0" noProof="0" dirty="0">
              <a:latin typeface="Trebuchet MS"/>
            </a:rPr>
            <a:t>2019 suunnittelu</a:t>
          </a:r>
          <a:endParaRPr lang="fi-FI" sz="2300" kern="1200" dirty="0"/>
        </a:p>
      </dsp:txBody>
      <dsp:txXfrm>
        <a:off x="4020774" y="3058397"/>
        <a:ext cx="1603615" cy="1243145"/>
      </dsp:txXfrm>
    </dsp:sp>
    <dsp:sp modelId="{79472112-23E1-4F9C-944F-98A9C27B840C}">
      <dsp:nvSpPr>
        <dsp:cNvPr id="0" name=""/>
        <dsp:cNvSpPr/>
      </dsp:nvSpPr>
      <dsp:spPr>
        <a:xfrm>
          <a:off x="5510829" y="1799765"/>
          <a:ext cx="323476" cy="323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551FF-0448-43B7-A285-4616FF861FB9}">
      <dsp:nvSpPr>
        <dsp:cNvPr id="0" name=""/>
        <dsp:cNvSpPr/>
      </dsp:nvSpPr>
      <dsp:spPr>
        <a:xfrm>
          <a:off x="5672567" y="1961503"/>
          <a:ext cx="1651792" cy="23400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03" tIns="0" rIns="0" bIns="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>
              <a:latin typeface="Trebuchet MS" panose="020B0603020202020204"/>
            </a:rPr>
            <a:t>kevät 2020 paikka </a:t>
          </a:r>
          <a:r>
            <a:rPr lang="fi-FI" sz="2300" kern="1200">
              <a:latin typeface="Trebuchet MS" panose="020B0603020202020204"/>
            </a:rPr>
            <a:t>ja toiminta alkaa</a:t>
          </a:r>
          <a:endParaRPr lang="fi-FI" sz="2300" kern="1200" dirty="0"/>
        </a:p>
      </dsp:txBody>
      <dsp:txXfrm>
        <a:off x="5672567" y="1961503"/>
        <a:ext cx="1651792" cy="2340039"/>
      </dsp:txXfrm>
    </dsp:sp>
    <dsp:sp modelId="{A9FBEB23-E18D-4BD3-980C-5E913B2E4F53}">
      <dsp:nvSpPr>
        <dsp:cNvPr id="0" name=""/>
        <dsp:cNvSpPr/>
      </dsp:nvSpPr>
      <dsp:spPr>
        <a:xfrm>
          <a:off x="7410390" y="1088290"/>
          <a:ext cx="447360" cy="4473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08273-AE1D-452C-B05B-82877F3545F7}">
      <dsp:nvSpPr>
        <dsp:cNvPr id="0" name=""/>
        <dsp:cNvSpPr/>
      </dsp:nvSpPr>
      <dsp:spPr>
        <a:xfrm>
          <a:off x="7634070" y="1311970"/>
          <a:ext cx="1651792" cy="298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7047" tIns="0" rIns="0" bIns="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kern="1200" dirty="0">
              <a:latin typeface="Trebuchet MS" panose="020B0603020202020204"/>
            </a:rPr>
            <a:t>syksy 2020 toiminnat jatkuvat</a:t>
          </a:r>
          <a:endParaRPr lang="fi-FI" sz="2300" kern="1200" dirty="0"/>
        </a:p>
      </dsp:txBody>
      <dsp:txXfrm>
        <a:off x="7634070" y="1311970"/>
        <a:ext cx="1651792" cy="2989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4E162-0DC0-419B-A8F3-453A20617E82}" type="datetimeFigureOut">
              <a:rPr lang="fi-FI" smtClean="0"/>
              <a:t>7.5.2020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71571A-092C-4267-8524-AA72A6E42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603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6C151-790C-4E5B-93EE-EEE9E27EE37C}" type="datetimeFigureOut">
              <a:rPr lang="fi-FI"/>
              <a:t>7.5.2020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448E0-E2CB-41C4-B117-F6C2F95FBCA3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8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962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5922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9205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98414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1498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1085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21088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7027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8630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282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417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8570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894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09670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139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363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448E0-E2CB-41C4-B117-F6C2F95FBCA3}" type="slidenum">
              <a:rPr lang="fi-FI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925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49CA9F84-0597-4A81-8384-DE99D85003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750" r="-1" b="13286"/>
          <a:stretch/>
        </p:blipFill>
        <p:spPr>
          <a:xfrm>
            <a:off x="3280643" y="252176"/>
            <a:ext cx="8984337" cy="6858474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A8FB1-20E9-4A26-8E7A-726D33BC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8" y="2284371"/>
            <a:ext cx="4348539" cy="164277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4800" dirty="0"/>
              <a:t>VAKA-ilta 12.11.2019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E3EC170-9B08-49DB-B275-E0605AB3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01" y="647172"/>
            <a:ext cx="3979910" cy="42134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50FB02-0EC4-4C9C-A785-DBEBAB0ED24F}"/>
              </a:ext>
            </a:extLst>
          </p:cNvPr>
          <p:cNvSpPr txBox="1"/>
          <p:nvPr/>
        </p:nvSpPr>
        <p:spPr>
          <a:xfrm flipH="1">
            <a:off x="180304" y="549499"/>
            <a:ext cx="266592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sz="280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7634CB4-7A7F-4539-B784-BA8157471271}"/>
              </a:ext>
            </a:extLst>
          </p:cNvPr>
          <p:cNvSpPr txBox="1"/>
          <p:nvPr/>
        </p:nvSpPr>
        <p:spPr>
          <a:xfrm>
            <a:off x="8698740" y="5919050"/>
            <a:ext cx="32583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7B88B71-AB21-437A-B637-3D5FF35AA794}"/>
              </a:ext>
            </a:extLst>
          </p:cNvPr>
          <p:cNvSpPr txBox="1"/>
          <p:nvPr/>
        </p:nvSpPr>
        <p:spPr>
          <a:xfrm>
            <a:off x="10122794" y="29192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E31CC42-06AC-468D-98F8-B1C4574A0B15}"/>
              </a:ext>
            </a:extLst>
          </p:cNvPr>
          <p:cNvSpPr txBox="1"/>
          <p:nvPr/>
        </p:nvSpPr>
        <p:spPr>
          <a:xfrm>
            <a:off x="9521780" y="66755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8094D4E-7512-43CD-B4CA-84A49ECAC95A}"/>
              </a:ext>
            </a:extLst>
          </p:cNvPr>
          <p:cNvSpPr txBox="1"/>
          <p:nvPr/>
        </p:nvSpPr>
        <p:spPr>
          <a:xfrm>
            <a:off x="7790629" y="200859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sp>
        <p:nvSpPr>
          <p:cNvPr id="11" name="Tekstiruutu 10"/>
          <p:cNvSpPr txBox="1"/>
          <p:nvPr/>
        </p:nvSpPr>
        <p:spPr>
          <a:xfrm>
            <a:off x="394336" y="5657440"/>
            <a:ext cx="2883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400" dirty="0"/>
              <a:t>Hanke-esittelyä Pirttiniemi Leena</a:t>
            </a:r>
          </a:p>
        </p:txBody>
      </p:sp>
      <p:pic>
        <p:nvPicPr>
          <p:cNvPr id="13" name="Kuva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2538" y="81670"/>
            <a:ext cx="972337" cy="72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906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520E-2859-4C44-98C4-BBDE2677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6896"/>
            <a:ext cx="8596668" cy="1320800"/>
          </a:xfrm>
        </p:spPr>
        <p:txBody>
          <a:bodyPr>
            <a:normAutofit/>
          </a:bodyPr>
          <a:lstStyle/>
          <a:p>
            <a:r>
              <a:rPr lang="fi-FI" sz="4000" dirty="0"/>
              <a:t>Tavoite 2/4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4176-BC5E-48CE-8035-53D422C68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151" y="1591773"/>
            <a:ext cx="8596668" cy="471789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sz="2400" dirty="0"/>
              <a:t>Kohtaamispaikka </a:t>
            </a:r>
            <a:r>
              <a:rPr lang="fi-FI" sz="2400" b="1" dirty="0"/>
              <a:t>perhepäivähoidon </a:t>
            </a:r>
            <a:r>
              <a:rPr lang="fi-FI" sz="2400" dirty="0"/>
              <a:t>ankkuripaikka, jossa hoitajat kokoontuvat ja saavat pedagogista tukea.</a:t>
            </a:r>
          </a:p>
          <a:p>
            <a:endParaRPr lang="fi-FI" sz="2400" dirty="0"/>
          </a:p>
          <a:p>
            <a:r>
              <a:rPr lang="fi-FI" sz="2400" dirty="0"/>
              <a:t>Perhepäivähoitajien tietotaidon lisääminen.</a:t>
            </a:r>
          </a:p>
          <a:p>
            <a:endParaRPr lang="fi-FI" sz="2400" dirty="0"/>
          </a:p>
          <a:p>
            <a:r>
              <a:rPr lang="fi-FI" sz="2400" dirty="0"/>
              <a:t>Eri oppimisympäristöjen hyödyntäminen.</a:t>
            </a:r>
          </a:p>
          <a:p>
            <a:endParaRPr lang="fi-FI" sz="2400" dirty="0"/>
          </a:p>
          <a:p>
            <a:r>
              <a:rPr lang="fi-FI" sz="2400" dirty="0"/>
              <a:t>Tukea kokonaisvaltaisesti perhepäivähoidon tavoitteiden saavuttamista.</a:t>
            </a:r>
          </a:p>
          <a:p>
            <a:endParaRPr lang="fi-FI" sz="2400" dirty="0"/>
          </a:p>
          <a:p>
            <a:r>
              <a:rPr lang="fi-FI" sz="2400" dirty="0"/>
              <a:t>Yhteistyön lisäämistä lähiyksiköiden päiväkotien kanssa.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794" y="5193792"/>
            <a:ext cx="2219603" cy="1664208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10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857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520E-2859-4C44-98C4-BBDE2677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Tavoite 3/4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4176-BC5E-48CE-8035-53D422C68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 sz="2000" dirty="0"/>
              <a:t>Kohtaamispaikka toimii ns.</a:t>
            </a:r>
            <a:r>
              <a:rPr lang="fi-FI" sz="2000" b="1" dirty="0"/>
              <a:t>teemaklinikkana</a:t>
            </a:r>
            <a:r>
              <a:rPr lang="fi-FI" sz="2000" dirty="0"/>
              <a:t>, joka tukee Ulvilan varhaiskasvatuksen kehittämiskohtia suhteessa vasuun oppimisympäristöjen kehittämisessä.</a:t>
            </a:r>
          </a:p>
          <a:p>
            <a:endParaRPr lang="fi-FI" sz="2000" dirty="0"/>
          </a:p>
          <a:p>
            <a:r>
              <a:rPr lang="fi-FI" sz="2000" dirty="0"/>
              <a:t>Havainnoinnin ja yhdessä tutkimisen osaamisen lisääminen.</a:t>
            </a:r>
          </a:p>
          <a:p>
            <a:endParaRPr lang="fi-FI" sz="2000" dirty="0"/>
          </a:p>
          <a:p>
            <a:r>
              <a:rPr lang="fi-FI" sz="2000" dirty="0"/>
              <a:t>Tuotetaan ympäristöjä, jotka nousevat lasten mielenkiinnon kohteista ja ovat elämyksellisiä, lapsen mielikuvitusta lisääviä ja lapsen oppimiseen houkuttelevia.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E49F0FF3-7A70-47B6-9AA5-43FAED2C3B3C}"/>
              </a:ext>
            </a:extLst>
          </p:cNvPr>
          <p:cNvSpPr txBox="1"/>
          <p:nvPr/>
        </p:nvSpPr>
        <p:spPr>
          <a:xfrm>
            <a:off x="7504091" y="6098147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>
              <a:solidFill>
                <a:srgbClr val="0070C0"/>
              </a:solidFill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20C27F94-4165-455E-9CCA-1B7D121D4F1D}"/>
              </a:ext>
            </a:extLst>
          </p:cNvPr>
          <p:cNvSpPr txBox="1"/>
          <p:nvPr/>
        </p:nvSpPr>
        <p:spPr>
          <a:xfrm>
            <a:off x="2567189" y="59693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>
              <a:solidFill>
                <a:srgbClr val="0070C0"/>
              </a:solidFill>
            </a:endParaRP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012678" y="5236796"/>
            <a:ext cx="2179321" cy="1634006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10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563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520E-2859-4C44-98C4-BBDE2677E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Tavoite 4/4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4176-BC5E-48CE-8035-53D422C68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 b="1" dirty="0"/>
              <a:t>Huoltajat vahvasti mukaan kaikkeen toimintaan.</a:t>
            </a:r>
          </a:p>
          <a:p>
            <a:endParaRPr lang="fi-FI" sz="2000" dirty="0"/>
          </a:p>
          <a:p>
            <a:r>
              <a:rPr lang="fi-FI" sz="2000" dirty="0"/>
              <a:t>Kaikkien tunteminen toisistaan ja toiminnasta lisääntyy</a:t>
            </a:r>
          </a:p>
          <a:p>
            <a:r>
              <a:rPr lang="fi-FI" sz="2000" dirty="0"/>
              <a:t>Yhdessä tekeminen tuo tuttuutta ja turvallisuutta. </a:t>
            </a:r>
          </a:p>
          <a:p>
            <a:r>
              <a:rPr lang="fi-FI" sz="2000" dirty="0"/>
              <a:t>Opitaan yhdessä oppimisen taitoja ja iloa.</a:t>
            </a:r>
          </a:p>
          <a:p>
            <a:r>
              <a:rPr lang="fi-FI" sz="2000" dirty="0"/>
              <a:t>Opitaan oppivan yhteisön toimintakulttuuria.</a:t>
            </a:r>
          </a:p>
          <a:p>
            <a:r>
              <a:rPr lang="fi-FI" sz="2000" dirty="0"/>
              <a:t>Vertaistuki auttaa perheitä arjessa.</a:t>
            </a:r>
          </a:p>
          <a:p>
            <a:endParaRPr lang="fi-FI" sz="2000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177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CA16451-C18D-44F3-839C-A10E0174A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744"/>
            <a:ext cx="9729216" cy="871728"/>
          </a:xfrm>
        </p:spPr>
        <p:txBody>
          <a:bodyPr>
            <a:noAutofit/>
          </a:bodyPr>
          <a:lstStyle/>
          <a:p>
            <a:pPr algn="ctr"/>
            <a:r>
              <a:rPr lang="fi-FI" sz="4000" dirty="0"/>
              <a:t>Tietoa hankkeesta  – pidetään asiaa esillä</a:t>
            </a:r>
            <a:br>
              <a:rPr lang="fi-FI" sz="4000" dirty="0"/>
            </a:br>
            <a:br>
              <a:rPr lang="fi-FI" sz="4000" dirty="0"/>
            </a:br>
            <a:endParaRPr lang="fi-FI" sz="4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03A5A3F-FFCC-4C3E-9DD3-E0569F33F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078" y="1922845"/>
            <a:ext cx="8596668" cy="315207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Yksiköissä </a:t>
            </a:r>
          </a:p>
          <a:p>
            <a:r>
              <a:rPr lang="fi-FI" dirty="0"/>
              <a:t>Varhaiskasvatuksen väelle infoa</a:t>
            </a:r>
          </a:p>
          <a:p>
            <a:r>
              <a:rPr lang="fi-FI" dirty="0"/>
              <a:t>Lapsille </a:t>
            </a:r>
          </a:p>
          <a:p>
            <a:r>
              <a:rPr lang="fi-FI" dirty="0">
                <a:ea typeface="+mn-lt"/>
                <a:cs typeface="+mn-lt"/>
              </a:rPr>
              <a:t>Vanhemmille</a:t>
            </a:r>
            <a:endParaRPr lang="en-US" dirty="0">
              <a:ea typeface="+mn-lt"/>
              <a:cs typeface="+mn-lt"/>
            </a:endParaRPr>
          </a:p>
          <a:p>
            <a:r>
              <a:rPr lang="fi-FI" dirty="0"/>
              <a:t>Ulvilan Seutu viikolla 46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 err="1"/>
              <a:t>Pedanetti</a:t>
            </a:r>
            <a:r>
              <a:rPr lang="fi-FI" dirty="0"/>
              <a:t>, ilmoitustaululla infoa ja kerrotaan asiasta vanhempainilloissa/arjessa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295149" y="5362004"/>
            <a:ext cx="80233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dirty="0">
                <a:solidFill>
                  <a:schemeClr val="accent1"/>
                </a:solidFill>
              </a:rPr>
              <a:t>Haasteena saada perheet mukaan</a:t>
            </a:r>
            <a:r>
              <a:rPr lang="fi-FI" dirty="0">
                <a:solidFill>
                  <a:schemeClr val="accent1"/>
                </a:solidFill>
              </a:rPr>
              <a:t>.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31F8AC-CD8F-45E3-878E-59EAFECA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267" y="263450"/>
            <a:ext cx="8596668" cy="1320800"/>
          </a:xfrm>
        </p:spPr>
        <p:txBody>
          <a:bodyPr>
            <a:normAutofit/>
          </a:bodyPr>
          <a:lstStyle/>
          <a:p>
            <a:r>
              <a:rPr lang="fi-FI" sz="4000" dirty="0"/>
              <a:t>Ensimmäinen yhteinen ilta 7.11.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2E04922-E334-45F8-8901-0B97C378FB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7" name="Kuva 7" descr="Kuva, joka sisältää kohteen teksti&#10;&#10;Kuvaus luotu, erittäin korkea luotettavuus">
            <a:extLst>
              <a:ext uri="{FF2B5EF4-FFF2-40B4-BE49-F238E27FC236}">
                <a16:creationId xmlns:a16="http://schemas.microsoft.com/office/drawing/2014/main" id="{91C2CB88-712B-4561-82AE-9F870CD315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39648" y="1033723"/>
            <a:ext cx="4576097" cy="5484440"/>
          </a:xfrm>
        </p:spPr>
      </p:pic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70CAA5C-D69F-4AA8-B441-E95700E740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3981" y="3918468"/>
            <a:ext cx="4185618" cy="576262"/>
          </a:xfrm>
        </p:spPr>
        <p:txBody>
          <a:bodyPr/>
          <a:lstStyle/>
          <a:p>
            <a:r>
              <a:rPr lang="fi-FI" sz="4000" dirty="0"/>
              <a:t>Leppoista yhdessäoloa ja kohtaamista.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9588D66-B422-4B66-AFD9-3D7AD91994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099329" y="5452165"/>
            <a:ext cx="5836617" cy="3304117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505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49CA9F84-0597-4A81-8384-DE99D85003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750" r="-1" b="13286"/>
          <a:stretch/>
        </p:blipFill>
        <p:spPr>
          <a:xfrm>
            <a:off x="-82210" y="3995982"/>
            <a:ext cx="3986867" cy="2825496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A8FB1-20E9-4A26-8E7A-726D33BC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2333" y="5500678"/>
            <a:ext cx="3851123" cy="1320800"/>
          </a:xfrm>
        </p:spPr>
        <p:txBody>
          <a:bodyPr>
            <a:normAutofit/>
          </a:bodyPr>
          <a:lstStyle/>
          <a:p>
            <a:endParaRPr lang="fi-FI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E3EC170-9B08-49DB-B275-E0605AB3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46" y="2541589"/>
            <a:ext cx="3851122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kstiruutu 4"/>
          <p:cNvSpPr txBox="1"/>
          <p:nvPr/>
        </p:nvSpPr>
        <p:spPr>
          <a:xfrm>
            <a:off x="3630170" y="949442"/>
            <a:ext cx="36695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000" dirty="0"/>
              <a:t>MAHDOLLISUUS</a:t>
            </a:r>
          </a:p>
        </p:txBody>
      </p:sp>
      <p:sp>
        <p:nvSpPr>
          <p:cNvPr id="6" name="Tekstiruutu 5"/>
          <p:cNvSpPr txBox="1"/>
          <p:nvPr/>
        </p:nvSpPr>
        <p:spPr>
          <a:xfrm flipH="1">
            <a:off x="3228494" y="2176272"/>
            <a:ext cx="53615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YHDESSÄ TEKEMINEN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3787781" y="3471905"/>
            <a:ext cx="39753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SITOUTUMINEN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749129" y="4767538"/>
            <a:ext cx="4236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000" dirty="0"/>
              <a:t>TUO ILOA ARKEEN</a:t>
            </a:r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2398" y="5227285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1596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49CA9F84-0597-4A81-8384-DE99D85003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750" r="-1" b="13286"/>
          <a:stretch/>
        </p:blipFill>
        <p:spPr>
          <a:xfrm>
            <a:off x="2332084" y="299914"/>
            <a:ext cx="8984337" cy="6858474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A8FB1-20E9-4A26-8E7A-726D33BC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8" y="2284371"/>
            <a:ext cx="4348539" cy="164277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4000" dirty="0"/>
              <a:t>Mitä minä voisin tehdä hankkeen onnistumisen eteen?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E3EC170-9B08-49DB-B275-E0605AB3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01" y="647172"/>
            <a:ext cx="3979910" cy="42134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50FB02-0EC4-4C9C-A785-DBEBAB0ED24F}"/>
              </a:ext>
            </a:extLst>
          </p:cNvPr>
          <p:cNvSpPr txBox="1"/>
          <p:nvPr/>
        </p:nvSpPr>
        <p:spPr>
          <a:xfrm flipH="1">
            <a:off x="180304" y="549499"/>
            <a:ext cx="266592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sz="280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7634CB4-7A7F-4539-B784-BA8157471271}"/>
              </a:ext>
            </a:extLst>
          </p:cNvPr>
          <p:cNvSpPr txBox="1"/>
          <p:nvPr/>
        </p:nvSpPr>
        <p:spPr>
          <a:xfrm>
            <a:off x="8698740" y="5919050"/>
            <a:ext cx="32583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7B88B71-AB21-437A-B637-3D5FF35AA794}"/>
              </a:ext>
            </a:extLst>
          </p:cNvPr>
          <p:cNvSpPr txBox="1"/>
          <p:nvPr/>
        </p:nvSpPr>
        <p:spPr>
          <a:xfrm>
            <a:off x="10122794" y="29192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E31CC42-06AC-468D-98F8-B1C4574A0B15}"/>
              </a:ext>
            </a:extLst>
          </p:cNvPr>
          <p:cNvSpPr txBox="1"/>
          <p:nvPr/>
        </p:nvSpPr>
        <p:spPr>
          <a:xfrm>
            <a:off x="9521780" y="66755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8094D4E-7512-43CD-B4CA-84A49ECAC95A}"/>
              </a:ext>
            </a:extLst>
          </p:cNvPr>
          <p:cNvSpPr txBox="1"/>
          <p:nvPr/>
        </p:nvSpPr>
        <p:spPr>
          <a:xfrm>
            <a:off x="8827529" y="113240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pic>
        <p:nvPicPr>
          <p:cNvPr id="21" name="Kuva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0668" y="227309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711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8FB1-20E9-4A26-8E7A-726D33BC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240" y="788859"/>
            <a:ext cx="6620256" cy="1311495"/>
          </a:xfrm>
        </p:spPr>
        <p:txBody>
          <a:bodyPr>
            <a:normAutofit/>
          </a:bodyPr>
          <a:lstStyle/>
          <a:p>
            <a:r>
              <a:rPr lang="fi-FI" sz="4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Iloa arkeen ja nähdään!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E3EC170-9B08-49DB-B275-E0605AB3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46" y="2541589"/>
            <a:ext cx="3851122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" y="2100354"/>
            <a:ext cx="6975700" cy="4561501"/>
          </a:xfrm>
          <a:prstGeom prst="rect">
            <a:avLst/>
          </a:prstGeom>
        </p:spPr>
      </p:pic>
      <p:sp>
        <p:nvSpPr>
          <p:cNvPr id="3" name="Tekstiruutu 2"/>
          <p:cNvSpPr txBox="1"/>
          <p:nvPr/>
        </p:nvSpPr>
        <p:spPr>
          <a:xfrm>
            <a:off x="8136715" y="6292524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Alisa </a:t>
            </a:r>
            <a:r>
              <a:rPr lang="fi-FI" dirty="0" err="1"/>
              <a:t>Kaasmarkun</a:t>
            </a:r>
            <a:r>
              <a:rPr lang="fi-FI" dirty="0"/>
              <a:t> eskari</a:t>
            </a:r>
          </a:p>
        </p:txBody>
      </p:sp>
    </p:spTree>
    <p:extLst>
      <p:ext uri="{BB962C8B-B14F-4D97-AF65-F5344CB8AC3E}">
        <p14:creationId xmlns:p14="http://schemas.microsoft.com/office/powerpoint/2010/main" val="1777744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9F9BD2-1DC5-471D-88B7-353D6C3F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z="40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D1947F2-C739-4F41-865A-B84DE2189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94506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fi-FI" sz="2400" dirty="0"/>
          </a:p>
          <a:p>
            <a:endParaRPr lang="fi-FI" sz="2400" dirty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6304"/>
            <a:ext cx="12106656" cy="6990915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9274002" y="6475279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Alisa </a:t>
            </a:r>
            <a:r>
              <a:rPr lang="fi-FI" dirty="0" err="1"/>
              <a:t>Kaasmarkun</a:t>
            </a:r>
            <a:r>
              <a:rPr lang="fi-FI" dirty="0"/>
              <a:t> eskari</a:t>
            </a:r>
          </a:p>
        </p:txBody>
      </p:sp>
    </p:spTree>
    <p:extLst>
      <p:ext uri="{BB962C8B-B14F-4D97-AF65-F5344CB8AC3E}">
        <p14:creationId xmlns:p14="http://schemas.microsoft.com/office/powerpoint/2010/main" val="2659677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>
            <a:extLst>
              <a:ext uri="{FF2B5EF4-FFF2-40B4-BE49-F238E27FC236}">
                <a16:creationId xmlns:a16="http://schemas.microsoft.com/office/drawing/2014/main" id="{49CA9F84-0597-4A81-8384-DE99D85003E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750" r="-1" b="13286"/>
          <a:stretch/>
        </p:blipFill>
        <p:spPr>
          <a:xfrm>
            <a:off x="2332084" y="299914"/>
            <a:ext cx="8984337" cy="6858474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59A8FB1-20E9-4A26-8E7A-726D33BC7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28" y="2284371"/>
            <a:ext cx="4348539" cy="164277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3200" dirty="0"/>
              <a:t>Innovatiivisten oppimisympäristöjen edistäminen varhaiskasvatuksessa.</a:t>
            </a:r>
            <a:br>
              <a:rPr lang="fi-FI" sz="3200" dirty="0"/>
            </a:br>
            <a:r>
              <a:rPr lang="fi-FI" sz="3200" dirty="0"/>
              <a:t>OPH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E3EC170-9B08-49DB-B275-E0605AB37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01" y="647172"/>
            <a:ext cx="3979910" cy="421347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D450FB02-0EC4-4C9C-A785-DBEBAB0ED24F}"/>
              </a:ext>
            </a:extLst>
          </p:cNvPr>
          <p:cNvSpPr txBox="1"/>
          <p:nvPr/>
        </p:nvSpPr>
        <p:spPr>
          <a:xfrm flipH="1">
            <a:off x="180304" y="549499"/>
            <a:ext cx="266592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sz="280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7634CB4-7A7F-4539-B784-BA8157471271}"/>
              </a:ext>
            </a:extLst>
          </p:cNvPr>
          <p:cNvSpPr txBox="1"/>
          <p:nvPr/>
        </p:nvSpPr>
        <p:spPr>
          <a:xfrm>
            <a:off x="8698740" y="5919050"/>
            <a:ext cx="325835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7B88B71-AB21-437A-B637-3D5FF35AA794}"/>
              </a:ext>
            </a:extLst>
          </p:cNvPr>
          <p:cNvSpPr txBox="1"/>
          <p:nvPr/>
        </p:nvSpPr>
        <p:spPr>
          <a:xfrm>
            <a:off x="10122794" y="29192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5E31CC42-06AC-468D-98F8-B1C4574A0B15}"/>
              </a:ext>
            </a:extLst>
          </p:cNvPr>
          <p:cNvSpPr txBox="1"/>
          <p:nvPr/>
        </p:nvSpPr>
        <p:spPr>
          <a:xfrm>
            <a:off x="9521780" y="66755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fi-FI" dirty="0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48094D4E-7512-43CD-B4CA-84A49ECAC95A}"/>
              </a:ext>
            </a:extLst>
          </p:cNvPr>
          <p:cNvSpPr txBox="1"/>
          <p:nvPr/>
        </p:nvSpPr>
        <p:spPr>
          <a:xfrm>
            <a:off x="8827529" y="113240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fi-FI" dirty="0"/>
          </a:p>
        </p:txBody>
      </p:sp>
      <p:pic>
        <p:nvPicPr>
          <p:cNvPr id="21" name="Kuva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955" y="297645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76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4252-A993-423B-BE32-48FDB79AE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068" y="2396720"/>
            <a:ext cx="8657724" cy="1646302"/>
          </a:xfrm>
        </p:spPr>
        <p:txBody>
          <a:bodyPr/>
          <a:lstStyle/>
          <a:p>
            <a:pPr algn="l"/>
            <a:r>
              <a:rPr lang="fi-FI" dirty="0"/>
              <a:t>Kasvun kohtaamispaikka, Ulvilan varhaiskasvatuksen kehittämisen klinikka.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EB019-F8C2-4FEF-8A01-900A44F86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408" y="4987552"/>
            <a:ext cx="7766936" cy="1998420"/>
          </a:xfrm>
        </p:spPr>
        <p:txBody>
          <a:bodyPr>
            <a:normAutofit/>
          </a:bodyPr>
          <a:lstStyle/>
          <a:p>
            <a:pPr algn="l"/>
            <a:r>
              <a:rPr lang="fi-FI" sz="2000" dirty="0"/>
              <a:t>Hankeaika 1.8.2019 - 31.12.2020</a:t>
            </a:r>
          </a:p>
          <a:p>
            <a:pPr algn="l"/>
            <a:r>
              <a:rPr lang="fi-FI" sz="2000" dirty="0"/>
              <a:t>Avustuksen käyttöaika päättyy 31.7.2021</a:t>
            </a:r>
          </a:p>
          <a:p>
            <a:pPr algn="l"/>
            <a:endParaRPr lang="fi-FI" sz="2000" dirty="0"/>
          </a:p>
          <a:p>
            <a:pPr algn="l"/>
            <a:endParaRPr lang="fi-FI" sz="20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10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09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69F7E41F-1322-4D35-B845-54A819F244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363121"/>
              </p:ext>
            </p:extLst>
          </p:nvPr>
        </p:nvGraphicFramePr>
        <p:xfrm>
          <a:off x="525888" y="945525"/>
          <a:ext cx="8489323" cy="4655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Kuva 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30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E4D30-8824-4809-A504-798EBDEA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Käyttösuunnitelma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406D0-147F-4CB9-97CC-313133CB0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fi-FI" sz="2400" dirty="0"/>
              <a:t>Henkilöstömenot 70 000e</a:t>
            </a:r>
          </a:p>
          <a:p>
            <a:r>
              <a:rPr lang="fi-FI" sz="2400" dirty="0"/>
              <a:t>Aineet, tarvikkeet ja tavarat 5 000e</a:t>
            </a:r>
          </a:p>
          <a:p>
            <a:r>
              <a:rPr lang="fi-FI" sz="2400" dirty="0"/>
              <a:t>Laitteet, kalusteet ja rakentaminen 25 000e</a:t>
            </a:r>
          </a:p>
          <a:p>
            <a:r>
              <a:rPr lang="fi-FI" sz="2400" dirty="0"/>
              <a:t>Palvelut 1000e</a:t>
            </a:r>
          </a:p>
          <a:p>
            <a:r>
              <a:rPr lang="fi-FI" sz="2400" dirty="0"/>
              <a:t>Matkamenot 500e</a:t>
            </a:r>
          </a:p>
          <a:p>
            <a:r>
              <a:rPr lang="fi-FI" sz="2400" dirty="0"/>
              <a:t>Muut menot 500e</a:t>
            </a:r>
          </a:p>
          <a:p>
            <a:endParaRPr lang="fi-FI" sz="2400" dirty="0"/>
          </a:p>
          <a:p>
            <a:r>
              <a:rPr lang="fi-FI" sz="2400" dirty="0"/>
              <a:t>Hankkeen kokonaismenot yhteensä 102 000e</a:t>
            </a:r>
          </a:p>
          <a:p>
            <a:r>
              <a:rPr lang="fi-FI" sz="2400" dirty="0"/>
              <a:t>Omarahoitusosuus 10%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55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2">
            <a:extLst>
              <a:ext uri="{FF2B5EF4-FFF2-40B4-BE49-F238E27FC236}">
                <a16:creationId xmlns:a16="http://schemas.microsoft.com/office/drawing/2014/main" id="{9DEB7847-A005-453D-A19B-D9312A3B0E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816892"/>
              </p:ext>
            </p:extLst>
          </p:nvPr>
        </p:nvGraphicFramePr>
        <p:xfrm>
          <a:off x="-1287887" y="1568003"/>
          <a:ext cx="12996927" cy="4301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48" name="TextBox 547">
            <a:extLst>
              <a:ext uri="{FF2B5EF4-FFF2-40B4-BE49-F238E27FC236}">
                <a16:creationId xmlns:a16="http://schemas.microsoft.com/office/drawing/2014/main" id="{C05FB79C-F0AC-45B7-8A79-F8E6433E16DE}"/>
              </a:ext>
            </a:extLst>
          </p:cNvPr>
          <p:cNvSpPr txBox="1"/>
          <p:nvPr/>
        </p:nvSpPr>
        <p:spPr>
          <a:xfrm>
            <a:off x="1171977" y="166566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i-FI" sz="3600" dirty="0"/>
              <a:t>Aikataulutus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410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BA88-78C1-421C-98E3-61E88DB7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030" y="586735"/>
            <a:ext cx="8596668" cy="1320800"/>
          </a:xfrm>
        </p:spPr>
        <p:txBody>
          <a:bodyPr>
            <a:normAutofit/>
          </a:bodyPr>
          <a:lstStyle/>
          <a:p>
            <a:r>
              <a:rPr lang="fi-FI" sz="4000" dirty="0"/>
              <a:t>Ideointi, tarpeet ja toiveet</a:t>
            </a:r>
            <a:br>
              <a:rPr lang="fi-FI" sz="4000" dirty="0"/>
            </a:br>
            <a:endParaRPr lang="fi-FI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6BC37-8C78-45B7-B476-928840586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030" y="2146534"/>
            <a:ext cx="8596668" cy="3880773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koko varhaiskasvatuksen väki </a:t>
            </a:r>
          </a:p>
          <a:p>
            <a:r>
              <a:rPr lang="fi-FI" dirty="0"/>
              <a:t>lapset</a:t>
            </a:r>
          </a:p>
          <a:p>
            <a:r>
              <a:rPr lang="fi-FI" dirty="0"/>
              <a:t>vanhemmat</a:t>
            </a:r>
          </a:p>
          <a:p>
            <a:r>
              <a:rPr lang="fi-FI" dirty="0"/>
              <a:t>yhteistyökumppanit </a:t>
            </a:r>
          </a:p>
          <a:p>
            <a:r>
              <a:rPr lang="fi-FI" dirty="0"/>
              <a:t>neuvola</a:t>
            </a:r>
          </a:p>
          <a:p>
            <a:r>
              <a:rPr lang="fi-FI" dirty="0"/>
              <a:t>perhetyö</a:t>
            </a:r>
          </a:p>
          <a:p>
            <a:r>
              <a:rPr lang="fi-FI" dirty="0"/>
              <a:t>3-sektori</a:t>
            </a:r>
          </a:p>
          <a:p>
            <a:r>
              <a:rPr lang="fi-FI" dirty="0"/>
              <a:t>liikunta- ja vapaa-aikatoimi</a:t>
            </a:r>
          </a:p>
          <a:p>
            <a:r>
              <a:rPr lang="fi-FI" dirty="0"/>
              <a:t>koulupuoli</a:t>
            </a:r>
          </a:p>
          <a:p>
            <a:r>
              <a:rPr lang="fi-FI" dirty="0"/>
              <a:t>jne.</a:t>
            </a:r>
          </a:p>
          <a:p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 rot="20635045">
            <a:off x="1875263" y="2162183"/>
            <a:ext cx="105210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4400" dirty="0"/>
              <a:t>Tehdään ulvilalaisten tarpeeseen.</a:t>
            </a:r>
          </a:p>
          <a:p>
            <a:r>
              <a:rPr lang="fi-FI" sz="4400" dirty="0"/>
              <a:t>Tehdään yhdessä meidän näköinen juttu.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92645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69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F219-1221-4D3B-976D-153F3E990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Tiimiajatus  -   tehdään yhdessä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17BCC-7A57-4F98-BB5A-B711470F7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996" y="181715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Neljä tiimiä tavoitteiden mukaan</a:t>
            </a:r>
          </a:p>
          <a:p>
            <a:endParaRPr lang="fi-FI" dirty="0"/>
          </a:p>
          <a:p>
            <a:r>
              <a:rPr lang="fi-FI" dirty="0"/>
              <a:t>Tiimit laativat oman toimintasuunnitelman: mitä, miten, milloin ja kuka</a:t>
            </a:r>
          </a:p>
          <a:p>
            <a:endParaRPr lang="fi-FI" dirty="0"/>
          </a:p>
          <a:p>
            <a:r>
              <a:rPr lang="fi-FI" dirty="0"/>
              <a:t>Joka tiimissä </a:t>
            </a:r>
            <a:r>
              <a:rPr lang="fi-FI" b="1" dirty="0"/>
              <a:t>tiimivastaava</a:t>
            </a:r>
            <a:r>
              <a:rPr lang="fi-FI" dirty="0"/>
              <a:t> ja asiantuntijat </a:t>
            </a:r>
          </a:p>
          <a:p>
            <a:endParaRPr lang="fi-FI" dirty="0"/>
          </a:p>
          <a:p>
            <a:r>
              <a:rPr lang="fi-FI" dirty="0"/>
              <a:t>Tiimivastaavien säännölliset palaverit = hankepalaveri </a:t>
            </a:r>
          </a:p>
          <a:p>
            <a:endParaRPr lang="fi-FI" dirty="0"/>
          </a:p>
          <a:p>
            <a:r>
              <a:rPr lang="fi-FI" dirty="0"/>
              <a:t>Yhteiset kaikkien tiimien tapaamiset</a:t>
            </a:r>
          </a:p>
          <a:p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574" y="5188677"/>
            <a:ext cx="2226426" cy="166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656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1520E-2859-4C44-98C4-BBDE2677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7843"/>
          </a:xfrm>
        </p:spPr>
        <p:txBody>
          <a:bodyPr>
            <a:normAutofit/>
          </a:bodyPr>
          <a:lstStyle/>
          <a:p>
            <a:r>
              <a:rPr lang="fi-FI" sz="4000" dirty="0"/>
              <a:t>Tavoite 1/4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24176-BC5E-48CE-8035-53D422C68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207" y="1924478"/>
            <a:ext cx="8596668" cy="5114996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fi-FI" sz="3200" b="1" dirty="0"/>
              <a:t>Kasvun kohtaamispaikan</a:t>
            </a:r>
            <a:r>
              <a:rPr lang="fi-FI" sz="3200" dirty="0"/>
              <a:t> perustaminen, jossa tuetaan tasa-arvoisesti ulvilalaisten lasten kasvua, kehitystä ja oppimista varhaiskasvatuksen keinoin, sekä tuetaan perheitä oikeaan aikaan ennaltaehkäisevästi ja varhaisella puuttumisella.</a:t>
            </a:r>
            <a:endParaRPr lang="fi-FI" sz="3200"/>
          </a:p>
          <a:p>
            <a:endParaRPr lang="fi-FI" sz="3200" dirty="0"/>
          </a:p>
          <a:p>
            <a:r>
              <a:rPr lang="fi-FI" sz="3200" dirty="0"/>
              <a:t>Kohtaamispaikka toimii perheiden ja lasten kohtaamispaikkana, jossa lapsen kehitykselle laaditaan varhaiskasvatuksen toiminnan tavoitteet.</a:t>
            </a:r>
            <a:endParaRPr lang="fi-FI" sz="3200"/>
          </a:p>
          <a:p>
            <a:endParaRPr lang="fi-FI" sz="3200" dirty="0"/>
          </a:p>
          <a:p>
            <a:r>
              <a:rPr lang="fi-FI" sz="3200" dirty="0"/>
              <a:t>Kohtaamispaikassa ammattilaiset ovat lähellä ja läsnä tukemassa perheen omia voimavaroja.</a:t>
            </a:r>
            <a:endParaRPr lang="fi-FI" sz="3200"/>
          </a:p>
          <a:p>
            <a:endParaRPr lang="fi-FI" sz="3200" dirty="0"/>
          </a:p>
          <a:p>
            <a:r>
              <a:rPr lang="fi-FI" sz="3200" dirty="0"/>
              <a:t>Kohtaamispaikka osana tulevaisuuden osallistavaa, yhteistyötä tekevää varhaiskasvatusta Ulvilassa.</a:t>
            </a: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7816" y="5163532"/>
            <a:ext cx="2259961" cy="1694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4034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358</Words>
  <Application>Microsoft Office PowerPoint</Application>
  <PresentationFormat>Laajakuva</PresentationFormat>
  <Paragraphs>116</Paragraphs>
  <Slides>18</Slides>
  <Notes>17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Facet</vt:lpstr>
      <vt:lpstr>VAKA-ilta 12.11.2019</vt:lpstr>
      <vt:lpstr>Innovatiivisten oppimisympäristöjen edistäminen varhaiskasvatuksessa. OPH</vt:lpstr>
      <vt:lpstr>Kasvun kohtaamispaikka, Ulvilan varhaiskasvatuksen kehittämisen klinikka.</vt:lpstr>
      <vt:lpstr>PowerPoint-esitys</vt:lpstr>
      <vt:lpstr>Käyttösuunnitelma</vt:lpstr>
      <vt:lpstr>PowerPoint-esitys</vt:lpstr>
      <vt:lpstr>Ideointi, tarpeet ja toiveet </vt:lpstr>
      <vt:lpstr>Tiimiajatus  -   tehdään yhdessä</vt:lpstr>
      <vt:lpstr>Tavoite 1/4</vt:lpstr>
      <vt:lpstr>Tavoite 2/4</vt:lpstr>
      <vt:lpstr>Tavoite 3/4</vt:lpstr>
      <vt:lpstr>Tavoite 4/4</vt:lpstr>
      <vt:lpstr>Tietoa hankkeesta  – pidetään asiaa esillä  </vt:lpstr>
      <vt:lpstr>Ensimmäinen yhteinen ilta 7.11.</vt:lpstr>
      <vt:lpstr>PowerPoint-esitys</vt:lpstr>
      <vt:lpstr>Mitä minä voisin tehdä hankkeen onnistumisen eteen?</vt:lpstr>
      <vt:lpstr>Iloa arkeen ja nähdään!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Pirttiniemi Leena</dc:creator>
  <cp:lastModifiedBy>Vaahtera Henna</cp:lastModifiedBy>
  <cp:revision>1379</cp:revision>
  <cp:lastPrinted>2019-11-12T09:56:24Z</cp:lastPrinted>
  <dcterms:created xsi:type="dcterms:W3CDTF">2014-09-12T02:18:09Z</dcterms:created>
  <dcterms:modified xsi:type="dcterms:W3CDTF">2020-05-07T06:16:02Z</dcterms:modified>
</cp:coreProperties>
</file>