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22" d="100"/>
          <a:sy n="122" d="100"/>
        </p:scale>
        <p:origin x="-9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216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23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1824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47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023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388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826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7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06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00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34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82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19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54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50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48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56307-4E4B-4CA4-B0CB-932CA3E7A637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543B18-1995-49DD-9058-13B60E6389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45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du.fi/download/175583_matematiikan_paattoarvioinnin_kriteerien_tukimateriaali.pdf" TargetMode="External"/><Relationship Id="rId2" Type="http://schemas.openxmlformats.org/officeDocument/2006/relationships/hyperlink" Target="https://s3-eu-west-1.amazonaws.com/sanoma-public/spro/online/markkinointi/static/prod/kyselyt/210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MATEMATIIKKA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020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LISÄMATERIAALIA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Ks. esim. </a:t>
            </a:r>
            <a:r>
              <a:rPr lang="fi-FI" dirty="0" err="1"/>
              <a:t>SanomaPron</a:t>
            </a:r>
            <a:r>
              <a:rPr lang="fi-FI" dirty="0"/>
              <a:t> Kuutio </a:t>
            </a:r>
          </a:p>
          <a:p>
            <a:pPr marL="0" indent="0">
              <a:buNone/>
            </a:pPr>
            <a:r>
              <a:rPr lang="fi-FI" u="sng" dirty="0">
                <a:hlinkClick r:id="rId2"/>
              </a:rPr>
              <a:t>https://s3-eu-west-1.amazonaws.com/sanoma-public/spro/online/markkinointi/static/prod/kyselyt/210.pdf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u="sng" dirty="0">
                <a:hlinkClick r:id="rId3"/>
              </a:rPr>
              <a:t>http://edu.fi/download/175583_matematiikan_paattoarvioinnin_kriteerien_tukimateriaali.pdf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38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YLEISTÄ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dirty="0"/>
          </a:p>
          <a:p>
            <a:pPr lvl="0"/>
            <a:r>
              <a:rPr lang="fi-FI" dirty="0"/>
              <a:t>vuosiluokkajako 1-2, 3-6 ja 6-9 (aikaisemmin 1-2, 3-5 ja 6-9)</a:t>
            </a:r>
          </a:p>
          <a:p>
            <a:r>
              <a:rPr lang="fi-FI" dirty="0"/>
              <a:t>tuntijako Porissa:</a:t>
            </a:r>
          </a:p>
          <a:p>
            <a:pPr marL="0" indent="0">
              <a:buNone/>
            </a:pPr>
            <a:r>
              <a:rPr lang="fi-FI" dirty="0"/>
              <a:t>     alakoulu 3-3-4-4-4-3 (aikaisemmin 3-3-4-4-4-4)</a:t>
            </a:r>
          </a:p>
          <a:p>
            <a:pPr marL="0" indent="0">
              <a:buNone/>
            </a:pPr>
            <a:r>
              <a:rPr lang="fi-FI" dirty="0"/>
              <a:t>     yläkoulu 3-4-4 (aikaisemmin 3-3-4)</a:t>
            </a:r>
          </a:p>
          <a:p>
            <a:pPr lvl="0"/>
            <a:r>
              <a:rPr lang="fi-FI" dirty="0"/>
              <a:t>sisällöt jaettu vuosiluokittain (</a:t>
            </a:r>
            <a:r>
              <a:rPr lang="fi-FI" dirty="0" err="1"/>
              <a:t>oph:n</a:t>
            </a:r>
            <a:r>
              <a:rPr lang="fi-FI" dirty="0"/>
              <a:t> ohje)</a:t>
            </a:r>
          </a:p>
        </p:txBody>
      </p:sp>
    </p:spTree>
    <p:extLst>
      <p:ext uri="{BB962C8B-B14F-4D97-AF65-F5344CB8AC3E}">
        <p14:creationId xmlns:p14="http://schemas.microsoft.com/office/powerpoint/2010/main" val="222379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UUTENA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oppimisympäristöihin ja työtapoihin liittyvät tavoitteet</a:t>
            </a:r>
          </a:p>
          <a:p>
            <a:pPr marL="0" indent="0">
              <a:buNone/>
            </a:pPr>
            <a:r>
              <a:rPr lang="fi-FI" dirty="0"/>
              <a:t>		* yhdessä työskentely</a:t>
            </a:r>
          </a:p>
          <a:p>
            <a:pPr marL="0" indent="0">
              <a:buNone/>
            </a:pPr>
            <a:r>
              <a:rPr lang="fi-FI" dirty="0"/>
              <a:t>		* oppimispelit</a:t>
            </a:r>
          </a:p>
          <a:p>
            <a:pPr marL="0" indent="0">
              <a:buNone/>
            </a:pPr>
            <a:r>
              <a:rPr lang="fi-FI" dirty="0"/>
              <a:t>		* dynaaminen geometriaohjelmisto (yläkoulu)</a:t>
            </a:r>
          </a:p>
          <a:p>
            <a:pPr marL="0" indent="0">
              <a:buNone/>
            </a:pPr>
            <a:r>
              <a:rPr lang="fi-FI" dirty="0"/>
              <a:t>		* tieto- ja viestintäteknologia</a:t>
            </a:r>
          </a:p>
          <a:p>
            <a:pPr marL="0" indent="0">
              <a:buNone/>
            </a:pPr>
            <a:r>
              <a:rPr lang="fi-FI" dirty="0"/>
              <a:t>		* laskin (3-6 </a:t>
            </a:r>
            <a:r>
              <a:rPr lang="fi-FI" dirty="0" err="1"/>
              <a:t>lk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		* opetuksessa hyödynnetään eri aisteja (1-2 </a:t>
            </a:r>
            <a:r>
              <a:rPr lang="fi-FI" dirty="0" err="1"/>
              <a:t>lk</a:t>
            </a:r>
            <a:r>
              <a:rPr lang="fi-FI" dirty="0"/>
              <a:t>)</a:t>
            </a:r>
          </a:p>
          <a:p>
            <a:r>
              <a:rPr lang="fi-FI" dirty="0"/>
              <a:t>ohjaus, eriyttäminen ja tuki</a:t>
            </a:r>
          </a:p>
          <a:p>
            <a:pPr marL="0" indent="0">
              <a:buNone/>
            </a:pPr>
            <a:r>
              <a:rPr lang="fi-FI" dirty="0"/>
              <a:t>		* ennakoiva tuki</a:t>
            </a:r>
          </a:p>
          <a:p>
            <a:pPr marL="0" indent="0">
              <a:buNone/>
            </a:pPr>
            <a:r>
              <a:rPr lang="fi-FI" dirty="0"/>
              <a:t>		* vaihtoehtoiset työskentelymuodot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931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OPPIAINEEN 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err="1"/>
              <a:t>konkretia</a:t>
            </a:r>
            <a:r>
              <a:rPr lang="fi-FI" dirty="0"/>
              <a:t> ja </a:t>
            </a:r>
            <a:r>
              <a:rPr lang="fi-FI" dirty="0" err="1"/>
              <a:t>toiminnallisuus</a:t>
            </a:r>
            <a:r>
              <a:rPr lang="fi-FI" dirty="0"/>
              <a:t> ovat keskeisessä osassa (vanha </a:t>
            </a:r>
            <a:r>
              <a:rPr lang="fi-FI" dirty="0" err="1"/>
              <a:t>ops</a:t>
            </a:r>
            <a:r>
              <a:rPr lang="fi-FI" dirty="0"/>
              <a:t> mainitsee </a:t>
            </a:r>
            <a:r>
              <a:rPr lang="fi-FI" dirty="0" err="1"/>
              <a:t>konkretian</a:t>
            </a:r>
            <a:r>
              <a:rPr lang="fi-FI" dirty="0"/>
              <a:t> vain apuvälineenä)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91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LUKUOHJEITA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ops</a:t>
            </a:r>
            <a:r>
              <a:rPr lang="fi-FI" dirty="0"/>
              <a:t> tehty taulukkoon, jossa tavoitteet, sisällöt ja laaja-alaiset osaamisalueet on nivottu yhteen</a:t>
            </a:r>
          </a:p>
          <a:p>
            <a:pPr marL="0" indent="0">
              <a:buNone/>
            </a:pPr>
            <a:r>
              <a:rPr lang="fi-FI" dirty="0"/>
              <a:t>		* sisällöt aikaisemmin luettelona</a:t>
            </a:r>
          </a:p>
          <a:p>
            <a:pPr marL="0" indent="0">
              <a:buNone/>
            </a:pPr>
            <a:r>
              <a:rPr lang="fi-FI" dirty="0"/>
              <a:t>		* verbaalinen ja rakenteellinen ilmaisu muuttunut: </a:t>
            </a:r>
          </a:p>
          <a:p>
            <a:pPr marL="0" indent="0">
              <a:buNone/>
            </a:pPr>
            <a:r>
              <a:rPr lang="fi-FI" dirty="0"/>
              <a:t>	A. tavoitteet jaettu kolmeen osaan</a:t>
            </a:r>
          </a:p>
          <a:p>
            <a:pPr marL="0" lvl="0" indent="0">
              <a:buNone/>
            </a:pPr>
            <a:r>
              <a:rPr lang="fi-FI" dirty="0"/>
              <a:t>	1) Merkitys, arvot ja asenteet</a:t>
            </a:r>
          </a:p>
          <a:p>
            <a:pPr marL="0" lvl="0" indent="0">
              <a:buNone/>
            </a:pPr>
            <a:r>
              <a:rPr lang="fi-FI" dirty="0"/>
              <a:t>	2) Työskentelyn taidot</a:t>
            </a:r>
          </a:p>
          <a:p>
            <a:pPr marL="0" lvl="0" indent="0">
              <a:buNone/>
            </a:pPr>
            <a:r>
              <a:rPr lang="fi-FI" dirty="0"/>
              <a:t>	3) Käsitteelliset ja tiedonalakohtaiset tavoitteet</a:t>
            </a:r>
          </a:p>
          <a:p>
            <a:pPr marL="0" indent="0">
              <a:buNone/>
            </a:pPr>
            <a:r>
              <a:rPr lang="fi-FI" dirty="0"/>
              <a:t>	B. opettajan tehtävä + oppilaan toiminta = osaaminen</a:t>
            </a:r>
          </a:p>
          <a:p>
            <a:pPr marL="0" indent="0">
              <a:buNone/>
            </a:pPr>
            <a:r>
              <a:rPr lang="fi-FI" dirty="0"/>
              <a:t>		* arviointi tarkentaa tavoitteita ja sisältöjä</a:t>
            </a:r>
          </a:p>
        </p:txBody>
      </p:sp>
    </p:spTree>
    <p:extLst>
      <p:ext uri="{BB962C8B-B14F-4D97-AF65-F5344CB8AC3E}">
        <p14:creationId xmlns:p14="http://schemas.microsoft.com/office/powerpoint/2010/main" val="1008862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LAAJA-ALAISET OPPIMISKOKONAISUUDET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L1 Ajattelu ja oppimaan oppiminen </a:t>
            </a:r>
          </a:p>
          <a:p>
            <a:r>
              <a:rPr lang="fi-FI" dirty="0"/>
              <a:t>L2 Kulttuurinen osaaminen, vuorovaikutus ja ilmaisu </a:t>
            </a:r>
          </a:p>
          <a:p>
            <a:r>
              <a:rPr lang="fi-FI" dirty="0"/>
              <a:t>L3 Itsestä huolehtiminen ja arjen taidot </a:t>
            </a:r>
          </a:p>
          <a:p>
            <a:r>
              <a:rPr lang="fi-FI" dirty="0"/>
              <a:t>L4 Monilukutaito   </a:t>
            </a:r>
          </a:p>
          <a:p>
            <a:r>
              <a:rPr lang="fi-FI" dirty="0"/>
              <a:t>L5 Tieto- ja viestintäteknologinen osaaminen  </a:t>
            </a:r>
          </a:p>
          <a:p>
            <a:r>
              <a:rPr lang="fi-FI" dirty="0"/>
              <a:t>L6 Työelämätaidot ja yrittäjyys  </a:t>
            </a:r>
          </a:p>
          <a:p>
            <a:r>
              <a:rPr lang="fi-FI" dirty="0"/>
              <a:t>L7 Osallistuminen, vaikuttaminen ja kestävän tulevaisuuden rakentaminen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059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korostetaan tiedonhallinta- ja analysointitaitoja sekä kriittistä tarkastelua</a:t>
            </a:r>
          </a:p>
          <a:p>
            <a:pPr marL="0" lvl="0" indent="0">
              <a:buNone/>
            </a:pPr>
            <a:r>
              <a:rPr lang="fi-FI" dirty="0"/>
              <a:t>		*tieto- ja viestintäteknologia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2107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SISÄLLÖT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lvl="0"/>
            <a:r>
              <a:rPr lang="fi-FI" dirty="0"/>
              <a:t>uudet käsitteet algoritmi ja ohjelmointi ovat osa loogista ajattelua (vanhassa </a:t>
            </a:r>
            <a:r>
              <a:rPr lang="fi-FI" dirty="0" err="1"/>
              <a:t>ops:ssa</a:t>
            </a:r>
            <a:r>
              <a:rPr lang="fi-FI" dirty="0"/>
              <a:t> puhuttiin matemaattisesta todistamisesta) ks.www.edu.fi</a:t>
            </a:r>
          </a:p>
          <a:p>
            <a:pPr lvl="0"/>
            <a:r>
              <a:rPr lang="fi-FI" dirty="0"/>
              <a:t>uudessa ei mainintaa 60-järjestelmää (3-6 </a:t>
            </a:r>
            <a:r>
              <a:rPr lang="fi-FI" dirty="0" err="1"/>
              <a:t>lk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peilaus, siirto- ja kiertosymmetria siirtynyt alakoulun </a:t>
            </a:r>
            <a:r>
              <a:rPr lang="fi-FI" dirty="0" err="1"/>
              <a:t>opsiin</a:t>
            </a:r>
            <a:endParaRPr lang="fi-FI" dirty="0"/>
          </a:p>
          <a:p>
            <a:pPr lvl="0"/>
            <a:r>
              <a:rPr lang="fi-FI" dirty="0"/>
              <a:t>mediaani-käsite vain yläkoulussa</a:t>
            </a:r>
          </a:p>
          <a:p>
            <a:pPr lvl="0"/>
            <a:r>
              <a:rPr lang="fi-FI" dirty="0"/>
              <a:t>uutena todennäköisyyden käsitteet mahdoton, mahdollinen, varma (3-6 </a:t>
            </a:r>
            <a:r>
              <a:rPr lang="fi-FI" dirty="0" err="1"/>
              <a:t>lk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geometria tarkemmin</a:t>
            </a:r>
          </a:p>
          <a:p>
            <a:pPr lvl="1"/>
            <a:r>
              <a:rPr lang="fi-FI" dirty="0" err="1"/>
              <a:t>Thaleen</a:t>
            </a:r>
            <a:r>
              <a:rPr lang="fi-FI" dirty="0"/>
              <a:t> lause mainitaan (aikaisemmin sanottiin kolmion ja ympyrän väliset yhteydet)</a:t>
            </a:r>
          </a:p>
          <a:p>
            <a:pPr lvl="1"/>
            <a:r>
              <a:rPr lang="fi-FI" dirty="0"/>
              <a:t>paraabeli mainitaan (aikaisemmin sanottiin yksinkertaisten funktioiden tulkitseminen ja niiden kuvaajien piirtäminen koordinaatistossa)</a:t>
            </a:r>
          </a:p>
          <a:p>
            <a:pPr lvl="0"/>
            <a:r>
              <a:rPr lang="fi-FI" dirty="0"/>
              <a:t>matematiikan historiaa ei mainita uudessa </a:t>
            </a:r>
            <a:r>
              <a:rPr lang="fi-FI" dirty="0" err="1"/>
              <a:t>ops:ssa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194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Huomioitavaa:</a:t>
            </a:r>
          </a:p>
          <a:p>
            <a:pPr lvl="0"/>
            <a:r>
              <a:rPr lang="fi-FI" dirty="0"/>
              <a:t>monipuolinen arviointi</a:t>
            </a:r>
          </a:p>
          <a:p>
            <a:pPr lvl="0"/>
            <a:r>
              <a:rPr lang="fi-FI" dirty="0"/>
              <a:t>oppilaan aktiivinen rooli -&gt; palaute ja ohjaus</a:t>
            </a:r>
          </a:p>
          <a:p>
            <a:pPr lvl="0"/>
            <a:r>
              <a:rPr lang="fi-FI" dirty="0"/>
              <a:t>päättöarviointi oli aiemmin tarkemmin ilmaistu</a:t>
            </a:r>
          </a:p>
          <a:p>
            <a:pPr lvl="0"/>
            <a:r>
              <a:rPr lang="fi-FI" dirty="0"/>
              <a:t>päättöarvioinnissa korostetaan prosenttilaskentaa ja geometriaa, tilastot ja todennäköisyyslaskenta samalla tasolla, algebrassa ja funktioissa vaaditaan vähemmän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164408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halait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254</Words>
  <Application>Microsoft Office PowerPoint</Application>
  <PresentationFormat>Mukautettu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Pinta</vt:lpstr>
      <vt:lpstr>MATEMATIIKKA</vt:lpstr>
      <vt:lpstr>YLEISTÄ</vt:lpstr>
      <vt:lpstr>UUTENA</vt:lpstr>
      <vt:lpstr>OPPIAINEEN TEHTÄVÄ</vt:lpstr>
      <vt:lpstr>LUKUOHJEITA</vt:lpstr>
      <vt:lpstr>LAAJA-ALAISET OPPIMISKOKONAISUUDET</vt:lpstr>
      <vt:lpstr>TAVOITTEET</vt:lpstr>
      <vt:lpstr>SISÄLLÖT</vt:lpstr>
      <vt:lpstr>ARVIOINTI</vt:lpstr>
      <vt:lpstr>LISÄMATERIAALIA</vt:lpstr>
    </vt:vector>
  </TitlesOfParts>
  <Company>Porin kasvatus- ja opetusvirasto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MATEMATIIKKA</dc:title>
  <dc:creator>Marja Kallio</dc:creator>
  <cp:lastModifiedBy>Nuorsaari Kirsi</cp:lastModifiedBy>
  <cp:revision>11</cp:revision>
  <dcterms:created xsi:type="dcterms:W3CDTF">2016-04-11T13:37:25Z</dcterms:created>
  <dcterms:modified xsi:type="dcterms:W3CDTF">2016-04-18T08:18:14Z</dcterms:modified>
</cp:coreProperties>
</file>