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57" r:id="rId6"/>
    <p:sldId id="258" r:id="rId7"/>
    <p:sldId id="262" r:id="rId8"/>
    <p:sldId id="263" r:id="rId9"/>
    <p:sldId id="267" r:id="rId10"/>
    <p:sldId id="259" r:id="rId11"/>
    <p:sldId id="260" r:id="rId12"/>
    <p:sldId id="261" r:id="rId13"/>
    <p:sldId id="265" r:id="rId14"/>
    <p:sldId id="274" r:id="rId15"/>
    <p:sldId id="266" r:id="rId16"/>
    <p:sldId id="268" r:id="rId17"/>
    <p:sldId id="269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6DC9-7891-4BEE-9558-BDEFF1844BE5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17086-7048-4D8A-9F8F-878B74B1FA7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SEURAKUNTIEN JA LUOSTAREIDEN KARJALA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400" dirty="0" smtClean="0">
                <a:solidFill>
                  <a:schemeClr val="tx1"/>
                </a:solidFill>
              </a:rPr>
              <a:t>Mustat</a:t>
            </a:r>
            <a:r>
              <a:rPr lang="fi-FI" sz="2400" dirty="0" smtClean="0"/>
              <a:t> tekstit muistiinpanoille</a:t>
            </a:r>
          </a:p>
          <a:p>
            <a:pPr algn="l"/>
            <a:r>
              <a:rPr lang="fi-FI" sz="2400" dirty="0" smtClean="0">
                <a:solidFill>
                  <a:schemeClr val="tx2"/>
                </a:solidFill>
              </a:rPr>
              <a:t>Siniset </a:t>
            </a:r>
            <a:r>
              <a:rPr lang="fi-FI" sz="2400" dirty="0" smtClean="0"/>
              <a:t>tekstit lisätiedoille</a:t>
            </a:r>
            <a:endParaRPr lang="fi-FI" sz="2400" dirty="0"/>
          </a:p>
        </p:txBody>
      </p:sp>
      <p:pic>
        <p:nvPicPr>
          <p:cNvPr id="3074" name="Picture 2" descr="D:\KIRSI\Kuvitukset\Ullan nettisivut\Bannerit\logopienennet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013176"/>
            <a:ext cx="3047429" cy="90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- Ilja opetti kansaa.</a:t>
            </a:r>
            <a:endParaRPr lang="fi-FI" sz="2800" dirty="0"/>
          </a:p>
        </p:txBody>
      </p:sp>
      <p:pic>
        <p:nvPicPr>
          <p:cNvPr id="3074" name="Picture 2" descr="D:\KIRSI\Kuvapankki nettiin\uusia\ilja opettaa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628" y="620688"/>
            <a:ext cx="511451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- Hän kastoi karjalaisia.</a:t>
            </a:r>
            <a:endParaRPr lang="fi-FI" sz="2800" dirty="0"/>
          </a:p>
        </p:txBody>
      </p:sp>
      <p:pic>
        <p:nvPicPr>
          <p:cNvPr id="4098" name="Picture 2" descr="D:\KIRSI\Kuvapankki nettiin\uusia\ilja kast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038" y="692696"/>
            <a:ext cx="4799695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400" dirty="0" smtClean="0">
                <a:solidFill>
                  <a:schemeClr val="accent1"/>
                </a:solidFill>
              </a:rPr>
              <a:t>Ilja matkasi </a:t>
            </a:r>
            <a:r>
              <a:rPr lang="fi-FI" sz="2400" dirty="0">
                <a:solidFill>
                  <a:schemeClr val="accent1"/>
                </a:solidFill>
              </a:rPr>
              <a:t>L</a:t>
            </a:r>
            <a:r>
              <a:rPr lang="fi-FI" sz="2400" dirty="0" smtClean="0">
                <a:solidFill>
                  <a:schemeClr val="accent1"/>
                </a:solidFill>
              </a:rPr>
              <a:t>appiin saakka.</a:t>
            </a:r>
          </a:p>
          <a:p>
            <a:endParaRPr lang="fi-FI" sz="2400" dirty="0" smtClean="0"/>
          </a:p>
          <a:p>
            <a:pPr>
              <a:buFontTx/>
              <a:buChar char="-"/>
            </a:pPr>
            <a:r>
              <a:rPr lang="fi-FI" sz="2400" dirty="0"/>
              <a:t> </a:t>
            </a:r>
            <a:r>
              <a:rPr lang="fi-FI" sz="2400" dirty="0" smtClean="0"/>
              <a:t>Lapissa</a:t>
            </a:r>
            <a:r>
              <a:rPr lang="fi-FI" sz="2400" dirty="0" smtClean="0"/>
              <a:t> </a:t>
            </a:r>
            <a:r>
              <a:rPr lang="fi-FI" sz="2400" dirty="0" smtClean="0"/>
              <a:t>hän vihki Petsamon luostarin perustajan </a:t>
            </a:r>
            <a:r>
              <a:rPr lang="fi-FI" sz="2400" dirty="0" err="1" smtClean="0"/>
              <a:t>Trifonin</a:t>
            </a:r>
            <a:r>
              <a:rPr lang="fi-FI" sz="2400" dirty="0" smtClean="0"/>
              <a:t> munkiksi.</a:t>
            </a:r>
          </a:p>
          <a:p>
            <a:endParaRPr lang="fi-FI" sz="2400" dirty="0" smtClean="0"/>
          </a:p>
          <a:p>
            <a:pPr>
              <a:buFontTx/>
              <a:buChar char="-"/>
            </a:pPr>
            <a:r>
              <a:rPr lang="fi-FI" sz="2400" dirty="0" smtClean="0">
                <a:solidFill>
                  <a:schemeClr val="accent1"/>
                </a:solidFill>
              </a:rPr>
              <a:t>Ja pyhitti luostarin kirkon.</a:t>
            </a:r>
            <a:endParaRPr lang="fi-FI" sz="2400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D:\KIRSI\Kuvapankki nettiin\uusia\ilja ja trifon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562" y="692696"/>
            <a:ext cx="511558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200" dirty="0" smtClean="0">
                <a:solidFill>
                  <a:schemeClr val="accent1"/>
                </a:solidFill>
              </a:rPr>
              <a:t>Vanha kansanruno kertoo Iljan toiminnasta seuraavasti: 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1" dirty="0" smtClean="0">
                <a:solidFill>
                  <a:schemeClr val="accent1"/>
                </a:solidFill>
              </a:rPr>
              <a:t>"Vieras tuli Viron takoa, 	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Pyhä Ilja Inkeristä,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Alkoi kirkkoa kohota,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err="1" smtClean="0">
                <a:solidFill>
                  <a:schemeClr val="accent1"/>
                </a:solidFill>
              </a:rPr>
              <a:t>Säässynätä</a:t>
            </a:r>
            <a:r>
              <a:rPr lang="fi-FI" b="1" dirty="0" smtClean="0">
                <a:solidFill>
                  <a:schemeClr val="accent1"/>
                </a:solidFill>
              </a:rPr>
              <a:t> saaren päähän; 	</a:t>
            </a:r>
            <a:r>
              <a:rPr lang="fi-FI" sz="2100" b="1" dirty="0" smtClean="0">
                <a:solidFill>
                  <a:schemeClr val="accent1"/>
                </a:solidFill>
              </a:rPr>
              <a:t>(</a:t>
            </a:r>
            <a:r>
              <a:rPr lang="fi-FI" sz="2100" b="1" dirty="0" err="1" smtClean="0">
                <a:solidFill>
                  <a:schemeClr val="accent1"/>
                </a:solidFill>
              </a:rPr>
              <a:t>säässynä</a:t>
            </a:r>
            <a:r>
              <a:rPr lang="fi-FI" sz="2100" b="1" dirty="0" smtClean="0">
                <a:solidFill>
                  <a:schemeClr val="accent1"/>
                </a:solidFill>
              </a:rPr>
              <a:t> = tsasouna)</a:t>
            </a:r>
            <a:r>
              <a:rPr lang="fi-FI" b="1" dirty="0" smtClean="0">
                <a:solidFill>
                  <a:schemeClr val="accent1"/>
                </a:solidFill>
              </a:rPr>
              <a:t/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Risti miehet mielihyvin,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Vaimot vastenmielisetkin.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Ilja, pyhän miehen poika,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err="1" smtClean="0">
                <a:solidFill>
                  <a:schemeClr val="accent1"/>
                </a:solidFill>
              </a:rPr>
              <a:t>Veessä</a:t>
            </a:r>
            <a:r>
              <a:rPr lang="fi-FI" b="1" dirty="0" smtClean="0">
                <a:solidFill>
                  <a:schemeClr val="accent1"/>
                </a:solidFill>
              </a:rPr>
              <a:t> kastoi karjalaiset,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Silmät risti riitamiesten,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Sovitti sotaisan kansan,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err="1" smtClean="0">
                <a:solidFill>
                  <a:schemeClr val="accent1"/>
                </a:solidFill>
              </a:rPr>
              <a:t>Ilajalle</a:t>
            </a:r>
            <a:r>
              <a:rPr lang="fi-FI" b="1" dirty="0" smtClean="0">
                <a:solidFill>
                  <a:schemeClr val="accent1"/>
                </a:solidFill>
              </a:rPr>
              <a:t> ilon saattoi,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Sulosanat </a:t>
            </a:r>
            <a:r>
              <a:rPr lang="fi-FI" b="1" dirty="0" err="1" smtClean="0">
                <a:solidFill>
                  <a:schemeClr val="accent1"/>
                </a:solidFill>
              </a:rPr>
              <a:t>Sotkumalle</a:t>
            </a:r>
            <a:r>
              <a:rPr lang="fi-FI" b="1" dirty="0" smtClean="0">
                <a:solidFill>
                  <a:schemeClr val="accent1"/>
                </a:solidFill>
              </a:rPr>
              <a:t>, </a:t>
            </a:r>
            <a:br>
              <a:rPr lang="fi-FI" b="1" dirty="0" smtClean="0">
                <a:solidFill>
                  <a:schemeClr val="accent1"/>
                </a:solidFill>
              </a:rPr>
            </a:br>
            <a:r>
              <a:rPr lang="fi-FI" b="1" dirty="0" smtClean="0">
                <a:solidFill>
                  <a:schemeClr val="accent1"/>
                </a:solidFill>
              </a:rPr>
              <a:t>Liperille liian hyvät".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6149" name="Picture 5" descr="D:\KIRSI\Kuvitukset\Ullan nettisivut\Esineet\Esineiden originaalit\Tsaso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068960"/>
            <a:ext cx="2886075" cy="360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800" dirty="0" err="1" smtClean="0">
                <a:solidFill>
                  <a:schemeClr val="accent1"/>
                </a:solidFill>
              </a:rPr>
              <a:t>Sotkuman</a:t>
            </a:r>
            <a:r>
              <a:rPr lang="fi-FI" sz="2800" dirty="0" smtClean="0">
                <a:solidFill>
                  <a:schemeClr val="accent1"/>
                </a:solidFill>
              </a:rPr>
              <a:t> kylällä on nykyään profeetta Elialle pyhitetty tsasouna. </a:t>
            </a:r>
            <a:endParaRPr lang="fi-FI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ORTOBOXI\Kuvapankki nettiin\Sotkuman tsasouna\IMG_2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30" y="1600200"/>
            <a:ext cx="67957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RAUHAN AIKA PÄÄTTYI</a:t>
            </a:r>
            <a:br>
              <a:rPr lang="fi-FI" dirty="0" smtClean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2000" dirty="0" smtClean="0"/>
              <a:t>Ruotsin ja Venäjän välillä alkoi 25-vuotinen sota eli pitkä viha. </a:t>
            </a:r>
          </a:p>
          <a:p>
            <a:pPr>
              <a:buFontTx/>
              <a:buChar char="-"/>
            </a:pPr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smtClean="0">
                <a:solidFill>
                  <a:schemeClr val="accent1"/>
                </a:solidFill>
              </a:rPr>
              <a:t> Raa’an sissisodan kärsijöitä olivat rajaseudun asukkaat.</a:t>
            </a:r>
          </a:p>
          <a:p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smtClean="0"/>
              <a:t> Kyliä ja </a:t>
            </a:r>
            <a:r>
              <a:rPr lang="fi-FI" sz="2000" dirty="0" smtClean="0"/>
              <a:t>kirkkoja sekä Konevitsan </a:t>
            </a:r>
            <a:r>
              <a:rPr lang="fi-FI" sz="2000" dirty="0" smtClean="0"/>
              <a:t>ja Valamon luostarit tuhottiin v. 1581.</a:t>
            </a:r>
          </a:p>
        </p:txBody>
      </p:sp>
      <p:pic>
        <p:nvPicPr>
          <p:cNvPr id="7170" name="Picture 2" descr="D:\KIRSI\Kuvapankki nettiin\uusia\karjalantuh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36712"/>
            <a:ext cx="4740548" cy="4553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TÄYSSINÄN RAUHA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400" dirty="0" smtClean="0"/>
              <a:t>Solmittiin </a:t>
            </a:r>
            <a:r>
              <a:rPr lang="fi-FI" sz="2400" b="1" dirty="0" smtClean="0"/>
              <a:t>v. 1595</a:t>
            </a:r>
          </a:p>
          <a:p>
            <a:endParaRPr lang="fi-FI" sz="2400" b="1" dirty="0" smtClean="0"/>
          </a:p>
          <a:p>
            <a:pPr>
              <a:buFontTx/>
              <a:buChar char="-"/>
            </a:pPr>
            <a:r>
              <a:rPr lang="fi-FI" sz="2400" b="1" dirty="0" smtClean="0"/>
              <a:t> </a:t>
            </a:r>
            <a:r>
              <a:rPr lang="fi-FI" sz="2400" dirty="0" smtClean="0"/>
              <a:t>Karjalan läntiset osat siirtyivät Ruotsille. </a:t>
            </a:r>
          </a:p>
          <a:p>
            <a:endParaRPr lang="fi-FI" sz="2000" dirty="0" smtClean="0"/>
          </a:p>
        </p:txBody>
      </p:sp>
      <p:pic>
        <p:nvPicPr>
          <p:cNvPr id="4098" name="Picture 2" descr="D:\KIRSI\Kuvapankki nettiin\uusia\Suomen kirkkohistoria\tayssinapie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48680"/>
            <a:ext cx="4424675" cy="546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Jälleenrakennus alkoi</a:t>
            </a:r>
          </a:p>
          <a:p>
            <a:endParaRPr lang="fi-FI" sz="24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i-FI" sz="2400" dirty="0" smtClean="0">
                <a:solidFill>
                  <a:schemeClr val="accent1"/>
                </a:solidFill>
              </a:rPr>
              <a:t>Karjala sai oman piispan.</a:t>
            </a:r>
          </a:p>
          <a:p>
            <a:endParaRPr lang="fi-FI" sz="24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i-FI" sz="2400" dirty="0" smtClean="0">
                <a:solidFill>
                  <a:schemeClr val="accent1"/>
                </a:solidFill>
              </a:rPr>
              <a:t> Luostarien elämä pääsi jatkumaan. </a:t>
            </a:r>
          </a:p>
          <a:p>
            <a:endParaRPr lang="fi-FI" dirty="0"/>
          </a:p>
        </p:txBody>
      </p:sp>
      <p:pic>
        <p:nvPicPr>
          <p:cNvPr id="5123" name="Picture 3" descr="D:\KIRSI\Kuvapankki nettiin\uusia\Suomen kirkkohistoria\jälleenrakennus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5426560" cy="5040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/>
          <a:lstStyle/>
          <a:p>
            <a:pPr>
              <a:buFontTx/>
              <a:buChar char="-"/>
            </a:pPr>
            <a:r>
              <a:rPr lang="fi-FI" sz="2000" dirty="0" smtClean="0"/>
              <a:t>1300 – 1500 –luvut olivat kehityksen aikaa.</a:t>
            </a:r>
          </a:p>
          <a:p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smtClean="0">
                <a:solidFill>
                  <a:schemeClr val="accent1"/>
                </a:solidFill>
              </a:rPr>
              <a:t> Ortodoksinen </a:t>
            </a:r>
            <a:r>
              <a:rPr lang="fi-FI" sz="2000" b="1" dirty="0" smtClean="0">
                <a:solidFill>
                  <a:schemeClr val="accent1"/>
                </a:solidFill>
              </a:rPr>
              <a:t>lähetystyö</a:t>
            </a:r>
            <a:r>
              <a:rPr lang="fi-FI" sz="2000" dirty="0" smtClean="0">
                <a:solidFill>
                  <a:schemeClr val="accent1"/>
                </a:solidFill>
              </a:rPr>
              <a:t> keskittyi Laatokan Karjalan ympärille ja siitä pohjoiseen. </a:t>
            </a:r>
          </a:p>
          <a:p>
            <a:endParaRPr lang="fi-FI" sz="2000" dirty="0" smtClean="0"/>
          </a:p>
          <a:p>
            <a:pPr>
              <a:buFontTx/>
              <a:buChar char="-"/>
            </a:pPr>
            <a:r>
              <a:rPr lang="fi-FI" sz="2000" b="1" dirty="0" smtClean="0"/>
              <a:t>Luostarit </a:t>
            </a:r>
            <a:r>
              <a:rPr lang="fi-FI" sz="2000" dirty="0" smtClean="0"/>
              <a:t>olivat hengellisen elämän keskuksia. </a:t>
            </a:r>
          </a:p>
          <a:p>
            <a:pPr>
              <a:buFontTx/>
              <a:buChar char="-"/>
            </a:pPr>
            <a:endParaRPr lang="fi-FI" dirty="0" smtClean="0"/>
          </a:p>
        </p:txBody>
      </p:sp>
      <p:pic>
        <p:nvPicPr>
          <p:cNvPr id="7170" name="Picture 2" descr="D:\KIRSI\Kuvitukset\Ullan nettisivut\Kartat\Luostarien sijainnit kartta väripie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33" y="352183"/>
            <a:ext cx="4170159" cy="602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sz="2000" dirty="0" smtClean="0"/>
              <a:t>Ensimmäiset seurakunnat eli </a:t>
            </a:r>
            <a:r>
              <a:rPr lang="fi-FI" sz="2000" b="1" dirty="0" err="1" smtClean="0"/>
              <a:t>pogostat</a:t>
            </a:r>
            <a:r>
              <a:rPr lang="fi-FI" sz="2000" dirty="0" smtClean="0"/>
              <a:t> perustettiin.</a:t>
            </a:r>
          </a:p>
          <a:p>
            <a:pPr lvl="1">
              <a:buFontTx/>
              <a:buChar char="-"/>
            </a:pPr>
            <a:r>
              <a:rPr lang="fi-FI" sz="1600" dirty="0" smtClean="0">
                <a:solidFill>
                  <a:schemeClr val="accent1"/>
                </a:solidFill>
              </a:rPr>
              <a:t>Käkisalmi</a:t>
            </a:r>
          </a:p>
          <a:p>
            <a:pPr lvl="1">
              <a:buFontTx/>
              <a:buChar char="-"/>
            </a:pPr>
            <a:r>
              <a:rPr lang="fi-FI" sz="1600" dirty="0" smtClean="0">
                <a:solidFill>
                  <a:schemeClr val="accent1"/>
                </a:solidFill>
              </a:rPr>
              <a:t>Rautu</a:t>
            </a:r>
          </a:p>
          <a:p>
            <a:pPr lvl="1">
              <a:buFontTx/>
              <a:buChar char="-"/>
            </a:pPr>
            <a:r>
              <a:rPr lang="fi-FI" sz="1600" dirty="0" err="1" smtClean="0">
                <a:solidFill>
                  <a:schemeClr val="accent1"/>
                </a:solidFill>
              </a:rPr>
              <a:t>Räisälä</a:t>
            </a:r>
            <a:endParaRPr lang="fi-FI" sz="1600" dirty="0" smtClean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r>
              <a:rPr lang="fi-FI" sz="1600" dirty="0" err="1" smtClean="0">
                <a:solidFill>
                  <a:schemeClr val="accent1"/>
                </a:solidFill>
              </a:rPr>
              <a:t>Sakkola</a:t>
            </a:r>
            <a:endParaRPr lang="fi-FI" sz="1600" dirty="0" smtClean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r>
              <a:rPr lang="fi-FI" sz="1600" dirty="0" smtClean="0">
                <a:solidFill>
                  <a:schemeClr val="accent1"/>
                </a:solidFill>
              </a:rPr>
              <a:t>Kurkijoki</a:t>
            </a:r>
          </a:p>
          <a:p>
            <a:pPr lvl="1">
              <a:buFontTx/>
              <a:buChar char="-"/>
            </a:pPr>
            <a:r>
              <a:rPr lang="fi-FI" sz="1600" dirty="0" smtClean="0">
                <a:solidFill>
                  <a:schemeClr val="accent1"/>
                </a:solidFill>
              </a:rPr>
              <a:t>Äyräpää</a:t>
            </a:r>
          </a:p>
          <a:p>
            <a:pPr lvl="1">
              <a:buFontTx/>
              <a:buChar char="-"/>
            </a:pPr>
            <a:r>
              <a:rPr lang="fi-FI" sz="1600" dirty="0" smtClean="0">
                <a:solidFill>
                  <a:schemeClr val="accent1"/>
                </a:solidFill>
              </a:rPr>
              <a:t>Sortavala</a:t>
            </a:r>
          </a:p>
          <a:p>
            <a:pPr lvl="1">
              <a:buFontTx/>
              <a:buChar char="-"/>
            </a:pPr>
            <a:r>
              <a:rPr lang="fi-FI" sz="1600" dirty="0" smtClean="0">
                <a:solidFill>
                  <a:schemeClr val="accent1"/>
                </a:solidFill>
              </a:rPr>
              <a:t>Salmi</a:t>
            </a:r>
          </a:p>
          <a:p>
            <a:pPr lvl="1">
              <a:buFontTx/>
              <a:buChar char="-"/>
            </a:pPr>
            <a:r>
              <a:rPr lang="fi-FI" sz="1600" dirty="0" smtClean="0">
                <a:solidFill>
                  <a:schemeClr val="accent1"/>
                </a:solidFill>
              </a:rPr>
              <a:t>Ilomantsi</a:t>
            </a:r>
          </a:p>
          <a:p>
            <a:pPr lvl="1">
              <a:buFontTx/>
              <a:buChar char="-"/>
            </a:pPr>
            <a:endParaRPr lang="fi-FI" sz="16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fi-FI" sz="2000" dirty="0" smtClean="0">
                <a:solidFill>
                  <a:schemeClr val="accent1"/>
                </a:solidFill>
              </a:rPr>
              <a:t>Ne olivat samalla hallinnollisia alueita </a:t>
            </a:r>
            <a:r>
              <a:rPr lang="fi-FI" sz="2000" b="1" dirty="0" smtClean="0">
                <a:solidFill>
                  <a:schemeClr val="accent1"/>
                </a:solidFill>
              </a:rPr>
              <a:t>Novgorodille.</a:t>
            </a:r>
          </a:p>
          <a:p>
            <a:endParaRPr lang="fi-FI" sz="2000" dirty="0" smtClean="0"/>
          </a:p>
          <a:p>
            <a:r>
              <a:rPr lang="fi-FI" sz="2000" dirty="0" smtClean="0">
                <a:solidFill>
                  <a:schemeClr val="accent1"/>
                </a:solidFill>
              </a:rPr>
              <a:t>- Luostarit perustivat seurakuntiin sivuluostareita eli</a:t>
            </a:r>
            <a:r>
              <a:rPr lang="fi-FI" sz="2000" b="1" dirty="0" smtClean="0">
                <a:solidFill>
                  <a:schemeClr val="accent1"/>
                </a:solidFill>
              </a:rPr>
              <a:t> skiittoja.</a:t>
            </a:r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8194" name="Picture 2" descr="D:\KIRSI\Kuvitukset\Ullan nettisivut\Kartat\novgorod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4667180" cy="4667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YHTEYS NOVGORODIIN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sz="2000" dirty="0" smtClean="0"/>
              <a:t> Seurakuntalaisten valitsemat papit koulutettiin Novgorodissa.</a:t>
            </a:r>
          </a:p>
          <a:p>
            <a:pPr lvl="1">
              <a:buFontTx/>
              <a:buChar char="-"/>
            </a:pPr>
            <a:r>
              <a:rPr lang="fi-FI" sz="1600" dirty="0" smtClean="0">
                <a:solidFill>
                  <a:schemeClr val="accent1"/>
                </a:solidFill>
              </a:rPr>
              <a:t>Tarvittiin pappeja, jotka osasivat seurakuntalaisten omaa kieltä.</a:t>
            </a:r>
          </a:p>
          <a:p>
            <a:pPr lvl="1">
              <a:buFontTx/>
              <a:buChar char="-"/>
            </a:pPr>
            <a:r>
              <a:rPr lang="fi-FI" sz="1600" dirty="0" smtClean="0">
                <a:solidFill>
                  <a:schemeClr val="accent1"/>
                </a:solidFill>
              </a:rPr>
              <a:t>Jumalanpalveluskieli oli kirkkoslaavi. </a:t>
            </a:r>
          </a:p>
          <a:p>
            <a:pPr lvl="1"/>
            <a:endParaRPr lang="fi-FI" sz="16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fi-FI" sz="2000" dirty="0" smtClean="0">
                <a:solidFill>
                  <a:schemeClr val="accent1"/>
                </a:solidFill>
              </a:rPr>
              <a:t>Novgorodin arkkipiispa vihki  papit ja luostarien johtajat eli </a:t>
            </a:r>
            <a:r>
              <a:rPr lang="fi-FI" sz="2000" b="1" dirty="0" err="1" smtClean="0">
                <a:solidFill>
                  <a:schemeClr val="accent1"/>
                </a:solidFill>
              </a:rPr>
              <a:t>igumenit</a:t>
            </a:r>
            <a:r>
              <a:rPr lang="fi-FI" sz="2000" b="1" dirty="0" smtClean="0">
                <a:solidFill>
                  <a:schemeClr val="accent1"/>
                </a:solidFill>
              </a:rPr>
              <a:t> </a:t>
            </a:r>
            <a:r>
              <a:rPr lang="fi-FI" sz="2000" dirty="0" smtClean="0">
                <a:solidFill>
                  <a:schemeClr val="accent1"/>
                </a:solidFill>
              </a:rPr>
              <a:t>tehtäväänsä.</a:t>
            </a:r>
          </a:p>
          <a:p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smtClean="0">
                <a:solidFill>
                  <a:schemeClr val="accent1"/>
                </a:solidFill>
              </a:rPr>
              <a:t> Hän oli myös hengellisten asioiden tuomari.</a:t>
            </a:r>
          </a:p>
          <a:p>
            <a:pPr lvl="1">
              <a:buFontTx/>
              <a:buChar char="-"/>
            </a:pPr>
            <a:endParaRPr lang="fi-FI" dirty="0"/>
          </a:p>
        </p:txBody>
      </p:sp>
      <p:pic>
        <p:nvPicPr>
          <p:cNvPr id="6146" name="Picture 2" descr="D:\KIRSI\Kuvapankki nettiin\uusia\Suomen kirkkohistoria\ilja ja maka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5360263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KALEVALA JA KRISTINUSKO</a:t>
            </a:r>
            <a:br>
              <a:rPr lang="fi-FI" dirty="0" smtClean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>
                <a:solidFill>
                  <a:schemeClr val="accent1"/>
                </a:solidFill>
              </a:rPr>
              <a:t>Vanhat tavat jäivät elämään erityisesti kuolemaan liittyvissä tavoissa.</a:t>
            </a:r>
          </a:p>
          <a:p>
            <a:pPr>
              <a:buNone/>
            </a:pPr>
            <a:endParaRPr lang="fi-FI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000" dirty="0" smtClean="0">
                <a:solidFill>
                  <a:schemeClr val="accent1"/>
                </a:solidFill>
              </a:rPr>
              <a:t>Ortodoksinen kirkko ei pakolla tukahduttanut vanhoja pakanallisia  tapoja.</a:t>
            </a:r>
          </a:p>
          <a:p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>
                <a:solidFill>
                  <a:schemeClr val="accent1"/>
                </a:solidFill>
              </a:rPr>
              <a:t> </a:t>
            </a:r>
            <a:r>
              <a:rPr lang="fi-FI" sz="2000" dirty="0" smtClean="0">
                <a:solidFill>
                  <a:schemeClr val="accent1"/>
                </a:solidFill>
              </a:rPr>
              <a:t>Kristinusko ja vanhat tavat sekoittuivat.</a:t>
            </a:r>
          </a:p>
          <a:p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/>
              <a:t> </a:t>
            </a:r>
            <a:r>
              <a:rPr lang="fi-FI" sz="2000" dirty="0" smtClean="0"/>
              <a:t>Kirkossa heräsi 1500-luvulla halu puhdistaa pakanalliset tavat pois.</a:t>
            </a:r>
            <a:endParaRPr lang="fi-FI" sz="2000" dirty="0"/>
          </a:p>
        </p:txBody>
      </p:sp>
      <p:pic>
        <p:nvPicPr>
          <p:cNvPr id="1026" name="Picture 2" descr="D:\KIRSI\Kuvapankki nettiin\Valamo\IMG_6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3901440" cy="520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PAPPISMUNKKI ILJA</a:t>
            </a:r>
            <a:br>
              <a:rPr lang="fi-FI" dirty="0" smtClean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sz="2400" dirty="0" smtClean="0">
                <a:solidFill>
                  <a:schemeClr val="accent1"/>
                </a:solidFill>
              </a:rPr>
              <a:t>Novgorodin arkkipiispa </a:t>
            </a:r>
            <a:r>
              <a:rPr lang="fi-FI" sz="2400" b="1" dirty="0" err="1" smtClean="0">
                <a:solidFill>
                  <a:schemeClr val="accent1"/>
                </a:solidFill>
              </a:rPr>
              <a:t>Makari</a:t>
            </a:r>
            <a:r>
              <a:rPr lang="fi-FI" sz="2400" b="1" dirty="0" smtClean="0">
                <a:solidFill>
                  <a:schemeClr val="accent1"/>
                </a:solidFill>
              </a:rPr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puuttui Karjalan hengelliseen tilaan.</a:t>
            </a:r>
          </a:p>
          <a:p>
            <a:pPr>
              <a:buFontTx/>
              <a:buChar char="-"/>
            </a:pPr>
            <a:endParaRPr lang="fi-FI" sz="2400" dirty="0" smtClean="0"/>
          </a:p>
          <a:p>
            <a:pPr>
              <a:buFontTx/>
              <a:buChar char="-"/>
            </a:pPr>
            <a:r>
              <a:rPr lang="fi-FI" sz="2400" dirty="0"/>
              <a:t> </a:t>
            </a:r>
            <a:r>
              <a:rPr lang="fi-FI" sz="2400" dirty="0" smtClean="0"/>
              <a:t>Arkkipiispa </a:t>
            </a:r>
            <a:r>
              <a:rPr lang="fi-FI" sz="2400" dirty="0" err="1" smtClean="0"/>
              <a:t>Makari</a:t>
            </a:r>
            <a:r>
              <a:rPr lang="fi-FI" sz="2400" dirty="0" smtClean="0"/>
              <a:t> lähetti </a:t>
            </a:r>
            <a:r>
              <a:rPr lang="fi-FI" sz="2400" b="1" dirty="0" smtClean="0"/>
              <a:t>pappismunkki Iljan </a:t>
            </a:r>
            <a:r>
              <a:rPr lang="fi-FI" sz="2400" dirty="0" smtClean="0"/>
              <a:t>lähetysmatkalle v. 1534.</a:t>
            </a:r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2050" name="Picture 2" descr="D:\KIRSI\Kuvapankki nettiin\uusia\ilja ja maka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582" y="764704"/>
            <a:ext cx="512720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sz="2400" dirty="0" smtClean="0"/>
              <a:t>Hänen tehtävänään oli hävittää uhrikarsikot ja pakanalliset tavat kansan keskuudesta.</a:t>
            </a:r>
          </a:p>
          <a:p>
            <a:endParaRPr lang="fi-FI" sz="2400" dirty="0" smtClean="0"/>
          </a:p>
          <a:p>
            <a:r>
              <a:rPr lang="fi-FI" sz="1900" b="1" dirty="0" smtClean="0">
                <a:solidFill>
                  <a:schemeClr val="tx2"/>
                </a:solidFill>
              </a:rPr>
              <a:t>Karsikko </a:t>
            </a:r>
            <a:r>
              <a:rPr lang="fi-FI" sz="1900" dirty="0" smtClean="0">
                <a:solidFill>
                  <a:schemeClr val="tx2"/>
                </a:solidFill>
              </a:rPr>
              <a:t>voi olla yksittäinen puu tai karsikkopuiden metsä. Puu karsittiin jonkin matkaa alhaalta ja runkoon kaiverrettiin vainajan puumerkki, syntymä- ja kuolinvuosi. Puun juurella lepyteltiin vainajaa ruoka-, raha- ym. uhreilla.</a:t>
            </a:r>
            <a:endParaRPr lang="fi-FI" sz="1900" dirty="0">
              <a:solidFill>
                <a:schemeClr val="tx2"/>
              </a:solidFill>
            </a:endParaRPr>
          </a:p>
        </p:txBody>
      </p:sp>
      <p:pic>
        <p:nvPicPr>
          <p:cNvPr id="1027" name="Picture 3" descr="D:\KIRSI\Kuvapankki nettiin\uusia\Suomen kirkkohistoria\ilja_uhrileh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5257045" cy="3403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sz="2800" dirty="0" smtClean="0">
                <a:solidFill>
                  <a:schemeClr val="accent1"/>
                </a:solidFill>
              </a:rPr>
              <a:t>Tietäjien ja arpojien toimintaan tuli puuttua.</a:t>
            </a:r>
          </a:p>
          <a:p>
            <a:endParaRPr lang="fi-FI" sz="2800" dirty="0" smtClean="0"/>
          </a:p>
          <a:p>
            <a:pPr>
              <a:buFontTx/>
              <a:buChar char="-"/>
            </a:pPr>
            <a:r>
              <a:rPr lang="fi-FI" sz="1700" b="1" dirty="0" smtClean="0">
                <a:solidFill>
                  <a:schemeClr val="tx2"/>
                </a:solidFill>
              </a:rPr>
              <a:t>Tietäjä</a:t>
            </a:r>
            <a:r>
              <a:rPr lang="fi-FI" sz="1700" dirty="0" smtClean="0">
                <a:solidFill>
                  <a:schemeClr val="tx2"/>
                </a:solidFill>
              </a:rPr>
              <a:t> on suomalaisessa  kansanperinteessä taikavoimainen yliluonnollisia voimia käyttävä henkilö, jonka taikavoimat perustuvat suureen tietoon. </a:t>
            </a:r>
            <a:r>
              <a:rPr lang="fi-FI" sz="1700" b="1" dirty="0" smtClean="0">
                <a:solidFill>
                  <a:schemeClr val="tx2"/>
                </a:solidFill>
              </a:rPr>
              <a:t>Arpoja</a:t>
            </a:r>
            <a:r>
              <a:rPr lang="fi-FI" sz="1700" dirty="0" smtClean="0">
                <a:solidFill>
                  <a:schemeClr val="tx2"/>
                </a:solidFill>
              </a:rPr>
              <a:t> ennusti tulevaa käyttäen arpaa. Mm. lapselle annettavaa nimeä kysyttiin arpojalta. </a:t>
            </a:r>
            <a:endParaRPr lang="fi-FI" sz="1700" dirty="0">
              <a:solidFill>
                <a:schemeClr val="tx2"/>
              </a:solidFill>
            </a:endParaRPr>
          </a:p>
        </p:txBody>
      </p:sp>
      <p:pic>
        <p:nvPicPr>
          <p:cNvPr id="2050" name="Picture 2" descr="D:\KIRSI\Kuvapankki nettiin\uusia\Suomen kirkkohistoria\ilja_tietaj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4987307" cy="3510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TIETÄJIEN LOITSUT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/>
          <a:p>
            <a:pPr>
              <a:buNone/>
            </a:pPr>
            <a:r>
              <a:rPr lang="fi-FI" dirty="0" smtClean="0">
                <a:solidFill>
                  <a:schemeClr val="tx2"/>
                </a:solidFill>
              </a:rPr>
              <a:t>	"</a:t>
            </a:r>
            <a:r>
              <a:rPr lang="fi-FI" dirty="0" err="1" smtClean="0">
                <a:solidFill>
                  <a:schemeClr val="tx2"/>
                </a:solidFill>
              </a:rPr>
              <a:t>Piäty</a:t>
            </a:r>
            <a:r>
              <a:rPr lang="fi-FI" dirty="0" smtClean="0">
                <a:solidFill>
                  <a:schemeClr val="tx2"/>
                </a:solidFill>
              </a:rPr>
              <a:t>, veri, vuotamasta, hurme, </a:t>
            </a:r>
            <a:r>
              <a:rPr lang="fi-FI" dirty="0" err="1" smtClean="0">
                <a:solidFill>
                  <a:schemeClr val="tx2"/>
                </a:solidFill>
              </a:rPr>
              <a:t>huppelehtamasta</a:t>
            </a:r>
            <a:r>
              <a:rPr lang="fi-FI" dirty="0" smtClean="0">
                <a:solidFill>
                  <a:schemeClr val="tx2"/>
                </a:solidFill>
              </a:rPr>
              <a:t>, päälleni </a:t>
            </a:r>
            <a:r>
              <a:rPr lang="fi-FI" dirty="0" err="1" smtClean="0">
                <a:solidFill>
                  <a:schemeClr val="tx2"/>
                </a:solidFill>
              </a:rPr>
              <a:t>päräjämästä</a:t>
            </a:r>
            <a:r>
              <a:rPr lang="fi-FI" dirty="0" smtClean="0">
                <a:solidFill>
                  <a:schemeClr val="tx2"/>
                </a:solidFill>
              </a:rPr>
              <a:t>, </a:t>
            </a:r>
            <a:r>
              <a:rPr lang="fi-FI" dirty="0" err="1" smtClean="0">
                <a:solidFill>
                  <a:schemeClr val="tx2"/>
                </a:solidFill>
              </a:rPr>
              <a:t>riuskumasta</a:t>
            </a:r>
            <a:r>
              <a:rPr lang="fi-FI" dirty="0" smtClean="0">
                <a:solidFill>
                  <a:schemeClr val="tx2"/>
                </a:solidFill>
              </a:rPr>
              <a:t> rinnoilleni! Veri, seiso </a:t>
            </a:r>
            <a:r>
              <a:rPr lang="fi-FI" dirty="0" err="1" smtClean="0">
                <a:solidFill>
                  <a:schemeClr val="tx2"/>
                </a:solidFill>
              </a:rPr>
              <a:t>kuni</a:t>
            </a:r>
            <a:r>
              <a:rPr lang="fi-FI" dirty="0" smtClean="0">
                <a:solidFill>
                  <a:schemeClr val="tx2"/>
                </a:solidFill>
              </a:rPr>
              <a:t> seinä, asu, hurme, </a:t>
            </a:r>
            <a:r>
              <a:rPr lang="fi-FI" dirty="0" err="1" smtClean="0">
                <a:solidFill>
                  <a:schemeClr val="tx2"/>
                </a:solidFill>
              </a:rPr>
              <a:t>kuni</a:t>
            </a:r>
            <a:r>
              <a:rPr lang="fi-FI" dirty="0" smtClean="0">
                <a:solidFill>
                  <a:schemeClr val="tx2"/>
                </a:solidFill>
              </a:rPr>
              <a:t> aita, kuin miekka meressä seiso, saraheinä sammalessa, paasi pellon pientaressa, kivi koskessa kovassa!" 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Monet tietäjät osasivat kalevalaisia runoja, taruja ja loitsuja. </a:t>
            </a:r>
          </a:p>
          <a:p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Uskottiin, että olentoja ja ilmiöitä voitiin hallita, jos niiden alkuperä tunnettiin. Esimerkiksi sairauden saattoi voittaa, jos lausui sen synnyttäneen pahan henkiolennon syntysanat sisältävän loitsun. </a:t>
            </a:r>
          </a:p>
          <a:p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Esim. kun tunnettiin myyttinen kertomus siitä, miten verta vuotavien haavojen, "ensimmäinen haava", syntyi ja miten se hoidettiin, tehtiin "ensimmäinen verenseisautus". </a:t>
            </a:r>
          </a:p>
          <a:p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Tämä syntykertomus kuului loitsuihin, joiden avulla hoidettiin vertavuotavia haavoja.</a:t>
            </a:r>
            <a:endParaRPr lang="fi-FI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452</Words>
  <Application>Microsoft Office PowerPoint</Application>
  <PresentationFormat>Näytössä katseltava diaesitys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Office-teema</vt:lpstr>
      <vt:lpstr>SEURAKUNTIEN JA LUOSTAREIDEN KARJALA</vt:lpstr>
      <vt:lpstr> </vt:lpstr>
      <vt:lpstr> </vt:lpstr>
      <vt:lpstr>YHTEYS NOVGORODIIN </vt:lpstr>
      <vt:lpstr>KALEVALA JA KRISTINUSKO </vt:lpstr>
      <vt:lpstr>PAPPISMUNKKI ILJA </vt:lpstr>
      <vt:lpstr> </vt:lpstr>
      <vt:lpstr> </vt:lpstr>
      <vt:lpstr>TIETÄJIEN LOITSUT </vt:lpstr>
      <vt:lpstr> </vt:lpstr>
      <vt:lpstr> </vt:lpstr>
      <vt:lpstr> </vt:lpstr>
      <vt:lpstr>Vanha kansanruno kertoo Iljan toiminnasta seuraavasti: </vt:lpstr>
      <vt:lpstr>Sotkuman kylällä on nykyään profeetta Elialle pyhitetty tsasouna. </vt:lpstr>
      <vt:lpstr>RAUHAN AIKA PÄÄTTYI </vt:lpstr>
      <vt:lpstr>TÄYSSINÄN RAUHA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ORTODOKSISUUS KARJALASSA 13OO-1500 -LUVUILLA</dc:title>
  <dc:creator>Kirsi Pajarinen</dc:creator>
  <cp:lastModifiedBy>Sami</cp:lastModifiedBy>
  <cp:revision>43</cp:revision>
  <dcterms:created xsi:type="dcterms:W3CDTF">2012-01-08T22:42:10Z</dcterms:created>
  <dcterms:modified xsi:type="dcterms:W3CDTF">2019-02-20T04:01:13Z</dcterms:modified>
</cp:coreProperties>
</file>