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3751" r:id="rId5"/>
  </p:sldMasterIdLst>
  <p:notesMasterIdLst>
    <p:notesMasterId r:id="rId18"/>
  </p:notesMasterIdLst>
  <p:handoutMasterIdLst>
    <p:handoutMasterId r:id="rId19"/>
  </p:handoutMasterIdLst>
  <p:sldIdLst>
    <p:sldId id="280" r:id="rId6"/>
    <p:sldId id="313" r:id="rId7"/>
    <p:sldId id="324" r:id="rId8"/>
    <p:sldId id="305" r:id="rId9"/>
    <p:sldId id="310" r:id="rId10"/>
    <p:sldId id="323" r:id="rId11"/>
    <p:sldId id="316" r:id="rId12"/>
    <p:sldId id="317" r:id="rId13"/>
    <p:sldId id="314" r:id="rId14"/>
    <p:sldId id="315" r:id="rId15"/>
    <p:sldId id="308" r:id="rId16"/>
    <p:sldId id="309" r:id="rId17"/>
  </p:sldIdLst>
  <p:sldSz cx="9144000" cy="6858000" type="screen4x3"/>
  <p:notesSz cx="6669088" cy="97758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8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E399"/>
    <a:srgbClr val="FEBEEF"/>
    <a:srgbClr val="003883"/>
    <a:srgbClr val="D96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6" autoAdjust="0"/>
    <p:restoredTop sz="92891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07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7BBE56-9287-4164-A162-31C4F7E21128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4B5CD03-DF29-4DE3-910A-5F04C0924D5C}">
      <dgm:prSet phldrT="[Teksti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sz="1800" b="1" dirty="0" smtClean="0">
              <a:solidFill>
                <a:schemeClr val="tx1"/>
              </a:solidFill>
            </a:rPr>
            <a:t>Työstä työhön</a:t>
          </a:r>
          <a:endParaRPr lang="fi-FI" sz="1800" b="1" dirty="0">
            <a:solidFill>
              <a:schemeClr val="tx1"/>
            </a:solidFill>
          </a:endParaRPr>
        </a:p>
      </dgm:t>
    </dgm:pt>
    <dgm:pt modelId="{097B05F6-AF1F-4707-8A5D-EE1809267400}" type="parTrans" cxnId="{3FCA8D2B-60E3-47C5-99AD-B1C0CD88841B}">
      <dgm:prSet/>
      <dgm:spPr/>
      <dgm:t>
        <a:bodyPr/>
        <a:lstStyle/>
        <a:p>
          <a:endParaRPr lang="fi-FI"/>
        </a:p>
      </dgm:t>
    </dgm:pt>
    <dgm:pt modelId="{0AD4F8A9-AAFE-46C4-AEA8-D56DA959FA18}" type="sibTrans" cxnId="{3FCA8D2B-60E3-47C5-99AD-B1C0CD88841B}">
      <dgm:prSet/>
      <dgm:spPr/>
      <dgm:t>
        <a:bodyPr/>
        <a:lstStyle/>
        <a:p>
          <a:endParaRPr lang="fi-FI"/>
        </a:p>
      </dgm:t>
    </dgm:pt>
    <dgm:pt modelId="{33886D07-936E-4FDB-84CD-9387F2C1756F}">
      <dgm:prSet phldrT="[Teksti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b="1" dirty="0" smtClean="0">
              <a:solidFill>
                <a:schemeClr val="tx1"/>
              </a:solidFill>
            </a:rPr>
            <a:t>Opiskelusta työhön</a:t>
          </a:r>
          <a:endParaRPr lang="fi-FI" b="1" dirty="0">
            <a:solidFill>
              <a:schemeClr val="tx1"/>
            </a:solidFill>
          </a:endParaRPr>
        </a:p>
      </dgm:t>
    </dgm:pt>
    <dgm:pt modelId="{10D7AE91-E77A-4FD9-BF36-20E76D91A23D}" type="parTrans" cxnId="{10C019BF-1545-4CFB-9F5E-D31B7AEAC30D}">
      <dgm:prSet/>
      <dgm:spPr/>
      <dgm:t>
        <a:bodyPr/>
        <a:lstStyle/>
        <a:p>
          <a:endParaRPr lang="fi-FI"/>
        </a:p>
      </dgm:t>
    </dgm:pt>
    <dgm:pt modelId="{DFAFF89A-1C4E-421E-8476-2E901F2B10F6}" type="sibTrans" cxnId="{10C019BF-1545-4CFB-9F5E-D31B7AEAC30D}">
      <dgm:prSet/>
      <dgm:spPr/>
      <dgm:t>
        <a:bodyPr/>
        <a:lstStyle/>
        <a:p>
          <a:endParaRPr lang="fi-FI"/>
        </a:p>
      </dgm:t>
    </dgm:pt>
    <dgm:pt modelId="{6E7BC241-12A4-4CFA-800F-88664FF48A6F}">
      <dgm:prSet phldrT="[Teksti]" custT="1"/>
      <dgm:spPr>
        <a:solidFill>
          <a:srgbClr val="7030A0"/>
        </a:solidFill>
      </dgm:spPr>
      <dgm:t>
        <a:bodyPr/>
        <a:lstStyle/>
        <a:p>
          <a:r>
            <a:rPr lang="fi-FI" sz="1800" b="1" dirty="0" smtClean="0">
              <a:solidFill>
                <a:schemeClr val="tx1"/>
              </a:solidFill>
            </a:rPr>
            <a:t>Tuetusti työhön</a:t>
          </a:r>
          <a:endParaRPr lang="fi-FI" sz="1800" b="1" dirty="0">
            <a:solidFill>
              <a:schemeClr val="tx1"/>
            </a:solidFill>
          </a:endParaRPr>
        </a:p>
      </dgm:t>
    </dgm:pt>
    <dgm:pt modelId="{6612053E-5A37-4205-AAC9-035212B379DE}" type="parTrans" cxnId="{D744B074-ED72-4886-928E-2CBCA9D9C9FF}">
      <dgm:prSet/>
      <dgm:spPr/>
      <dgm:t>
        <a:bodyPr/>
        <a:lstStyle/>
        <a:p>
          <a:endParaRPr lang="fi-FI"/>
        </a:p>
      </dgm:t>
    </dgm:pt>
    <dgm:pt modelId="{FB820234-4EE3-4661-A9EE-603FECE943C1}" type="sibTrans" cxnId="{D744B074-ED72-4886-928E-2CBCA9D9C9FF}">
      <dgm:prSet/>
      <dgm:spPr/>
      <dgm:t>
        <a:bodyPr/>
        <a:lstStyle/>
        <a:p>
          <a:endParaRPr lang="fi-FI"/>
        </a:p>
      </dgm:t>
    </dgm:pt>
    <dgm:pt modelId="{50EE07B9-CB3F-4895-A77F-A597681FD955}">
      <dgm:prSet phldrT="[Teksti]" custT="1"/>
      <dgm:spPr>
        <a:solidFill>
          <a:srgbClr val="7030A0"/>
        </a:solidFill>
      </dgm:spPr>
      <dgm:t>
        <a:bodyPr/>
        <a:lstStyle/>
        <a:p>
          <a:r>
            <a:rPr lang="fi-FI" sz="3600" b="1" dirty="0" smtClean="0"/>
            <a:t>Kasvupalveluista elinvoimaa</a:t>
          </a:r>
          <a:endParaRPr lang="fi-FI" sz="3600" b="1" dirty="0"/>
        </a:p>
      </dgm:t>
    </dgm:pt>
    <dgm:pt modelId="{FB46A3DA-4CB4-46F0-8ECE-A5DA68F229D8}" type="parTrans" cxnId="{3C53F5D0-D0F5-4768-B4FD-469855D0F15F}">
      <dgm:prSet/>
      <dgm:spPr/>
      <dgm:t>
        <a:bodyPr/>
        <a:lstStyle/>
        <a:p>
          <a:endParaRPr lang="fi-FI"/>
        </a:p>
      </dgm:t>
    </dgm:pt>
    <dgm:pt modelId="{8EA2A3CB-22B6-49E6-BE16-76C42032A448}" type="sibTrans" cxnId="{3C53F5D0-D0F5-4768-B4FD-469855D0F15F}">
      <dgm:prSet/>
      <dgm:spPr/>
      <dgm:t>
        <a:bodyPr/>
        <a:lstStyle/>
        <a:p>
          <a:endParaRPr lang="fi-FI"/>
        </a:p>
      </dgm:t>
    </dgm:pt>
    <dgm:pt modelId="{41BB2031-5164-431F-A98F-1EFD18446A8D}">
      <dgm:prSet phldrT="[Teksti]" phldr="1"/>
      <dgm:spPr/>
      <dgm:t>
        <a:bodyPr/>
        <a:lstStyle/>
        <a:p>
          <a:endParaRPr lang="fi-FI"/>
        </a:p>
      </dgm:t>
    </dgm:pt>
    <dgm:pt modelId="{06077585-B5DB-436A-8A23-F9D881E66F17}" type="parTrans" cxnId="{5AA1C5E2-1F10-4CB4-8954-7E75168BB0C6}">
      <dgm:prSet/>
      <dgm:spPr/>
      <dgm:t>
        <a:bodyPr/>
        <a:lstStyle/>
        <a:p>
          <a:endParaRPr lang="fi-FI"/>
        </a:p>
      </dgm:t>
    </dgm:pt>
    <dgm:pt modelId="{5C742D02-C2F3-4ACF-863E-B8126232F972}" type="sibTrans" cxnId="{5AA1C5E2-1F10-4CB4-8954-7E75168BB0C6}">
      <dgm:prSet/>
      <dgm:spPr/>
      <dgm:t>
        <a:bodyPr/>
        <a:lstStyle/>
        <a:p>
          <a:endParaRPr lang="fi-FI"/>
        </a:p>
      </dgm:t>
    </dgm:pt>
    <dgm:pt modelId="{41F1DAFB-298A-4795-9ECC-1802B08D5AFB}" type="pres">
      <dgm:prSet presAssocID="{177BBE56-9287-4164-A162-31C4F7E21128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7588D133-984B-4203-8846-14C86ABA6F85}" type="pres">
      <dgm:prSet presAssocID="{177BBE56-9287-4164-A162-31C4F7E21128}" presName="ellipse" presStyleLbl="trBgShp" presStyleIdx="0" presStyleCnt="1" custLinFactNeighborX="3143" custLinFactNeighborY="5331"/>
      <dgm:spPr/>
    </dgm:pt>
    <dgm:pt modelId="{A69F6152-941B-4647-9D27-DF0A40F61CF4}" type="pres">
      <dgm:prSet presAssocID="{177BBE56-9287-4164-A162-31C4F7E21128}" presName="arrow1" presStyleLbl="fgShp" presStyleIdx="0" presStyleCnt="1" custLinFactNeighborX="21147" custLinFactNeighborY="36502"/>
      <dgm:spPr>
        <a:solidFill>
          <a:srgbClr val="FF0000"/>
        </a:solidFill>
      </dgm:spPr>
    </dgm:pt>
    <dgm:pt modelId="{1E3D20AC-B9DA-4A6B-9DFC-184F9128B8D8}" type="pres">
      <dgm:prSet presAssocID="{177BBE56-9287-4164-A162-31C4F7E21128}" presName="rectangle" presStyleLbl="revTx" presStyleIdx="0" presStyleCnt="1" custScaleX="212903" custScaleY="110000" custLinFactNeighborX="1075" custLinFactNeighborY="270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F824BE6-18B6-4DE6-9F74-7E49C928B706}" type="pres">
      <dgm:prSet presAssocID="{33886D07-936E-4FDB-84CD-9387F2C1756F}" presName="item1" presStyleLbl="node1" presStyleIdx="0" presStyleCnt="3" custScaleX="106766" custScaleY="101597" custLinFactNeighborX="2695" custLinFactNeighborY="77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13F5BF0-1DF2-4565-B464-988D0801778B}" type="pres">
      <dgm:prSet presAssocID="{6E7BC241-12A4-4CFA-800F-88664FF48A6F}" presName="item2" presStyleLbl="node1" presStyleIdx="1" presStyleCnt="3" custLinFactNeighborX="-510" custLinFactNeighborY="953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9D0B07A-3CE6-4173-9CE2-1803A68DEF6D}" type="pres">
      <dgm:prSet presAssocID="{50EE07B9-CB3F-4895-A77F-A597681FD955}" presName="item3" presStyleLbl="node1" presStyleIdx="2" presStyleCnt="3" custLinFactNeighborX="15178" custLinFactNeighborY="211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4A797D8-273D-46E2-A277-90962543D597}" type="pres">
      <dgm:prSet presAssocID="{177BBE56-9287-4164-A162-31C4F7E21128}" presName="funnel" presStyleLbl="trAlignAcc1" presStyleIdx="0" presStyleCnt="1" custLinFactNeighborX="2995" custLinFactNeighborY="1848"/>
      <dgm:spPr/>
    </dgm:pt>
  </dgm:ptLst>
  <dgm:cxnLst>
    <dgm:cxn modelId="{FCCA9CEA-75FE-415C-8EDF-A848B542E5F9}" type="presOf" srcId="{50EE07B9-CB3F-4895-A77F-A597681FD955}" destId="{1E3D20AC-B9DA-4A6B-9DFC-184F9128B8D8}" srcOrd="0" destOrd="0" presId="urn:microsoft.com/office/officeart/2005/8/layout/funnel1"/>
    <dgm:cxn modelId="{98166ABF-F2EB-4E3A-AFA0-CF66CD599B58}" type="presOf" srcId="{33886D07-936E-4FDB-84CD-9387F2C1756F}" destId="{E13F5BF0-1DF2-4565-B464-988D0801778B}" srcOrd="0" destOrd="0" presId="urn:microsoft.com/office/officeart/2005/8/layout/funnel1"/>
    <dgm:cxn modelId="{EB35AD48-A516-4E89-ACC9-1E27ED5F6DC0}" type="presOf" srcId="{6E7BC241-12A4-4CFA-800F-88664FF48A6F}" destId="{0F824BE6-18B6-4DE6-9F74-7E49C928B706}" srcOrd="0" destOrd="0" presId="urn:microsoft.com/office/officeart/2005/8/layout/funnel1"/>
    <dgm:cxn modelId="{D744B074-ED72-4886-928E-2CBCA9D9C9FF}" srcId="{177BBE56-9287-4164-A162-31C4F7E21128}" destId="{6E7BC241-12A4-4CFA-800F-88664FF48A6F}" srcOrd="2" destOrd="0" parTransId="{6612053E-5A37-4205-AAC9-035212B379DE}" sibTransId="{FB820234-4EE3-4661-A9EE-603FECE943C1}"/>
    <dgm:cxn modelId="{A1C34E55-C1F0-4205-A610-56780D05CFB1}" type="presOf" srcId="{D4B5CD03-DF29-4DE3-910A-5F04C0924D5C}" destId="{39D0B07A-3CE6-4173-9CE2-1803A68DEF6D}" srcOrd="0" destOrd="0" presId="urn:microsoft.com/office/officeart/2005/8/layout/funnel1"/>
    <dgm:cxn modelId="{5AA1C5E2-1F10-4CB4-8954-7E75168BB0C6}" srcId="{177BBE56-9287-4164-A162-31C4F7E21128}" destId="{41BB2031-5164-431F-A98F-1EFD18446A8D}" srcOrd="4" destOrd="0" parTransId="{06077585-B5DB-436A-8A23-F9D881E66F17}" sibTransId="{5C742D02-C2F3-4ACF-863E-B8126232F972}"/>
    <dgm:cxn modelId="{3FCA8D2B-60E3-47C5-99AD-B1C0CD88841B}" srcId="{177BBE56-9287-4164-A162-31C4F7E21128}" destId="{D4B5CD03-DF29-4DE3-910A-5F04C0924D5C}" srcOrd="0" destOrd="0" parTransId="{097B05F6-AF1F-4707-8A5D-EE1809267400}" sibTransId="{0AD4F8A9-AAFE-46C4-AEA8-D56DA959FA18}"/>
    <dgm:cxn modelId="{10C019BF-1545-4CFB-9F5E-D31B7AEAC30D}" srcId="{177BBE56-9287-4164-A162-31C4F7E21128}" destId="{33886D07-936E-4FDB-84CD-9387F2C1756F}" srcOrd="1" destOrd="0" parTransId="{10D7AE91-E77A-4FD9-BF36-20E76D91A23D}" sibTransId="{DFAFF89A-1C4E-421E-8476-2E901F2B10F6}"/>
    <dgm:cxn modelId="{3C53F5D0-D0F5-4768-B4FD-469855D0F15F}" srcId="{177BBE56-9287-4164-A162-31C4F7E21128}" destId="{50EE07B9-CB3F-4895-A77F-A597681FD955}" srcOrd="3" destOrd="0" parTransId="{FB46A3DA-4CB4-46F0-8ECE-A5DA68F229D8}" sibTransId="{8EA2A3CB-22B6-49E6-BE16-76C42032A448}"/>
    <dgm:cxn modelId="{892B81A1-C850-4E7F-8490-E6B8DCAF553C}" type="presOf" srcId="{177BBE56-9287-4164-A162-31C4F7E21128}" destId="{41F1DAFB-298A-4795-9ECC-1802B08D5AFB}" srcOrd="0" destOrd="0" presId="urn:microsoft.com/office/officeart/2005/8/layout/funnel1"/>
    <dgm:cxn modelId="{6431989F-9DFE-401D-859E-F0CECA7E9A4E}" type="presParOf" srcId="{41F1DAFB-298A-4795-9ECC-1802B08D5AFB}" destId="{7588D133-984B-4203-8846-14C86ABA6F85}" srcOrd="0" destOrd="0" presId="urn:microsoft.com/office/officeart/2005/8/layout/funnel1"/>
    <dgm:cxn modelId="{61F94A83-4ACF-4545-B63C-4DD268866C3B}" type="presParOf" srcId="{41F1DAFB-298A-4795-9ECC-1802B08D5AFB}" destId="{A69F6152-941B-4647-9D27-DF0A40F61CF4}" srcOrd="1" destOrd="0" presId="urn:microsoft.com/office/officeart/2005/8/layout/funnel1"/>
    <dgm:cxn modelId="{0691690E-80C2-4B36-A20F-DBDE845D9171}" type="presParOf" srcId="{41F1DAFB-298A-4795-9ECC-1802B08D5AFB}" destId="{1E3D20AC-B9DA-4A6B-9DFC-184F9128B8D8}" srcOrd="2" destOrd="0" presId="urn:microsoft.com/office/officeart/2005/8/layout/funnel1"/>
    <dgm:cxn modelId="{FC1C9D5F-6233-44F1-A6AB-5959C8DC4F3D}" type="presParOf" srcId="{41F1DAFB-298A-4795-9ECC-1802B08D5AFB}" destId="{0F824BE6-18B6-4DE6-9F74-7E49C928B706}" srcOrd="3" destOrd="0" presId="urn:microsoft.com/office/officeart/2005/8/layout/funnel1"/>
    <dgm:cxn modelId="{B4EA24F0-CC66-49AE-AF7C-78F431D6301A}" type="presParOf" srcId="{41F1DAFB-298A-4795-9ECC-1802B08D5AFB}" destId="{E13F5BF0-1DF2-4565-B464-988D0801778B}" srcOrd="4" destOrd="0" presId="urn:microsoft.com/office/officeart/2005/8/layout/funnel1"/>
    <dgm:cxn modelId="{DF711C5F-BC44-45EF-A0E3-BB22EEFA62CC}" type="presParOf" srcId="{41F1DAFB-298A-4795-9ECC-1802B08D5AFB}" destId="{39D0B07A-3CE6-4173-9CE2-1803A68DEF6D}" srcOrd="5" destOrd="0" presId="urn:microsoft.com/office/officeart/2005/8/layout/funnel1"/>
    <dgm:cxn modelId="{E0FA8EE5-555F-4E00-9005-F76F0561E7E3}" type="presParOf" srcId="{41F1DAFB-298A-4795-9ECC-1802B08D5AFB}" destId="{94A797D8-273D-46E2-A277-90962543D59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CE6D84-7E65-4EA1-990C-122DB51968F5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B3D2642-E8F1-4BB7-8E1B-9B24E2D6E81A}">
      <dgm:prSet phldrT="[Teksti]" custT="1"/>
      <dgm:spPr>
        <a:solidFill>
          <a:srgbClr val="FF0000"/>
        </a:solidFill>
      </dgm:spPr>
      <dgm:t>
        <a:bodyPr/>
        <a:lstStyle/>
        <a:p>
          <a:r>
            <a:rPr lang="fi-FI" sz="1800" b="1" dirty="0" smtClean="0">
              <a:solidFill>
                <a:schemeClr val="tx1"/>
              </a:solidFill>
            </a:rPr>
            <a:t>Maakunta</a:t>
          </a:r>
          <a:endParaRPr lang="fi-FI" sz="1800" b="1" dirty="0">
            <a:solidFill>
              <a:schemeClr val="tx1"/>
            </a:solidFill>
          </a:endParaRPr>
        </a:p>
      </dgm:t>
    </dgm:pt>
    <dgm:pt modelId="{E8DF5CFF-0460-404C-962B-8EEE9C3C6867}" type="parTrans" cxnId="{FE866EDA-1C1C-4E76-A3B8-8FC298C59E0C}">
      <dgm:prSet/>
      <dgm:spPr/>
      <dgm:t>
        <a:bodyPr/>
        <a:lstStyle/>
        <a:p>
          <a:endParaRPr lang="fi-FI"/>
        </a:p>
      </dgm:t>
    </dgm:pt>
    <dgm:pt modelId="{1988DB5F-6F8E-4120-9413-0757478041DC}" type="sibTrans" cxnId="{FE866EDA-1C1C-4E76-A3B8-8FC298C59E0C}">
      <dgm:prSet/>
      <dgm:spPr/>
      <dgm:t>
        <a:bodyPr/>
        <a:lstStyle/>
        <a:p>
          <a:endParaRPr lang="fi-FI"/>
        </a:p>
      </dgm:t>
    </dgm:pt>
    <dgm:pt modelId="{44F6A50E-AE2C-4D32-A9C0-0E559F301C8A}">
      <dgm:prSet phldrT="[Teksti]"/>
      <dgm:spPr/>
      <dgm:t>
        <a:bodyPr/>
        <a:lstStyle/>
        <a:p>
          <a:r>
            <a:rPr lang="fi-FI" dirty="0" smtClean="0"/>
            <a:t>Maakunnan palvelulaitoksen yhtiöt</a:t>
          </a:r>
          <a:endParaRPr lang="fi-FI" dirty="0"/>
        </a:p>
      </dgm:t>
    </dgm:pt>
    <dgm:pt modelId="{8BC18CC9-28C1-4137-95F2-1557EF558804}" type="parTrans" cxnId="{68CB2DD0-709D-409D-8F28-5864A9D452AE}">
      <dgm:prSet/>
      <dgm:spPr/>
      <dgm:t>
        <a:bodyPr/>
        <a:lstStyle/>
        <a:p>
          <a:endParaRPr lang="fi-FI" dirty="0"/>
        </a:p>
      </dgm:t>
    </dgm:pt>
    <dgm:pt modelId="{94813E89-B4EF-48F6-A978-8A74C5739B2D}" type="sibTrans" cxnId="{68CB2DD0-709D-409D-8F28-5864A9D452AE}">
      <dgm:prSet/>
      <dgm:spPr/>
      <dgm:t>
        <a:bodyPr/>
        <a:lstStyle/>
        <a:p>
          <a:endParaRPr lang="fi-FI"/>
        </a:p>
      </dgm:t>
    </dgm:pt>
    <dgm:pt modelId="{12D2D90A-D79D-4FBB-A277-BA2C45A2EFA4}">
      <dgm:prSet phldrT="[Teksti]"/>
      <dgm:spPr/>
      <dgm:t>
        <a:bodyPr/>
        <a:lstStyle/>
        <a:p>
          <a:r>
            <a:rPr lang="fi-FI" dirty="0" smtClean="0"/>
            <a:t>Kunnan yhtiöt</a:t>
          </a:r>
          <a:endParaRPr lang="fi-FI" dirty="0"/>
        </a:p>
      </dgm:t>
    </dgm:pt>
    <dgm:pt modelId="{6BC1701C-6467-49DB-AECC-D2DC3F9D4742}" type="parTrans" cxnId="{733D86F3-D41B-4ED1-8834-2477A92E8E25}">
      <dgm:prSet/>
      <dgm:spPr/>
      <dgm:t>
        <a:bodyPr/>
        <a:lstStyle/>
        <a:p>
          <a:endParaRPr lang="fi-FI"/>
        </a:p>
      </dgm:t>
    </dgm:pt>
    <dgm:pt modelId="{A842C4D8-8EF1-4865-96B4-F34D47322593}" type="sibTrans" cxnId="{733D86F3-D41B-4ED1-8834-2477A92E8E25}">
      <dgm:prSet/>
      <dgm:spPr/>
      <dgm:t>
        <a:bodyPr/>
        <a:lstStyle/>
        <a:p>
          <a:endParaRPr lang="fi-FI"/>
        </a:p>
      </dgm:t>
    </dgm:pt>
    <dgm:pt modelId="{894C6F8A-196B-45C3-984F-CDCC29E686B9}">
      <dgm:prSet phldrT="[Teksti]"/>
      <dgm:spPr/>
      <dgm:t>
        <a:bodyPr/>
        <a:lstStyle/>
        <a:p>
          <a:r>
            <a:rPr lang="fi-FI" dirty="0" smtClean="0"/>
            <a:t>Yksityinen yritys</a:t>
          </a:r>
          <a:endParaRPr lang="fi-FI" dirty="0"/>
        </a:p>
      </dgm:t>
    </dgm:pt>
    <dgm:pt modelId="{B8ADF71A-9FB8-4AB7-9D25-6F49CB989D5B}" type="parTrans" cxnId="{5CCF398D-E309-43AB-97AE-7CBD658B51E9}">
      <dgm:prSet/>
      <dgm:spPr/>
      <dgm:t>
        <a:bodyPr/>
        <a:lstStyle/>
        <a:p>
          <a:endParaRPr lang="fi-FI"/>
        </a:p>
      </dgm:t>
    </dgm:pt>
    <dgm:pt modelId="{3118E7A9-6572-4BC0-9C88-BE960AB9752A}" type="sibTrans" cxnId="{5CCF398D-E309-43AB-97AE-7CBD658B51E9}">
      <dgm:prSet/>
      <dgm:spPr/>
      <dgm:t>
        <a:bodyPr/>
        <a:lstStyle/>
        <a:p>
          <a:endParaRPr lang="fi-FI"/>
        </a:p>
      </dgm:t>
    </dgm:pt>
    <dgm:pt modelId="{3809C6E9-6184-4721-A0E9-C2572069DE53}">
      <dgm:prSet phldrT="[Teksti]"/>
      <dgm:spPr/>
      <dgm:t>
        <a:bodyPr/>
        <a:lstStyle/>
        <a:p>
          <a:r>
            <a:rPr lang="fi-FI" dirty="0" smtClean="0"/>
            <a:t>Yhdistys</a:t>
          </a:r>
          <a:endParaRPr lang="fi-FI" dirty="0"/>
        </a:p>
      </dgm:t>
    </dgm:pt>
    <dgm:pt modelId="{1F19F113-BD7F-4275-98D1-49A1507627C7}" type="parTrans" cxnId="{7E22BAFE-BFDF-45CC-81A4-196DEB0F5A87}">
      <dgm:prSet/>
      <dgm:spPr/>
      <dgm:t>
        <a:bodyPr/>
        <a:lstStyle/>
        <a:p>
          <a:endParaRPr lang="fi-FI"/>
        </a:p>
      </dgm:t>
    </dgm:pt>
    <dgm:pt modelId="{61BB364E-875F-4B88-8648-66B10B15D55D}" type="sibTrans" cxnId="{7E22BAFE-BFDF-45CC-81A4-196DEB0F5A87}">
      <dgm:prSet/>
      <dgm:spPr/>
      <dgm:t>
        <a:bodyPr/>
        <a:lstStyle/>
        <a:p>
          <a:endParaRPr lang="fi-FI"/>
        </a:p>
      </dgm:t>
    </dgm:pt>
    <dgm:pt modelId="{B322FBC5-8A64-4C41-85C8-616DA76535EE}" type="pres">
      <dgm:prSet presAssocID="{F0CE6D84-7E65-4EA1-990C-122DB51968F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F248AD8A-54D5-4CED-8A88-10A8844C7ECA}" type="pres">
      <dgm:prSet presAssocID="{9B3D2642-E8F1-4BB7-8E1B-9B24E2D6E81A}" presName="centerShape" presStyleLbl="node0" presStyleIdx="0" presStyleCnt="1" custScaleX="125138" custScaleY="126986"/>
      <dgm:spPr/>
      <dgm:t>
        <a:bodyPr/>
        <a:lstStyle/>
        <a:p>
          <a:endParaRPr lang="fi-FI"/>
        </a:p>
      </dgm:t>
    </dgm:pt>
    <dgm:pt modelId="{6C91C3EC-C668-44FE-9CEC-47D834D7A61B}" type="pres">
      <dgm:prSet presAssocID="{8BC18CC9-28C1-4137-95F2-1557EF558804}" presName="parTrans" presStyleLbl="sibTrans2D1" presStyleIdx="0" presStyleCnt="4"/>
      <dgm:spPr/>
      <dgm:t>
        <a:bodyPr/>
        <a:lstStyle/>
        <a:p>
          <a:endParaRPr lang="fi-FI"/>
        </a:p>
      </dgm:t>
    </dgm:pt>
    <dgm:pt modelId="{380BF09D-D38B-4C93-97A3-0DBBF30869E1}" type="pres">
      <dgm:prSet presAssocID="{8BC18CC9-28C1-4137-95F2-1557EF558804}" presName="connectorText" presStyleLbl="sibTrans2D1" presStyleIdx="0" presStyleCnt="4"/>
      <dgm:spPr/>
      <dgm:t>
        <a:bodyPr/>
        <a:lstStyle/>
        <a:p>
          <a:endParaRPr lang="fi-FI"/>
        </a:p>
      </dgm:t>
    </dgm:pt>
    <dgm:pt modelId="{54B6D020-A0FF-4B92-9C9E-6F636A887A79}" type="pres">
      <dgm:prSet presAssocID="{44F6A50E-AE2C-4D32-A9C0-0E559F301C8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E755601-17EA-46B4-A28A-97735CD1838E}" type="pres">
      <dgm:prSet presAssocID="{6BC1701C-6467-49DB-AECC-D2DC3F9D4742}" presName="parTrans" presStyleLbl="sibTrans2D1" presStyleIdx="1" presStyleCnt="4"/>
      <dgm:spPr/>
      <dgm:t>
        <a:bodyPr/>
        <a:lstStyle/>
        <a:p>
          <a:endParaRPr lang="fi-FI"/>
        </a:p>
      </dgm:t>
    </dgm:pt>
    <dgm:pt modelId="{2566D858-C41E-4F19-8C6B-FB91D0C5D433}" type="pres">
      <dgm:prSet presAssocID="{6BC1701C-6467-49DB-AECC-D2DC3F9D4742}" presName="connectorText" presStyleLbl="sibTrans2D1" presStyleIdx="1" presStyleCnt="4"/>
      <dgm:spPr/>
      <dgm:t>
        <a:bodyPr/>
        <a:lstStyle/>
        <a:p>
          <a:endParaRPr lang="fi-FI"/>
        </a:p>
      </dgm:t>
    </dgm:pt>
    <dgm:pt modelId="{285106FD-0B55-4D3E-85BB-94BED145A314}" type="pres">
      <dgm:prSet presAssocID="{12D2D90A-D79D-4FBB-A277-BA2C45A2EFA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EA5DCA5-A16E-45E7-8CCC-4D167975AA82}" type="pres">
      <dgm:prSet presAssocID="{B8ADF71A-9FB8-4AB7-9D25-6F49CB989D5B}" presName="parTrans" presStyleLbl="sibTrans2D1" presStyleIdx="2" presStyleCnt="4"/>
      <dgm:spPr/>
      <dgm:t>
        <a:bodyPr/>
        <a:lstStyle/>
        <a:p>
          <a:endParaRPr lang="fi-FI"/>
        </a:p>
      </dgm:t>
    </dgm:pt>
    <dgm:pt modelId="{3127EB91-1BA7-4690-8CA3-BFE79954ACD2}" type="pres">
      <dgm:prSet presAssocID="{B8ADF71A-9FB8-4AB7-9D25-6F49CB989D5B}" presName="connectorText" presStyleLbl="sibTrans2D1" presStyleIdx="2" presStyleCnt="4"/>
      <dgm:spPr/>
      <dgm:t>
        <a:bodyPr/>
        <a:lstStyle/>
        <a:p>
          <a:endParaRPr lang="fi-FI"/>
        </a:p>
      </dgm:t>
    </dgm:pt>
    <dgm:pt modelId="{4BA09E0C-CABF-45FD-92F1-BC8C483FCA44}" type="pres">
      <dgm:prSet presAssocID="{894C6F8A-196B-45C3-984F-CDCC29E686B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0414CF2-2FE4-4275-ABAF-D82AAA740237}" type="pres">
      <dgm:prSet presAssocID="{1F19F113-BD7F-4275-98D1-49A1507627C7}" presName="parTrans" presStyleLbl="sibTrans2D1" presStyleIdx="3" presStyleCnt="4"/>
      <dgm:spPr/>
      <dgm:t>
        <a:bodyPr/>
        <a:lstStyle/>
        <a:p>
          <a:endParaRPr lang="fi-FI"/>
        </a:p>
      </dgm:t>
    </dgm:pt>
    <dgm:pt modelId="{AE99EBEB-4D51-48FE-80A8-06D6B163B087}" type="pres">
      <dgm:prSet presAssocID="{1F19F113-BD7F-4275-98D1-49A1507627C7}" presName="connectorText" presStyleLbl="sibTrans2D1" presStyleIdx="3" presStyleCnt="4"/>
      <dgm:spPr/>
      <dgm:t>
        <a:bodyPr/>
        <a:lstStyle/>
        <a:p>
          <a:endParaRPr lang="fi-FI"/>
        </a:p>
      </dgm:t>
    </dgm:pt>
    <dgm:pt modelId="{518DE078-9FF2-4673-9C94-C6E7AB0D97CE}" type="pres">
      <dgm:prSet presAssocID="{3809C6E9-6184-4721-A0E9-C2572069DE5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750AC806-F309-4D2C-B20B-52FD029F45C0}" type="presOf" srcId="{9B3D2642-E8F1-4BB7-8E1B-9B24E2D6E81A}" destId="{F248AD8A-54D5-4CED-8A88-10A8844C7ECA}" srcOrd="0" destOrd="0" presId="urn:microsoft.com/office/officeart/2005/8/layout/radial5"/>
    <dgm:cxn modelId="{36068B80-F096-439C-A442-D7D38CB0CB2E}" type="presOf" srcId="{3809C6E9-6184-4721-A0E9-C2572069DE53}" destId="{518DE078-9FF2-4673-9C94-C6E7AB0D97CE}" srcOrd="0" destOrd="0" presId="urn:microsoft.com/office/officeart/2005/8/layout/radial5"/>
    <dgm:cxn modelId="{BDDEADF3-396F-4722-9F72-832F6B2E9BAD}" type="presOf" srcId="{6BC1701C-6467-49DB-AECC-D2DC3F9D4742}" destId="{AE755601-17EA-46B4-A28A-97735CD1838E}" srcOrd="0" destOrd="0" presId="urn:microsoft.com/office/officeart/2005/8/layout/radial5"/>
    <dgm:cxn modelId="{FE866EDA-1C1C-4E76-A3B8-8FC298C59E0C}" srcId="{F0CE6D84-7E65-4EA1-990C-122DB51968F5}" destId="{9B3D2642-E8F1-4BB7-8E1B-9B24E2D6E81A}" srcOrd="0" destOrd="0" parTransId="{E8DF5CFF-0460-404C-962B-8EEE9C3C6867}" sibTransId="{1988DB5F-6F8E-4120-9413-0757478041DC}"/>
    <dgm:cxn modelId="{F29A4B3C-B909-4C22-BCA9-5C1A1F532140}" type="presOf" srcId="{B8ADF71A-9FB8-4AB7-9D25-6F49CB989D5B}" destId="{3127EB91-1BA7-4690-8CA3-BFE79954ACD2}" srcOrd="1" destOrd="0" presId="urn:microsoft.com/office/officeart/2005/8/layout/radial5"/>
    <dgm:cxn modelId="{68CB2DD0-709D-409D-8F28-5864A9D452AE}" srcId="{9B3D2642-E8F1-4BB7-8E1B-9B24E2D6E81A}" destId="{44F6A50E-AE2C-4D32-A9C0-0E559F301C8A}" srcOrd="0" destOrd="0" parTransId="{8BC18CC9-28C1-4137-95F2-1557EF558804}" sibTransId="{94813E89-B4EF-48F6-A978-8A74C5739B2D}"/>
    <dgm:cxn modelId="{ED459580-3F7F-40E4-A3AC-DB413A943690}" type="presOf" srcId="{894C6F8A-196B-45C3-984F-CDCC29E686B9}" destId="{4BA09E0C-CABF-45FD-92F1-BC8C483FCA44}" srcOrd="0" destOrd="0" presId="urn:microsoft.com/office/officeart/2005/8/layout/radial5"/>
    <dgm:cxn modelId="{DE8D7FC4-450B-4E77-933A-FA482C8EE507}" type="presOf" srcId="{8BC18CC9-28C1-4137-95F2-1557EF558804}" destId="{380BF09D-D38B-4C93-97A3-0DBBF30869E1}" srcOrd="1" destOrd="0" presId="urn:microsoft.com/office/officeart/2005/8/layout/radial5"/>
    <dgm:cxn modelId="{7AF7C99C-A1CF-41B2-96D2-D404264E936F}" type="presOf" srcId="{B8ADF71A-9FB8-4AB7-9D25-6F49CB989D5B}" destId="{0EA5DCA5-A16E-45E7-8CCC-4D167975AA82}" srcOrd="0" destOrd="0" presId="urn:microsoft.com/office/officeart/2005/8/layout/radial5"/>
    <dgm:cxn modelId="{28D427B3-E5F1-45BB-B9CE-603FD704BEBF}" type="presOf" srcId="{44F6A50E-AE2C-4D32-A9C0-0E559F301C8A}" destId="{54B6D020-A0FF-4B92-9C9E-6F636A887A79}" srcOrd="0" destOrd="0" presId="urn:microsoft.com/office/officeart/2005/8/layout/radial5"/>
    <dgm:cxn modelId="{F8DEDA63-AFB7-4019-9803-85B21D32B450}" type="presOf" srcId="{6BC1701C-6467-49DB-AECC-D2DC3F9D4742}" destId="{2566D858-C41E-4F19-8C6B-FB91D0C5D433}" srcOrd="1" destOrd="0" presId="urn:microsoft.com/office/officeart/2005/8/layout/radial5"/>
    <dgm:cxn modelId="{733D86F3-D41B-4ED1-8834-2477A92E8E25}" srcId="{9B3D2642-E8F1-4BB7-8E1B-9B24E2D6E81A}" destId="{12D2D90A-D79D-4FBB-A277-BA2C45A2EFA4}" srcOrd="1" destOrd="0" parTransId="{6BC1701C-6467-49DB-AECC-D2DC3F9D4742}" sibTransId="{A842C4D8-8EF1-4865-96B4-F34D47322593}"/>
    <dgm:cxn modelId="{BEF94861-F348-4623-AAE1-34A66E16142B}" type="presOf" srcId="{1F19F113-BD7F-4275-98D1-49A1507627C7}" destId="{30414CF2-2FE4-4275-ABAF-D82AAA740237}" srcOrd="0" destOrd="0" presId="urn:microsoft.com/office/officeart/2005/8/layout/radial5"/>
    <dgm:cxn modelId="{12C0D75F-7ACC-40DA-B908-7A580CB7D6AC}" type="presOf" srcId="{12D2D90A-D79D-4FBB-A277-BA2C45A2EFA4}" destId="{285106FD-0B55-4D3E-85BB-94BED145A314}" srcOrd="0" destOrd="0" presId="urn:microsoft.com/office/officeart/2005/8/layout/radial5"/>
    <dgm:cxn modelId="{5CCF398D-E309-43AB-97AE-7CBD658B51E9}" srcId="{9B3D2642-E8F1-4BB7-8E1B-9B24E2D6E81A}" destId="{894C6F8A-196B-45C3-984F-CDCC29E686B9}" srcOrd="2" destOrd="0" parTransId="{B8ADF71A-9FB8-4AB7-9D25-6F49CB989D5B}" sibTransId="{3118E7A9-6572-4BC0-9C88-BE960AB9752A}"/>
    <dgm:cxn modelId="{5050647D-EF28-46EE-A025-01E3D103F14A}" type="presOf" srcId="{8BC18CC9-28C1-4137-95F2-1557EF558804}" destId="{6C91C3EC-C668-44FE-9CEC-47D834D7A61B}" srcOrd="0" destOrd="0" presId="urn:microsoft.com/office/officeart/2005/8/layout/radial5"/>
    <dgm:cxn modelId="{3CDADED9-9D16-4917-8CA1-01E0BB735DFF}" type="presOf" srcId="{F0CE6D84-7E65-4EA1-990C-122DB51968F5}" destId="{B322FBC5-8A64-4C41-85C8-616DA76535EE}" srcOrd="0" destOrd="0" presId="urn:microsoft.com/office/officeart/2005/8/layout/radial5"/>
    <dgm:cxn modelId="{4814D8EE-0311-4DE4-A2BD-3D8E9EAD322F}" type="presOf" srcId="{1F19F113-BD7F-4275-98D1-49A1507627C7}" destId="{AE99EBEB-4D51-48FE-80A8-06D6B163B087}" srcOrd="1" destOrd="0" presId="urn:microsoft.com/office/officeart/2005/8/layout/radial5"/>
    <dgm:cxn modelId="{7E22BAFE-BFDF-45CC-81A4-196DEB0F5A87}" srcId="{9B3D2642-E8F1-4BB7-8E1B-9B24E2D6E81A}" destId="{3809C6E9-6184-4721-A0E9-C2572069DE53}" srcOrd="3" destOrd="0" parTransId="{1F19F113-BD7F-4275-98D1-49A1507627C7}" sibTransId="{61BB364E-875F-4B88-8648-66B10B15D55D}"/>
    <dgm:cxn modelId="{E4A43E3E-EF88-423A-B8FA-D85A12655252}" type="presParOf" srcId="{B322FBC5-8A64-4C41-85C8-616DA76535EE}" destId="{F248AD8A-54D5-4CED-8A88-10A8844C7ECA}" srcOrd="0" destOrd="0" presId="urn:microsoft.com/office/officeart/2005/8/layout/radial5"/>
    <dgm:cxn modelId="{514EE8A3-D529-4A3F-8188-5DE72BFE47B7}" type="presParOf" srcId="{B322FBC5-8A64-4C41-85C8-616DA76535EE}" destId="{6C91C3EC-C668-44FE-9CEC-47D834D7A61B}" srcOrd="1" destOrd="0" presId="urn:microsoft.com/office/officeart/2005/8/layout/radial5"/>
    <dgm:cxn modelId="{A50700CD-52A4-4036-9132-38C5629BF8D1}" type="presParOf" srcId="{6C91C3EC-C668-44FE-9CEC-47D834D7A61B}" destId="{380BF09D-D38B-4C93-97A3-0DBBF30869E1}" srcOrd="0" destOrd="0" presId="urn:microsoft.com/office/officeart/2005/8/layout/radial5"/>
    <dgm:cxn modelId="{B8A1668B-9AC5-4355-A294-B00E0784351F}" type="presParOf" srcId="{B322FBC5-8A64-4C41-85C8-616DA76535EE}" destId="{54B6D020-A0FF-4B92-9C9E-6F636A887A79}" srcOrd="2" destOrd="0" presId="urn:microsoft.com/office/officeart/2005/8/layout/radial5"/>
    <dgm:cxn modelId="{53C7BE03-B119-4D2C-8E12-D4CCDEE6CDF3}" type="presParOf" srcId="{B322FBC5-8A64-4C41-85C8-616DA76535EE}" destId="{AE755601-17EA-46B4-A28A-97735CD1838E}" srcOrd="3" destOrd="0" presId="urn:microsoft.com/office/officeart/2005/8/layout/radial5"/>
    <dgm:cxn modelId="{319CD50D-1E96-420D-BC03-B18C1E37B896}" type="presParOf" srcId="{AE755601-17EA-46B4-A28A-97735CD1838E}" destId="{2566D858-C41E-4F19-8C6B-FB91D0C5D433}" srcOrd="0" destOrd="0" presId="urn:microsoft.com/office/officeart/2005/8/layout/radial5"/>
    <dgm:cxn modelId="{02507285-D3A6-4D22-9279-D1B3D072CC17}" type="presParOf" srcId="{B322FBC5-8A64-4C41-85C8-616DA76535EE}" destId="{285106FD-0B55-4D3E-85BB-94BED145A314}" srcOrd="4" destOrd="0" presId="urn:microsoft.com/office/officeart/2005/8/layout/radial5"/>
    <dgm:cxn modelId="{7FBDB889-CF8C-461C-BDD5-112757B19F06}" type="presParOf" srcId="{B322FBC5-8A64-4C41-85C8-616DA76535EE}" destId="{0EA5DCA5-A16E-45E7-8CCC-4D167975AA82}" srcOrd="5" destOrd="0" presId="urn:microsoft.com/office/officeart/2005/8/layout/radial5"/>
    <dgm:cxn modelId="{E19F2C35-5C91-481F-B957-A5FAEB62A267}" type="presParOf" srcId="{0EA5DCA5-A16E-45E7-8CCC-4D167975AA82}" destId="{3127EB91-1BA7-4690-8CA3-BFE79954ACD2}" srcOrd="0" destOrd="0" presId="urn:microsoft.com/office/officeart/2005/8/layout/radial5"/>
    <dgm:cxn modelId="{86A4A7DD-F11A-4AC7-81CA-7396BA361E23}" type="presParOf" srcId="{B322FBC5-8A64-4C41-85C8-616DA76535EE}" destId="{4BA09E0C-CABF-45FD-92F1-BC8C483FCA44}" srcOrd="6" destOrd="0" presId="urn:microsoft.com/office/officeart/2005/8/layout/radial5"/>
    <dgm:cxn modelId="{027A39F0-AF53-4BE5-9269-1760E55F85DA}" type="presParOf" srcId="{B322FBC5-8A64-4C41-85C8-616DA76535EE}" destId="{30414CF2-2FE4-4275-ABAF-D82AAA740237}" srcOrd="7" destOrd="0" presId="urn:microsoft.com/office/officeart/2005/8/layout/radial5"/>
    <dgm:cxn modelId="{4F9E8001-4FAA-497D-9F44-6E8C14D352C8}" type="presParOf" srcId="{30414CF2-2FE4-4275-ABAF-D82AAA740237}" destId="{AE99EBEB-4D51-48FE-80A8-06D6B163B087}" srcOrd="0" destOrd="0" presId="urn:microsoft.com/office/officeart/2005/8/layout/radial5"/>
    <dgm:cxn modelId="{F0F5DBDB-D5A3-4795-A9EE-FB2370487E57}" type="presParOf" srcId="{B322FBC5-8A64-4C41-85C8-616DA76535EE}" destId="{518DE078-9FF2-4673-9C94-C6E7AB0D97CE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73F990-73EE-4095-AE90-8F6E66E7A5F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3121EEE-FE16-4654-9F68-9A723F745D69}">
      <dgm:prSet phldrT="[Teksti]" custT="1"/>
      <dgm:spPr>
        <a:solidFill>
          <a:srgbClr val="92D050">
            <a:alpha val="50000"/>
          </a:srgbClr>
        </a:solidFill>
      </dgm:spPr>
      <dgm:t>
        <a:bodyPr/>
        <a:lstStyle/>
        <a:p>
          <a:endParaRPr lang="fi-FI" sz="1800" dirty="0"/>
        </a:p>
      </dgm:t>
    </dgm:pt>
    <dgm:pt modelId="{54381344-2623-4F0C-B3C6-8DDAD73FC230}" type="parTrans" cxnId="{84410766-3146-4168-8C33-849ED08EC9C4}">
      <dgm:prSet/>
      <dgm:spPr/>
      <dgm:t>
        <a:bodyPr/>
        <a:lstStyle/>
        <a:p>
          <a:endParaRPr lang="fi-FI"/>
        </a:p>
      </dgm:t>
    </dgm:pt>
    <dgm:pt modelId="{25659A64-EFD7-4144-9655-9731BC89CD14}" type="sibTrans" cxnId="{84410766-3146-4168-8C33-849ED08EC9C4}">
      <dgm:prSet/>
      <dgm:spPr/>
      <dgm:t>
        <a:bodyPr/>
        <a:lstStyle/>
        <a:p>
          <a:endParaRPr lang="fi-FI"/>
        </a:p>
      </dgm:t>
    </dgm:pt>
    <dgm:pt modelId="{6A2EDA5D-9924-4EEB-81DC-9CC9E3E85963}">
      <dgm:prSet phldrT="[Teksti]" custT="1"/>
      <dgm:spPr>
        <a:solidFill>
          <a:schemeClr val="accent1">
            <a:lumMod val="20000"/>
            <a:lumOff val="80000"/>
            <a:alpha val="50000"/>
          </a:schemeClr>
        </a:solidFill>
      </dgm:spPr>
      <dgm:t>
        <a:bodyPr/>
        <a:lstStyle/>
        <a:p>
          <a:endParaRPr lang="fi-FI" sz="1800" dirty="0"/>
        </a:p>
      </dgm:t>
    </dgm:pt>
    <dgm:pt modelId="{74AA4ABA-B03E-4D48-B98E-7B92621B9F69}" type="parTrans" cxnId="{235292EB-2F1C-4C66-9FA3-71D87ED45202}">
      <dgm:prSet/>
      <dgm:spPr/>
      <dgm:t>
        <a:bodyPr/>
        <a:lstStyle/>
        <a:p>
          <a:endParaRPr lang="fi-FI"/>
        </a:p>
      </dgm:t>
    </dgm:pt>
    <dgm:pt modelId="{1563BD3D-B49E-495F-A73C-802F84258AE5}" type="sibTrans" cxnId="{235292EB-2F1C-4C66-9FA3-71D87ED45202}">
      <dgm:prSet/>
      <dgm:spPr/>
      <dgm:t>
        <a:bodyPr/>
        <a:lstStyle/>
        <a:p>
          <a:endParaRPr lang="fi-FI"/>
        </a:p>
      </dgm:t>
    </dgm:pt>
    <dgm:pt modelId="{F35FF0D0-65B8-46E2-9316-27428B5F1275}">
      <dgm:prSet phldrT="[Teksti]" custT="1"/>
      <dgm:spPr>
        <a:solidFill>
          <a:srgbClr val="FEBEEF">
            <a:alpha val="49804"/>
          </a:srgbClr>
        </a:solidFill>
      </dgm:spPr>
      <dgm:t>
        <a:bodyPr/>
        <a:lstStyle/>
        <a:p>
          <a:endParaRPr lang="fi-FI" sz="1600" dirty="0"/>
        </a:p>
      </dgm:t>
    </dgm:pt>
    <dgm:pt modelId="{7968D159-11C2-4F69-9A34-B47047344B5A}" type="sibTrans" cxnId="{DFED98D1-0936-4A06-8813-FC5DBEF57551}">
      <dgm:prSet/>
      <dgm:spPr/>
      <dgm:t>
        <a:bodyPr/>
        <a:lstStyle/>
        <a:p>
          <a:endParaRPr lang="fi-FI"/>
        </a:p>
      </dgm:t>
    </dgm:pt>
    <dgm:pt modelId="{E39522BC-FAD8-4777-B8F7-88D20F6D650E}" type="parTrans" cxnId="{DFED98D1-0936-4A06-8813-FC5DBEF57551}">
      <dgm:prSet/>
      <dgm:spPr/>
      <dgm:t>
        <a:bodyPr/>
        <a:lstStyle/>
        <a:p>
          <a:endParaRPr lang="fi-FI"/>
        </a:p>
      </dgm:t>
    </dgm:pt>
    <dgm:pt modelId="{E3733FEB-FEB9-4966-BC5F-57BBF2D1AB26}" type="pres">
      <dgm:prSet presAssocID="{A973F990-73EE-4095-AE90-8F6E66E7A5FC}" presName="compositeShape" presStyleCnt="0">
        <dgm:presLayoutVars>
          <dgm:chMax val="7"/>
          <dgm:dir/>
          <dgm:resizeHandles val="exact"/>
        </dgm:presLayoutVars>
      </dgm:prSet>
      <dgm:spPr/>
    </dgm:pt>
    <dgm:pt modelId="{EAD4C30F-AA0E-4607-893A-ACECE9A00130}" type="pres">
      <dgm:prSet presAssocID="{13121EEE-FE16-4654-9F68-9A723F745D69}" presName="circ1" presStyleLbl="vennNode1" presStyleIdx="0" presStyleCnt="3" custScaleX="113694" custScaleY="112103" custLinFactNeighborX="3183" custLinFactNeighborY="11868"/>
      <dgm:spPr/>
      <dgm:t>
        <a:bodyPr/>
        <a:lstStyle/>
        <a:p>
          <a:endParaRPr lang="fi-FI"/>
        </a:p>
      </dgm:t>
    </dgm:pt>
    <dgm:pt modelId="{67C25E07-F896-4935-AB84-CD043473BCEA}" type="pres">
      <dgm:prSet presAssocID="{13121EEE-FE16-4654-9F68-9A723F745D6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4479AC7-BFFA-4214-9449-52338DA8B398}" type="pres">
      <dgm:prSet presAssocID="{6A2EDA5D-9924-4EEB-81DC-9CC9E3E85963}" presName="circ2" presStyleLbl="vennNode1" presStyleIdx="1" presStyleCnt="3" custScaleX="104292" custScaleY="100842" custLinFactNeighborX="15245" custLinFactNeighborY="3665"/>
      <dgm:spPr/>
      <dgm:t>
        <a:bodyPr/>
        <a:lstStyle/>
        <a:p>
          <a:endParaRPr lang="fi-FI"/>
        </a:p>
      </dgm:t>
    </dgm:pt>
    <dgm:pt modelId="{6F2BDF51-E5EF-4E04-B8B7-31882052F2F0}" type="pres">
      <dgm:prSet presAssocID="{6A2EDA5D-9924-4EEB-81DC-9CC9E3E8596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C856F68-59E9-4973-8A52-A1283448F6AC}" type="pres">
      <dgm:prSet presAssocID="{F35FF0D0-65B8-46E2-9316-27428B5F1275}" presName="circ3" presStyleLbl="vennNode1" presStyleIdx="2" presStyleCnt="3" custScaleX="101125" custScaleY="110543"/>
      <dgm:spPr/>
      <dgm:t>
        <a:bodyPr/>
        <a:lstStyle/>
        <a:p>
          <a:endParaRPr lang="fi-FI"/>
        </a:p>
      </dgm:t>
    </dgm:pt>
    <dgm:pt modelId="{4BE8E7DE-B95D-433C-A91D-A0E33A2D4866}" type="pres">
      <dgm:prSet presAssocID="{F35FF0D0-65B8-46E2-9316-27428B5F127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BAF54F22-38F4-4E75-B3FB-A7177A016E3F}" type="presOf" srcId="{13121EEE-FE16-4654-9F68-9A723F745D69}" destId="{67C25E07-F896-4935-AB84-CD043473BCEA}" srcOrd="1" destOrd="0" presId="urn:microsoft.com/office/officeart/2005/8/layout/venn1"/>
    <dgm:cxn modelId="{A210AF15-EEF2-4AE1-9DB7-779D85848ACE}" type="presOf" srcId="{6A2EDA5D-9924-4EEB-81DC-9CC9E3E85963}" destId="{E4479AC7-BFFA-4214-9449-52338DA8B398}" srcOrd="0" destOrd="0" presId="urn:microsoft.com/office/officeart/2005/8/layout/venn1"/>
    <dgm:cxn modelId="{DFED98D1-0936-4A06-8813-FC5DBEF57551}" srcId="{A973F990-73EE-4095-AE90-8F6E66E7A5FC}" destId="{F35FF0D0-65B8-46E2-9316-27428B5F1275}" srcOrd="2" destOrd="0" parTransId="{E39522BC-FAD8-4777-B8F7-88D20F6D650E}" sibTransId="{7968D159-11C2-4F69-9A34-B47047344B5A}"/>
    <dgm:cxn modelId="{1D6B06CD-6E19-4BB1-A915-354E73396217}" type="presOf" srcId="{13121EEE-FE16-4654-9F68-9A723F745D69}" destId="{EAD4C30F-AA0E-4607-893A-ACECE9A00130}" srcOrd="0" destOrd="0" presId="urn:microsoft.com/office/officeart/2005/8/layout/venn1"/>
    <dgm:cxn modelId="{84410766-3146-4168-8C33-849ED08EC9C4}" srcId="{A973F990-73EE-4095-AE90-8F6E66E7A5FC}" destId="{13121EEE-FE16-4654-9F68-9A723F745D69}" srcOrd="0" destOrd="0" parTransId="{54381344-2623-4F0C-B3C6-8DDAD73FC230}" sibTransId="{25659A64-EFD7-4144-9655-9731BC89CD14}"/>
    <dgm:cxn modelId="{E63E9EA4-E7B9-496D-B2F2-3E878E4B55AF}" type="presOf" srcId="{F35FF0D0-65B8-46E2-9316-27428B5F1275}" destId="{4BE8E7DE-B95D-433C-A91D-A0E33A2D4866}" srcOrd="1" destOrd="0" presId="urn:microsoft.com/office/officeart/2005/8/layout/venn1"/>
    <dgm:cxn modelId="{FB7EA374-7065-4563-8A1B-31F307CFCB78}" type="presOf" srcId="{6A2EDA5D-9924-4EEB-81DC-9CC9E3E85963}" destId="{6F2BDF51-E5EF-4E04-B8B7-31882052F2F0}" srcOrd="1" destOrd="0" presId="urn:microsoft.com/office/officeart/2005/8/layout/venn1"/>
    <dgm:cxn modelId="{BDF9D09F-D794-4F42-B71E-A737003DBA83}" type="presOf" srcId="{F35FF0D0-65B8-46E2-9316-27428B5F1275}" destId="{2C856F68-59E9-4973-8A52-A1283448F6AC}" srcOrd="0" destOrd="0" presId="urn:microsoft.com/office/officeart/2005/8/layout/venn1"/>
    <dgm:cxn modelId="{235292EB-2F1C-4C66-9FA3-71D87ED45202}" srcId="{A973F990-73EE-4095-AE90-8F6E66E7A5FC}" destId="{6A2EDA5D-9924-4EEB-81DC-9CC9E3E85963}" srcOrd="1" destOrd="0" parTransId="{74AA4ABA-B03E-4D48-B98E-7B92621B9F69}" sibTransId="{1563BD3D-B49E-495F-A73C-802F84258AE5}"/>
    <dgm:cxn modelId="{23634936-4D40-4E74-8126-1A2E83EDA5E2}" type="presOf" srcId="{A973F990-73EE-4095-AE90-8F6E66E7A5FC}" destId="{E3733FEB-FEB9-4966-BC5F-57BBF2D1AB26}" srcOrd="0" destOrd="0" presId="urn:microsoft.com/office/officeart/2005/8/layout/venn1"/>
    <dgm:cxn modelId="{EA39DDE0-4EC4-4770-8C9D-124E127B0833}" type="presParOf" srcId="{E3733FEB-FEB9-4966-BC5F-57BBF2D1AB26}" destId="{EAD4C30F-AA0E-4607-893A-ACECE9A00130}" srcOrd="0" destOrd="0" presId="urn:microsoft.com/office/officeart/2005/8/layout/venn1"/>
    <dgm:cxn modelId="{D9AA61CD-DC8A-4766-8FB3-2AF3525FA7E1}" type="presParOf" srcId="{E3733FEB-FEB9-4966-BC5F-57BBF2D1AB26}" destId="{67C25E07-F896-4935-AB84-CD043473BCEA}" srcOrd="1" destOrd="0" presId="urn:microsoft.com/office/officeart/2005/8/layout/venn1"/>
    <dgm:cxn modelId="{7CEA2D96-764E-4754-B19B-5EDADB7A1B96}" type="presParOf" srcId="{E3733FEB-FEB9-4966-BC5F-57BBF2D1AB26}" destId="{E4479AC7-BFFA-4214-9449-52338DA8B398}" srcOrd="2" destOrd="0" presId="urn:microsoft.com/office/officeart/2005/8/layout/venn1"/>
    <dgm:cxn modelId="{B72B95D1-AFA2-4031-B3C6-CC9E688AF510}" type="presParOf" srcId="{E3733FEB-FEB9-4966-BC5F-57BBF2D1AB26}" destId="{6F2BDF51-E5EF-4E04-B8B7-31882052F2F0}" srcOrd="3" destOrd="0" presId="urn:microsoft.com/office/officeart/2005/8/layout/venn1"/>
    <dgm:cxn modelId="{7204F3D6-C442-4833-A842-522A8EC99DBC}" type="presParOf" srcId="{E3733FEB-FEB9-4966-BC5F-57BBF2D1AB26}" destId="{2C856F68-59E9-4973-8A52-A1283448F6AC}" srcOrd="4" destOrd="0" presId="urn:microsoft.com/office/officeart/2005/8/layout/venn1"/>
    <dgm:cxn modelId="{18808CC2-C47D-4487-BA28-4A98E75EAC5E}" type="presParOf" srcId="{E3733FEB-FEB9-4966-BC5F-57BBF2D1AB26}" destId="{4BE8E7DE-B95D-433C-A91D-A0E33A2D486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91EADF-2993-4C68-B08B-7D7ADADF1C8E}" type="doc">
      <dgm:prSet loTypeId="urn:microsoft.com/office/officeart/2005/8/layout/cycle7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i-FI"/>
        </a:p>
      </dgm:t>
    </dgm:pt>
    <dgm:pt modelId="{DB697D7F-3F06-416D-82C4-79B4A15AE856}">
      <dgm:prSet phldrT="[Teksti]"/>
      <dgm:spPr/>
      <dgm:t>
        <a:bodyPr/>
        <a:lstStyle/>
        <a:p>
          <a:r>
            <a:rPr lang="fi-FI" dirty="0" err="1" smtClean="0"/>
            <a:t>Asiakaskeinen</a:t>
          </a:r>
          <a:r>
            <a:rPr lang="fi-FI" dirty="0" smtClean="0"/>
            <a:t> ajattelu</a:t>
          </a:r>
          <a:endParaRPr lang="fi-FI" dirty="0"/>
        </a:p>
      </dgm:t>
    </dgm:pt>
    <dgm:pt modelId="{EA77248E-F9E7-438A-AA1E-BF1C11AAF3D6}" type="parTrans" cxnId="{FE80F108-A300-42EF-80DA-2A26CEA0D8A4}">
      <dgm:prSet/>
      <dgm:spPr/>
      <dgm:t>
        <a:bodyPr/>
        <a:lstStyle/>
        <a:p>
          <a:endParaRPr lang="fi-FI"/>
        </a:p>
      </dgm:t>
    </dgm:pt>
    <dgm:pt modelId="{A23AC278-5BE5-4E7D-80AB-B66798A52051}" type="sibTrans" cxnId="{FE80F108-A300-42EF-80DA-2A26CEA0D8A4}">
      <dgm:prSet/>
      <dgm:spPr/>
      <dgm:t>
        <a:bodyPr/>
        <a:lstStyle/>
        <a:p>
          <a:endParaRPr lang="fi-FI"/>
        </a:p>
      </dgm:t>
    </dgm:pt>
    <dgm:pt modelId="{97EC8F6E-C70B-4F64-9F39-20F277DE9A62}">
      <dgm:prSet phldrT="[Teksti]"/>
      <dgm:spPr/>
      <dgm:t>
        <a:bodyPr/>
        <a:lstStyle/>
        <a:p>
          <a:r>
            <a:rPr lang="fi-FI" dirty="0" smtClean="0"/>
            <a:t>Kokeilukulttuuri</a:t>
          </a:r>
          <a:endParaRPr lang="fi-FI" dirty="0"/>
        </a:p>
      </dgm:t>
    </dgm:pt>
    <dgm:pt modelId="{0C715E17-2528-45FC-8C66-F1A7DF9C172F}" type="parTrans" cxnId="{AFF6A13E-3006-4372-95E1-6D300E2D7757}">
      <dgm:prSet/>
      <dgm:spPr/>
      <dgm:t>
        <a:bodyPr/>
        <a:lstStyle/>
        <a:p>
          <a:endParaRPr lang="fi-FI"/>
        </a:p>
      </dgm:t>
    </dgm:pt>
    <dgm:pt modelId="{37E1527B-A090-4270-8178-AA81650C93DD}" type="sibTrans" cxnId="{AFF6A13E-3006-4372-95E1-6D300E2D7757}">
      <dgm:prSet/>
      <dgm:spPr/>
      <dgm:t>
        <a:bodyPr/>
        <a:lstStyle/>
        <a:p>
          <a:endParaRPr lang="fi-FI"/>
        </a:p>
      </dgm:t>
    </dgm:pt>
    <dgm:pt modelId="{65D9B19C-3602-4D26-B5FA-1EC906131CBE}">
      <dgm:prSet phldrT="[Teksti]"/>
      <dgm:spPr/>
      <dgm:t>
        <a:bodyPr/>
        <a:lstStyle/>
        <a:p>
          <a:r>
            <a:rPr lang="fi-FI" dirty="0" smtClean="0"/>
            <a:t>Johdon ja työntekijöiden sitoutuminen</a:t>
          </a:r>
          <a:endParaRPr lang="fi-FI" dirty="0"/>
        </a:p>
      </dgm:t>
    </dgm:pt>
    <dgm:pt modelId="{56F11261-F2C9-4A18-BB28-F9B2EC90810B}" type="parTrans" cxnId="{DCD7C9DB-7C44-4798-9A40-1275DF16AFE2}">
      <dgm:prSet/>
      <dgm:spPr/>
      <dgm:t>
        <a:bodyPr/>
        <a:lstStyle/>
        <a:p>
          <a:endParaRPr lang="fi-FI"/>
        </a:p>
      </dgm:t>
    </dgm:pt>
    <dgm:pt modelId="{36287E4A-BA52-4574-9076-DCFE17428E18}" type="sibTrans" cxnId="{DCD7C9DB-7C44-4798-9A40-1275DF16AFE2}">
      <dgm:prSet/>
      <dgm:spPr/>
      <dgm:t>
        <a:bodyPr/>
        <a:lstStyle/>
        <a:p>
          <a:endParaRPr lang="fi-FI"/>
        </a:p>
      </dgm:t>
    </dgm:pt>
    <dgm:pt modelId="{80537719-40B6-4DFD-8369-510FCD99B4A8}" type="pres">
      <dgm:prSet presAssocID="{DD91EADF-2993-4C68-B08B-7D7ADADF1C8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29F54D8-B72D-47AC-AB3F-A7C27493A8D7}" type="pres">
      <dgm:prSet presAssocID="{DB697D7F-3F06-416D-82C4-79B4A15AE85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224B930-96F4-4BB5-8DB8-48A22A0EE9E2}" type="pres">
      <dgm:prSet presAssocID="{A23AC278-5BE5-4E7D-80AB-B66798A52051}" presName="sibTrans" presStyleLbl="sibTrans2D1" presStyleIdx="0" presStyleCnt="3"/>
      <dgm:spPr/>
      <dgm:t>
        <a:bodyPr/>
        <a:lstStyle/>
        <a:p>
          <a:endParaRPr lang="fi-FI"/>
        </a:p>
      </dgm:t>
    </dgm:pt>
    <dgm:pt modelId="{E8C0788F-8126-48F9-8139-6BC004D9370B}" type="pres">
      <dgm:prSet presAssocID="{A23AC278-5BE5-4E7D-80AB-B66798A52051}" presName="connectorText" presStyleLbl="sibTrans2D1" presStyleIdx="0" presStyleCnt="3"/>
      <dgm:spPr/>
      <dgm:t>
        <a:bodyPr/>
        <a:lstStyle/>
        <a:p>
          <a:endParaRPr lang="fi-FI"/>
        </a:p>
      </dgm:t>
    </dgm:pt>
    <dgm:pt modelId="{EC0AACA6-AF5E-4898-9111-2527867AB16E}" type="pres">
      <dgm:prSet presAssocID="{97EC8F6E-C70B-4F64-9F39-20F277DE9A6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2D376E3-8C0F-4C24-974D-82F458E8407B}" type="pres">
      <dgm:prSet presAssocID="{37E1527B-A090-4270-8178-AA81650C93DD}" presName="sibTrans" presStyleLbl="sibTrans2D1" presStyleIdx="1" presStyleCnt="3"/>
      <dgm:spPr/>
      <dgm:t>
        <a:bodyPr/>
        <a:lstStyle/>
        <a:p>
          <a:endParaRPr lang="fi-FI"/>
        </a:p>
      </dgm:t>
    </dgm:pt>
    <dgm:pt modelId="{B489E0AC-F9B0-4C78-863D-BE6055B1733D}" type="pres">
      <dgm:prSet presAssocID="{37E1527B-A090-4270-8178-AA81650C93DD}" presName="connectorText" presStyleLbl="sibTrans2D1" presStyleIdx="1" presStyleCnt="3"/>
      <dgm:spPr/>
      <dgm:t>
        <a:bodyPr/>
        <a:lstStyle/>
        <a:p>
          <a:endParaRPr lang="fi-FI"/>
        </a:p>
      </dgm:t>
    </dgm:pt>
    <dgm:pt modelId="{E3EB0C9B-475E-4639-BFB5-E9153F7441E0}" type="pres">
      <dgm:prSet presAssocID="{65D9B19C-3602-4D26-B5FA-1EC906131CB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5FE1D7F-C347-4F2C-97DC-EFA994EBA074}" type="pres">
      <dgm:prSet presAssocID="{36287E4A-BA52-4574-9076-DCFE17428E18}" presName="sibTrans" presStyleLbl="sibTrans2D1" presStyleIdx="2" presStyleCnt="3"/>
      <dgm:spPr/>
      <dgm:t>
        <a:bodyPr/>
        <a:lstStyle/>
        <a:p>
          <a:endParaRPr lang="fi-FI"/>
        </a:p>
      </dgm:t>
    </dgm:pt>
    <dgm:pt modelId="{A26F41E0-515C-4644-A5ED-2EA470D2C9E0}" type="pres">
      <dgm:prSet presAssocID="{36287E4A-BA52-4574-9076-DCFE17428E18}" presName="connectorText" presStyleLbl="sibTrans2D1" presStyleIdx="2" presStyleCnt="3"/>
      <dgm:spPr/>
      <dgm:t>
        <a:bodyPr/>
        <a:lstStyle/>
        <a:p>
          <a:endParaRPr lang="fi-FI"/>
        </a:p>
      </dgm:t>
    </dgm:pt>
  </dgm:ptLst>
  <dgm:cxnLst>
    <dgm:cxn modelId="{4572F924-7358-448C-8B70-E37A74033752}" type="presOf" srcId="{37E1527B-A090-4270-8178-AA81650C93DD}" destId="{B489E0AC-F9B0-4C78-863D-BE6055B1733D}" srcOrd="1" destOrd="0" presId="urn:microsoft.com/office/officeart/2005/8/layout/cycle7"/>
    <dgm:cxn modelId="{915FF79E-D3C6-47C9-B039-234C60F259C7}" type="presOf" srcId="{A23AC278-5BE5-4E7D-80AB-B66798A52051}" destId="{1224B930-96F4-4BB5-8DB8-48A22A0EE9E2}" srcOrd="0" destOrd="0" presId="urn:microsoft.com/office/officeart/2005/8/layout/cycle7"/>
    <dgm:cxn modelId="{9955673F-DAE4-4799-9B0D-EEA64CC0D6BF}" type="presOf" srcId="{36287E4A-BA52-4574-9076-DCFE17428E18}" destId="{25FE1D7F-C347-4F2C-97DC-EFA994EBA074}" srcOrd="0" destOrd="0" presId="urn:microsoft.com/office/officeart/2005/8/layout/cycle7"/>
    <dgm:cxn modelId="{AFF6A13E-3006-4372-95E1-6D300E2D7757}" srcId="{DD91EADF-2993-4C68-B08B-7D7ADADF1C8E}" destId="{97EC8F6E-C70B-4F64-9F39-20F277DE9A62}" srcOrd="1" destOrd="0" parTransId="{0C715E17-2528-45FC-8C66-F1A7DF9C172F}" sibTransId="{37E1527B-A090-4270-8178-AA81650C93DD}"/>
    <dgm:cxn modelId="{6B8388BA-8E04-437F-9F5A-464F30373C81}" type="presOf" srcId="{DB697D7F-3F06-416D-82C4-79B4A15AE856}" destId="{529F54D8-B72D-47AC-AB3F-A7C27493A8D7}" srcOrd="0" destOrd="0" presId="urn:microsoft.com/office/officeart/2005/8/layout/cycle7"/>
    <dgm:cxn modelId="{EF434FE3-1F0C-426F-8D5C-E36B389D426B}" type="presOf" srcId="{65D9B19C-3602-4D26-B5FA-1EC906131CBE}" destId="{E3EB0C9B-475E-4639-BFB5-E9153F7441E0}" srcOrd="0" destOrd="0" presId="urn:microsoft.com/office/officeart/2005/8/layout/cycle7"/>
    <dgm:cxn modelId="{E7E90350-A03B-4FAC-A577-10BB74B04CF0}" type="presOf" srcId="{DD91EADF-2993-4C68-B08B-7D7ADADF1C8E}" destId="{80537719-40B6-4DFD-8369-510FCD99B4A8}" srcOrd="0" destOrd="0" presId="urn:microsoft.com/office/officeart/2005/8/layout/cycle7"/>
    <dgm:cxn modelId="{47527E29-2761-44B6-87DB-9ACE71EC9FA4}" type="presOf" srcId="{A23AC278-5BE5-4E7D-80AB-B66798A52051}" destId="{E8C0788F-8126-48F9-8139-6BC004D9370B}" srcOrd="1" destOrd="0" presId="urn:microsoft.com/office/officeart/2005/8/layout/cycle7"/>
    <dgm:cxn modelId="{FE80F108-A300-42EF-80DA-2A26CEA0D8A4}" srcId="{DD91EADF-2993-4C68-B08B-7D7ADADF1C8E}" destId="{DB697D7F-3F06-416D-82C4-79B4A15AE856}" srcOrd="0" destOrd="0" parTransId="{EA77248E-F9E7-438A-AA1E-BF1C11AAF3D6}" sibTransId="{A23AC278-5BE5-4E7D-80AB-B66798A52051}"/>
    <dgm:cxn modelId="{E4EBF777-3242-4E71-B1A6-CAF0A8B9606F}" type="presOf" srcId="{97EC8F6E-C70B-4F64-9F39-20F277DE9A62}" destId="{EC0AACA6-AF5E-4898-9111-2527867AB16E}" srcOrd="0" destOrd="0" presId="urn:microsoft.com/office/officeart/2005/8/layout/cycle7"/>
    <dgm:cxn modelId="{DCD7C9DB-7C44-4798-9A40-1275DF16AFE2}" srcId="{DD91EADF-2993-4C68-B08B-7D7ADADF1C8E}" destId="{65D9B19C-3602-4D26-B5FA-1EC906131CBE}" srcOrd="2" destOrd="0" parTransId="{56F11261-F2C9-4A18-BB28-F9B2EC90810B}" sibTransId="{36287E4A-BA52-4574-9076-DCFE17428E18}"/>
    <dgm:cxn modelId="{1BD8F5B7-1255-4F87-8070-3F1F25A9EAF4}" type="presOf" srcId="{37E1527B-A090-4270-8178-AA81650C93DD}" destId="{92D376E3-8C0F-4C24-974D-82F458E8407B}" srcOrd="0" destOrd="0" presId="urn:microsoft.com/office/officeart/2005/8/layout/cycle7"/>
    <dgm:cxn modelId="{7E5E23B8-965B-43E4-94A0-D4B88B13D500}" type="presOf" srcId="{36287E4A-BA52-4574-9076-DCFE17428E18}" destId="{A26F41E0-515C-4644-A5ED-2EA470D2C9E0}" srcOrd="1" destOrd="0" presId="urn:microsoft.com/office/officeart/2005/8/layout/cycle7"/>
    <dgm:cxn modelId="{A94B0504-AD79-42D8-AC3B-1CEA27AA94ED}" type="presParOf" srcId="{80537719-40B6-4DFD-8369-510FCD99B4A8}" destId="{529F54D8-B72D-47AC-AB3F-A7C27493A8D7}" srcOrd="0" destOrd="0" presId="urn:microsoft.com/office/officeart/2005/8/layout/cycle7"/>
    <dgm:cxn modelId="{9ABEC870-873B-4A0C-B25E-5CDC06110B2A}" type="presParOf" srcId="{80537719-40B6-4DFD-8369-510FCD99B4A8}" destId="{1224B930-96F4-4BB5-8DB8-48A22A0EE9E2}" srcOrd="1" destOrd="0" presId="urn:microsoft.com/office/officeart/2005/8/layout/cycle7"/>
    <dgm:cxn modelId="{BA314188-702C-4F1B-8E2B-3443F32B38FA}" type="presParOf" srcId="{1224B930-96F4-4BB5-8DB8-48A22A0EE9E2}" destId="{E8C0788F-8126-48F9-8139-6BC004D9370B}" srcOrd="0" destOrd="0" presId="urn:microsoft.com/office/officeart/2005/8/layout/cycle7"/>
    <dgm:cxn modelId="{C92813CB-EBA4-45FE-8EAE-87E978DC977C}" type="presParOf" srcId="{80537719-40B6-4DFD-8369-510FCD99B4A8}" destId="{EC0AACA6-AF5E-4898-9111-2527867AB16E}" srcOrd="2" destOrd="0" presId="urn:microsoft.com/office/officeart/2005/8/layout/cycle7"/>
    <dgm:cxn modelId="{B16CFFFC-BAE4-42B5-B572-451C85445291}" type="presParOf" srcId="{80537719-40B6-4DFD-8369-510FCD99B4A8}" destId="{92D376E3-8C0F-4C24-974D-82F458E8407B}" srcOrd="3" destOrd="0" presId="urn:microsoft.com/office/officeart/2005/8/layout/cycle7"/>
    <dgm:cxn modelId="{02C26BF8-58F0-4CB4-95CC-E80105AADC85}" type="presParOf" srcId="{92D376E3-8C0F-4C24-974D-82F458E8407B}" destId="{B489E0AC-F9B0-4C78-863D-BE6055B1733D}" srcOrd="0" destOrd="0" presId="urn:microsoft.com/office/officeart/2005/8/layout/cycle7"/>
    <dgm:cxn modelId="{CBC201F4-BD12-4436-8C42-5CD322E2D75F}" type="presParOf" srcId="{80537719-40B6-4DFD-8369-510FCD99B4A8}" destId="{E3EB0C9B-475E-4639-BFB5-E9153F7441E0}" srcOrd="4" destOrd="0" presId="urn:microsoft.com/office/officeart/2005/8/layout/cycle7"/>
    <dgm:cxn modelId="{56131077-88D5-4718-9E1B-DC6DAF2CC20E}" type="presParOf" srcId="{80537719-40B6-4DFD-8369-510FCD99B4A8}" destId="{25FE1D7F-C347-4F2C-97DC-EFA994EBA074}" srcOrd="5" destOrd="0" presId="urn:microsoft.com/office/officeart/2005/8/layout/cycle7"/>
    <dgm:cxn modelId="{F8AEF999-2AD3-4B44-A861-17A6BB8C8EB3}" type="presParOf" srcId="{25FE1D7F-C347-4F2C-97DC-EFA994EBA074}" destId="{A26F41E0-515C-4644-A5ED-2EA470D2C9E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863564" cy="50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691" tIns="43345" rIns="86691" bIns="43345" numCol="1" anchor="t" anchorCtr="0" compatLnSpc="1">
            <a:prstTxWarp prst="textNoShape">
              <a:avLst/>
            </a:prstTxWarp>
          </a:bodyPr>
          <a:lstStyle>
            <a:lvl1pPr defTabSz="866574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4540" y="2"/>
            <a:ext cx="2861993" cy="50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691" tIns="43345" rIns="86691" bIns="43345" numCol="1" anchor="t" anchorCtr="0" compatLnSpc="1">
            <a:prstTxWarp prst="textNoShape">
              <a:avLst/>
            </a:prstTxWarp>
          </a:bodyPr>
          <a:lstStyle>
            <a:lvl1pPr algn="r" defTabSz="866574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16971"/>
            <a:ext cx="2863564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691" tIns="43345" rIns="86691" bIns="43345" numCol="1" anchor="b" anchorCtr="0" compatLnSpc="1">
            <a:prstTxWarp prst="textNoShape">
              <a:avLst/>
            </a:prstTxWarp>
          </a:bodyPr>
          <a:lstStyle>
            <a:lvl1pPr defTabSz="866574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4540" y="9316971"/>
            <a:ext cx="286199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691" tIns="43345" rIns="86691" bIns="43345" numCol="1" anchor="b" anchorCtr="0" compatLnSpc="1">
            <a:prstTxWarp prst="textNoShape">
              <a:avLst/>
            </a:prstTxWarp>
          </a:bodyPr>
          <a:lstStyle>
            <a:lvl1pPr algn="r" defTabSz="866574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902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890253" cy="488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3" tIns="46953" rIns="93903" bIns="46953" numCol="1" anchor="t" anchorCtr="0" compatLnSpc="1">
            <a:prstTxWarp prst="textNoShape">
              <a:avLst/>
            </a:prstTxWarp>
          </a:bodyPr>
          <a:lstStyle>
            <a:lvl1pPr defTabSz="938789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265" y="0"/>
            <a:ext cx="2890253" cy="488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3" tIns="46953" rIns="93903" bIns="46953" numCol="1" anchor="t" anchorCtr="0" compatLnSpc="1">
            <a:prstTxWarp prst="textNoShape">
              <a:avLst/>
            </a:prstTxWarp>
          </a:bodyPr>
          <a:lstStyle>
            <a:lvl1pPr algn="r" defTabSz="938789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62000"/>
            <a:ext cx="4887913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227" y="4643559"/>
            <a:ext cx="5334643" cy="439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3" tIns="46953" rIns="93903" bIns="469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285546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3" tIns="46953" rIns="93903" bIns="46953" numCol="1" anchor="b" anchorCtr="0" compatLnSpc="1">
            <a:prstTxWarp prst="textNoShape">
              <a:avLst/>
            </a:prstTxWarp>
          </a:bodyPr>
          <a:lstStyle>
            <a:lvl1pPr defTabSz="938789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265" y="9285546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3" tIns="46953" rIns="93903" bIns="46953" numCol="1" anchor="b" anchorCtr="0" compatLnSpc="1">
            <a:prstTxWarp prst="textNoShape">
              <a:avLst/>
            </a:prstTxWarp>
          </a:bodyPr>
          <a:lstStyle>
            <a:lvl1pPr algn="r" defTabSz="938789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9342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13241-22D0-5C45-8B86-DBD3756B12D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953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3E4B43C-E405-4271-85DD-5BE3A0CD0BA5}" type="datetime1">
              <a:rPr lang="fi-FI" smtClean="0"/>
              <a:pPr/>
              <a:t>20.2.2017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1239"/>
            <a:ext cx="1270495" cy="28792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5B96160-477E-4C56-93A9-AFEB34CADFEE}" type="datetime1">
              <a:rPr lang="fi-FI" smtClean="0"/>
              <a:pPr/>
              <a:t>20.2.2017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rgbClr val="FFFFFF"/>
              </a:solidFill>
            </a:endParaRPr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3E4B43C-E405-4271-85DD-5BE3A0CD0BA5}" type="datetime1">
              <a:rPr lang="fi-FI" smtClean="0">
                <a:solidFill>
                  <a:srgbClr val="FFFFFF"/>
                </a:solidFill>
              </a:rPr>
              <a:pPr/>
              <a:t>20.2.2017</a:t>
            </a:fld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9342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rgbClr val="FFFFFF"/>
              </a:solidFill>
            </a:endParaRPr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5B96160-477E-4C56-93A9-AFEB34CADFEE}" type="datetime1">
              <a:rPr lang="fi-FI" smtClean="0">
                <a:solidFill>
                  <a:srgbClr val="FFFFFF"/>
                </a:solidFill>
              </a:rPr>
              <a:pPr/>
              <a:t>20.2.2017</a:t>
            </a:fld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93296"/>
            <a:ext cx="6048672" cy="2880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906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rgbClr val="FFFFFF"/>
              </a:solidFill>
            </a:endParaRPr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2617F29-EB51-4C92-9093-89AC304DB813}" type="datetime1">
              <a:rPr lang="fi-FI" smtClean="0">
                <a:solidFill>
                  <a:srgbClr val="FFFFFF"/>
                </a:solidFill>
              </a:rPr>
              <a:pPr/>
              <a:t>20.2.2017</a:t>
            </a:fld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0084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6267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4258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8121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2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2617F29-EB51-4C92-9093-89AC304DB813}" type="datetime1">
              <a:rPr lang="fi-FI" smtClean="0"/>
              <a:pPr/>
              <a:t>20.2.2017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3608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rgbClr val="FFFFFF"/>
              </a:solidFill>
            </a:endParaRPr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064489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rgbClr val="FFFFFF"/>
              </a:solidFill>
            </a:endParaRPr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5317459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rgbClr val="FFFFFF"/>
              </a:solidFill>
            </a:endParaRPr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833366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5402620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8713"/>
            <a:ext cx="1270495" cy="2879287"/>
          </a:xfrm>
          <a:prstGeom prst="rect">
            <a:avLst/>
          </a:prstGeom>
        </p:spPr>
      </p:pic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318847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6746294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8156506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3623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8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444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671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307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2237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21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76C01DB-020D-41A1-AB12-9B021A8F534D}" type="datetime1">
              <a:rPr lang="fi-FI" smtClean="0"/>
              <a:pPr>
                <a:defRPr/>
              </a:pPr>
              <a:t>20.2.2017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76C01DB-020D-41A1-AB12-9B021A8F534D}" type="datetime1">
              <a:rPr lang="fi-FI" smtClean="0">
                <a:solidFill>
                  <a:prstClr val="black"/>
                </a:solidFill>
              </a:rPr>
              <a:pPr>
                <a:defRPr/>
              </a:pPr>
              <a:t>20.2.2017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prstClr val="black"/>
              </a:solidFill>
            </a:endParaRPr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69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1916832"/>
            <a:ext cx="6840760" cy="4536504"/>
          </a:xfrm>
        </p:spPr>
        <p:txBody>
          <a:bodyPr/>
          <a:lstStyle/>
          <a:p>
            <a:r>
              <a:rPr lang="fi-FI" dirty="0"/>
              <a:t>Tuhat uutta työpaikkaa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2800" dirty="0" err="1" smtClean="0"/>
              <a:t>Pohjois</a:t>
            </a:r>
            <a:r>
              <a:rPr lang="fi-FI" sz="2800" dirty="0" smtClean="0"/>
              <a:t>-Karjalan</a:t>
            </a: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smtClean="0"/>
              <a:t>Työvoima- ja yrityspalvelujen alueellinen kokeilu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2000" dirty="0" err="1" smtClean="0"/>
              <a:t>Pohjois</a:t>
            </a:r>
            <a:r>
              <a:rPr lang="fi-FI" sz="2000" dirty="0" smtClean="0"/>
              <a:t>-Karjalan ELY-keskus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                                                                                                           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2208" y="917848"/>
            <a:ext cx="8352928" cy="782960"/>
          </a:xfrm>
        </p:spPr>
        <p:txBody>
          <a:bodyPr/>
          <a:lstStyle/>
          <a:p>
            <a:r>
              <a:rPr lang="fi-FI" dirty="0" smtClean="0"/>
              <a:t>4. Tuettu työllistyminen = sparraten työhön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72208" y="1716040"/>
            <a:ext cx="8373616" cy="48813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Palvelutarpeen tunnistamismenetelmän kehittäminen ja testaaminen</a:t>
            </a:r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Palvelun arviointimallin kehittäminen ja testaaminen</a:t>
            </a:r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Personal </a:t>
            </a:r>
            <a:r>
              <a:rPr lang="fi-FI" dirty="0" err="1" smtClean="0"/>
              <a:t>trainer</a:t>
            </a:r>
            <a:r>
              <a:rPr lang="fi-FI" dirty="0" smtClean="0"/>
              <a:t> PT* – palvelun testaaminen</a:t>
            </a:r>
          </a:p>
          <a:p>
            <a:pPr marL="457200" indent="-457200">
              <a:buFont typeface="+mj-lt"/>
              <a:buAutoNum type="arabicPeriod"/>
            </a:pPr>
            <a:endParaRPr lang="fi-FI" dirty="0"/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Palvelutarjottimen kehittäminen PT* mallin kautta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241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823329"/>
            <a:ext cx="7704856" cy="858966"/>
          </a:xfrm>
        </p:spPr>
        <p:txBody>
          <a:bodyPr/>
          <a:lstStyle/>
          <a:p>
            <a:r>
              <a:rPr lang="fi-FI" sz="3600" dirty="0" smtClean="0"/>
              <a:t>Mitä mahdollisuuksia kokeilu avaa?</a:t>
            </a:r>
            <a:endParaRPr lang="fi-FI" sz="3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fi-FI" dirty="0">
              <a:solidFill>
                <a:prstClr val="black"/>
              </a:solidFill>
            </a:endParaRPr>
          </a:p>
        </p:txBody>
      </p:sp>
      <p:graphicFrame>
        <p:nvGraphicFramePr>
          <p:cNvPr id="6" name="Kaaviokuva 5"/>
          <p:cNvGraphicFramePr/>
          <p:nvPr>
            <p:extLst>
              <p:ext uri="{D42A27DB-BD31-4B8C-83A1-F6EECF244321}">
                <p14:modId xmlns:p14="http://schemas.microsoft.com/office/powerpoint/2010/main" val="1500882566"/>
              </p:ext>
            </p:extLst>
          </p:nvPr>
        </p:nvGraphicFramePr>
        <p:xfrm>
          <a:off x="683568" y="1253212"/>
          <a:ext cx="7056784" cy="4655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/>
          <p:cNvSpPr txBox="1"/>
          <p:nvPr/>
        </p:nvSpPr>
        <p:spPr>
          <a:xfrm>
            <a:off x="2105720" y="4009771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dirty="0"/>
              <a:t>Julkiset ja yksityiset toimijat tekevät yhteistyötä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860032" y="4009771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dirty="0"/>
              <a:t>Uusia yrityksiä, palveluliiketoimia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3275856" y="1838903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Saadaan asiakaslähtöisiä ja kustannustehokkaita uusia toimintoja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195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76716"/>
            <a:ext cx="7776864" cy="642942"/>
          </a:xfrm>
        </p:spPr>
        <p:txBody>
          <a:bodyPr/>
          <a:lstStyle/>
          <a:p>
            <a:r>
              <a:rPr lang="fi-FI" sz="3200" dirty="0" smtClean="0"/>
              <a:t>Miten kokeilussa onnistutaan?</a:t>
            </a:r>
            <a:endParaRPr lang="fi-FI" sz="3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fi-FI" dirty="0">
              <a:solidFill>
                <a:prstClr val="black"/>
              </a:solidFill>
            </a:endParaRPr>
          </a:p>
        </p:txBody>
      </p:sp>
      <p:graphicFrame>
        <p:nvGraphicFramePr>
          <p:cNvPr id="6" name="Kaaviokuva 5"/>
          <p:cNvGraphicFramePr/>
          <p:nvPr>
            <p:extLst>
              <p:ext uri="{D42A27DB-BD31-4B8C-83A1-F6EECF244321}">
                <p14:modId xmlns:p14="http://schemas.microsoft.com/office/powerpoint/2010/main" val="2191171567"/>
              </p:ext>
            </p:extLst>
          </p:nvPr>
        </p:nvGraphicFramePr>
        <p:xfrm>
          <a:off x="1187624" y="19204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717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Pohjois-Karjala osana alueellisten työvoima- ja yrityspalvelujen valtakunnallista kokeilua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2411760"/>
            <a:ext cx="8496944" cy="4185592"/>
          </a:xfrm>
        </p:spPr>
        <p:txBody>
          <a:bodyPr/>
          <a:lstStyle/>
          <a:p>
            <a:r>
              <a:rPr lang="fi-FI" sz="2400" dirty="0" smtClean="0">
                <a:latin typeface="+mj-lt"/>
              </a:rPr>
              <a:t>Valtakunnallisesti toteutetaan yhdeksän kokeilua</a:t>
            </a:r>
          </a:p>
          <a:p>
            <a:r>
              <a:rPr lang="fi-FI" sz="2400" dirty="0" smtClean="0">
                <a:latin typeface="+mj-lt"/>
              </a:rPr>
              <a:t>Kolme maakunnallista kokeilua: </a:t>
            </a:r>
          </a:p>
          <a:p>
            <a:pPr marL="685800" lvl="1">
              <a:buFontTx/>
              <a:buChar char="-"/>
            </a:pPr>
            <a:r>
              <a:rPr lang="fi-FI" sz="1800" dirty="0" smtClean="0">
                <a:latin typeface="+mj-lt"/>
              </a:rPr>
              <a:t>Pohjois-Karjala, Keski-Suomi ja </a:t>
            </a:r>
            <a:r>
              <a:rPr lang="fi-FI" sz="1800" dirty="0" err="1" smtClean="0">
                <a:latin typeface="+mj-lt"/>
              </a:rPr>
              <a:t>Keski</a:t>
            </a:r>
            <a:r>
              <a:rPr lang="fi-FI" sz="1800" dirty="0" smtClean="0">
                <a:latin typeface="+mj-lt"/>
              </a:rPr>
              <a:t>-Pohjanmaa</a:t>
            </a:r>
            <a:endParaRPr lang="fi-FI" sz="2400" dirty="0" smtClean="0">
              <a:latin typeface="+mj-lt"/>
            </a:endParaRPr>
          </a:p>
          <a:p>
            <a:r>
              <a:rPr lang="fi-FI" sz="2400" dirty="0" smtClean="0">
                <a:latin typeface="+mj-lt"/>
              </a:rPr>
              <a:t>Kuusi kuntakohtaista kokeilua</a:t>
            </a:r>
          </a:p>
          <a:p>
            <a:pPr lvl="1"/>
            <a:r>
              <a:rPr lang="fi-FI" sz="1800" dirty="0" smtClean="0">
                <a:latin typeface="+mj-lt"/>
              </a:rPr>
              <a:t>esim. Kuopion seutu (Kuopio, Siilinjärvi, Suonenjoki, Tuusniemi)</a:t>
            </a:r>
          </a:p>
          <a:p>
            <a:r>
              <a:rPr lang="fi-FI" sz="2400" dirty="0" smtClean="0">
                <a:latin typeface="+mj-lt"/>
              </a:rPr>
              <a:t>Kokeilut </a:t>
            </a:r>
            <a:r>
              <a:rPr lang="fi-FI" sz="2400" dirty="0">
                <a:latin typeface="+mj-lt"/>
              </a:rPr>
              <a:t>käynnistyvät v:n 2017 </a:t>
            </a:r>
            <a:r>
              <a:rPr lang="fi-FI" sz="2400" dirty="0" smtClean="0">
                <a:latin typeface="+mj-lt"/>
              </a:rPr>
              <a:t>alussa</a:t>
            </a:r>
          </a:p>
          <a:p>
            <a:r>
              <a:rPr lang="fi-FI" sz="2400" dirty="0" err="1" smtClean="0">
                <a:latin typeface="+mj-lt"/>
              </a:rPr>
              <a:t>Pohjois</a:t>
            </a:r>
            <a:r>
              <a:rPr lang="fi-FI" sz="2400" dirty="0" smtClean="0">
                <a:latin typeface="+mj-lt"/>
              </a:rPr>
              <a:t>-Karjalan TY-kokeilu on osa </a:t>
            </a:r>
            <a:r>
              <a:rPr lang="fi-FI" sz="2400" dirty="0" err="1">
                <a:latin typeface="+mj-lt"/>
              </a:rPr>
              <a:t>Meijän</a:t>
            </a:r>
            <a:r>
              <a:rPr lang="fi-FI" sz="2400" dirty="0">
                <a:latin typeface="+mj-lt"/>
              </a:rPr>
              <a:t> maakunta –esiselvitystä</a:t>
            </a:r>
          </a:p>
          <a:p>
            <a:endParaRPr lang="fi-FI" dirty="0" smtClean="0">
              <a:latin typeface="+mj-lt"/>
            </a:endParaRP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F606-9E59-44A4-9C1B-318877967A10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25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Ryhmä 4"/>
          <p:cNvGrpSpPr/>
          <p:nvPr/>
        </p:nvGrpSpPr>
        <p:grpSpPr>
          <a:xfrm>
            <a:off x="319632" y="941078"/>
            <a:ext cx="6338714" cy="4975261"/>
            <a:chOff x="-107330" y="-68668"/>
            <a:chExt cx="9453654" cy="7688183"/>
          </a:xfrm>
        </p:grpSpPr>
        <p:sp>
          <p:nvSpPr>
            <p:cNvPr id="6" name="Puolivapaa piirto 5"/>
            <p:cNvSpPr/>
            <p:nvPr/>
          </p:nvSpPr>
          <p:spPr>
            <a:xfrm>
              <a:off x="3312524" y="-68668"/>
              <a:ext cx="4943210" cy="876844"/>
            </a:xfrm>
            <a:custGeom>
              <a:avLst/>
              <a:gdLst>
                <a:gd name="connsiteX0" fmla="*/ 0 w 1723370"/>
                <a:gd name="connsiteY0" fmla="*/ 144692 h 1446917"/>
                <a:gd name="connsiteX1" fmla="*/ 144692 w 1723370"/>
                <a:gd name="connsiteY1" fmla="*/ 0 h 1446917"/>
                <a:gd name="connsiteX2" fmla="*/ 1578678 w 1723370"/>
                <a:gd name="connsiteY2" fmla="*/ 0 h 1446917"/>
                <a:gd name="connsiteX3" fmla="*/ 1723370 w 1723370"/>
                <a:gd name="connsiteY3" fmla="*/ 144692 h 1446917"/>
                <a:gd name="connsiteX4" fmla="*/ 1723370 w 1723370"/>
                <a:gd name="connsiteY4" fmla="*/ 1302225 h 1446917"/>
                <a:gd name="connsiteX5" fmla="*/ 1578678 w 1723370"/>
                <a:gd name="connsiteY5" fmla="*/ 1446917 h 1446917"/>
                <a:gd name="connsiteX6" fmla="*/ 144692 w 1723370"/>
                <a:gd name="connsiteY6" fmla="*/ 1446917 h 1446917"/>
                <a:gd name="connsiteX7" fmla="*/ 0 w 1723370"/>
                <a:gd name="connsiteY7" fmla="*/ 1302225 h 1446917"/>
                <a:gd name="connsiteX8" fmla="*/ 0 w 1723370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3370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1578678" y="0"/>
                  </a:lnTo>
                  <a:cubicBezTo>
                    <a:pt x="1658589" y="0"/>
                    <a:pt x="1723370" y="64781"/>
                    <a:pt x="1723370" y="144692"/>
                  </a:cubicBezTo>
                  <a:lnTo>
                    <a:pt x="1723370" y="1302225"/>
                  </a:lnTo>
                  <a:cubicBezTo>
                    <a:pt x="1723370" y="1382136"/>
                    <a:pt x="1658589" y="1446917"/>
                    <a:pt x="1578678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  <a:solidFill>
              <a:schemeClr val="accent1">
                <a:lumMod val="50000"/>
                <a:alpha val="9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sz="2000" dirty="0">
                  <a:solidFill>
                    <a:schemeClr val="bg1"/>
                  </a:solidFill>
                </a:rPr>
                <a:t>Poliittinen ohjausryhmä</a:t>
              </a:r>
            </a:p>
          </p:txBody>
        </p:sp>
        <p:sp>
          <p:nvSpPr>
            <p:cNvPr id="7" name="Puolivapaa piirto 6"/>
            <p:cNvSpPr/>
            <p:nvPr/>
          </p:nvSpPr>
          <p:spPr>
            <a:xfrm>
              <a:off x="3340475" y="890996"/>
              <a:ext cx="4943210" cy="754949"/>
            </a:xfrm>
            <a:custGeom>
              <a:avLst/>
              <a:gdLst>
                <a:gd name="connsiteX0" fmla="*/ 0 w 8978760"/>
                <a:gd name="connsiteY0" fmla="*/ 144692 h 1446917"/>
                <a:gd name="connsiteX1" fmla="*/ 144692 w 8978760"/>
                <a:gd name="connsiteY1" fmla="*/ 0 h 1446917"/>
                <a:gd name="connsiteX2" fmla="*/ 8834068 w 8978760"/>
                <a:gd name="connsiteY2" fmla="*/ 0 h 1446917"/>
                <a:gd name="connsiteX3" fmla="*/ 8978760 w 8978760"/>
                <a:gd name="connsiteY3" fmla="*/ 144692 h 1446917"/>
                <a:gd name="connsiteX4" fmla="*/ 8978760 w 8978760"/>
                <a:gd name="connsiteY4" fmla="*/ 1302225 h 1446917"/>
                <a:gd name="connsiteX5" fmla="*/ 8834068 w 8978760"/>
                <a:gd name="connsiteY5" fmla="*/ 1446917 h 1446917"/>
                <a:gd name="connsiteX6" fmla="*/ 144692 w 8978760"/>
                <a:gd name="connsiteY6" fmla="*/ 1446917 h 1446917"/>
                <a:gd name="connsiteX7" fmla="*/ 0 w 8978760"/>
                <a:gd name="connsiteY7" fmla="*/ 1302225 h 1446917"/>
                <a:gd name="connsiteX8" fmla="*/ 0 w 8978760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78760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8834068" y="0"/>
                  </a:lnTo>
                  <a:cubicBezTo>
                    <a:pt x="8913979" y="0"/>
                    <a:pt x="8978760" y="64781"/>
                    <a:pt x="8978760" y="144692"/>
                  </a:cubicBezTo>
                  <a:lnTo>
                    <a:pt x="8978760" y="1302225"/>
                  </a:lnTo>
                  <a:cubicBezTo>
                    <a:pt x="8978760" y="1382136"/>
                    <a:pt x="8913979" y="1446917"/>
                    <a:pt x="8834068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  <a:solidFill>
              <a:schemeClr val="accent1">
                <a:lumMod val="50000"/>
                <a:alpha val="9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sz="2400" dirty="0">
                  <a:solidFill>
                    <a:schemeClr val="bg1"/>
                  </a:solidFill>
                </a:rPr>
                <a:t>Koordinaatioryhmä</a:t>
              </a:r>
            </a:p>
          </p:txBody>
        </p:sp>
        <p:sp>
          <p:nvSpPr>
            <p:cNvPr id="8" name="Puolivapaa piirto 7"/>
            <p:cNvSpPr/>
            <p:nvPr/>
          </p:nvSpPr>
          <p:spPr>
            <a:xfrm>
              <a:off x="6809059" y="2968398"/>
              <a:ext cx="2537265" cy="1269820"/>
            </a:xfrm>
            <a:custGeom>
              <a:avLst/>
              <a:gdLst>
                <a:gd name="connsiteX0" fmla="*/ 0 w 5314875"/>
                <a:gd name="connsiteY0" fmla="*/ 144692 h 1446917"/>
                <a:gd name="connsiteX1" fmla="*/ 144692 w 5314875"/>
                <a:gd name="connsiteY1" fmla="*/ 0 h 1446917"/>
                <a:gd name="connsiteX2" fmla="*/ 5170183 w 5314875"/>
                <a:gd name="connsiteY2" fmla="*/ 0 h 1446917"/>
                <a:gd name="connsiteX3" fmla="*/ 5314875 w 5314875"/>
                <a:gd name="connsiteY3" fmla="*/ 144692 h 1446917"/>
                <a:gd name="connsiteX4" fmla="*/ 5314875 w 5314875"/>
                <a:gd name="connsiteY4" fmla="*/ 1302225 h 1446917"/>
                <a:gd name="connsiteX5" fmla="*/ 5170183 w 5314875"/>
                <a:gd name="connsiteY5" fmla="*/ 1446917 h 1446917"/>
                <a:gd name="connsiteX6" fmla="*/ 144692 w 5314875"/>
                <a:gd name="connsiteY6" fmla="*/ 1446917 h 1446917"/>
                <a:gd name="connsiteX7" fmla="*/ 0 w 5314875"/>
                <a:gd name="connsiteY7" fmla="*/ 1302225 h 1446917"/>
                <a:gd name="connsiteX8" fmla="*/ 0 w 5314875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314875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5170183" y="0"/>
                  </a:lnTo>
                  <a:cubicBezTo>
                    <a:pt x="5250094" y="0"/>
                    <a:pt x="5314875" y="64781"/>
                    <a:pt x="5314875" y="144692"/>
                  </a:cubicBezTo>
                  <a:lnTo>
                    <a:pt x="5314875" y="1302225"/>
                  </a:lnTo>
                  <a:cubicBezTo>
                    <a:pt x="5314875" y="1382136"/>
                    <a:pt x="5250094" y="1446917"/>
                    <a:pt x="5170183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dirty="0"/>
                <a:t>Alueidenkäyttö, liikenne ja ympäristö</a:t>
              </a:r>
            </a:p>
          </p:txBody>
        </p:sp>
        <p:sp>
          <p:nvSpPr>
            <p:cNvPr id="9" name="Puolivapaa piirto 8"/>
            <p:cNvSpPr/>
            <p:nvPr/>
          </p:nvSpPr>
          <p:spPr>
            <a:xfrm>
              <a:off x="2478790" y="4736873"/>
              <a:ext cx="1723370" cy="1185468"/>
            </a:xfrm>
            <a:custGeom>
              <a:avLst/>
              <a:gdLst>
                <a:gd name="connsiteX0" fmla="*/ 0 w 1723370"/>
                <a:gd name="connsiteY0" fmla="*/ 144692 h 1446917"/>
                <a:gd name="connsiteX1" fmla="*/ 144692 w 1723370"/>
                <a:gd name="connsiteY1" fmla="*/ 0 h 1446917"/>
                <a:gd name="connsiteX2" fmla="*/ 1578678 w 1723370"/>
                <a:gd name="connsiteY2" fmla="*/ 0 h 1446917"/>
                <a:gd name="connsiteX3" fmla="*/ 1723370 w 1723370"/>
                <a:gd name="connsiteY3" fmla="*/ 144692 h 1446917"/>
                <a:gd name="connsiteX4" fmla="*/ 1723370 w 1723370"/>
                <a:gd name="connsiteY4" fmla="*/ 1302225 h 1446917"/>
                <a:gd name="connsiteX5" fmla="*/ 1578678 w 1723370"/>
                <a:gd name="connsiteY5" fmla="*/ 1446917 h 1446917"/>
                <a:gd name="connsiteX6" fmla="*/ 144692 w 1723370"/>
                <a:gd name="connsiteY6" fmla="*/ 1446917 h 1446917"/>
                <a:gd name="connsiteX7" fmla="*/ 0 w 1723370"/>
                <a:gd name="connsiteY7" fmla="*/ 1302225 h 1446917"/>
                <a:gd name="connsiteX8" fmla="*/ 0 w 1723370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3370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1578678" y="0"/>
                  </a:lnTo>
                  <a:cubicBezTo>
                    <a:pt x="1658589" y="0"/>
                    <a:pt x="1723370" y="64781"/>
                    <a:pt x="1723370" y="144692"/>
                  </a:cubicBezTo>
                  <a:lnTo>
                    <a:pt x="1723370" y="1302225"/>
                  </a:lnTo>
                  <a:cubicBezTo>
                    <a:pt x="1723370" y="1382136"/>
                    <a:pt x="1658589" y="1446917"/>
                    <a:pt x="1578678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sz="1575" dirty="0">
                  <a:solidFill>
                    <a:schemeClr val="bg1"/>
                  </a:solidFill>
                </a:rPr>
                <a:t>Työvoima- ja yritys-palvelut</a:t>
              </a:r>
            </a:p>
          </p:txBody>
        </p:sp>
        <p:sp>
          <p:nvSpPr>
            <p:cNvPr id="10" name="Puolivapaa piirto 9"/>
            <p:cNvSpPr/>
            <p:nvPr/>
          </p:nvSpPr>
          <p:spPr>
            <a:xfrm>
              <a:off x="7224518" y="4741576"/>
              <a:ext cx="1723370" cy="1180765"/>
            </a:xfrm>
            <a:custGeom>
              <a:avLst/>
              <a:gdLst>
                <a:gd name="connsiteX0" fmla="*/ 0 w 1723370"/>
                <a:gd name="connsiteY0" fmla="*/ 144692 h 1446917"/>
                <a:gd name="connsiteX1" fmla="*/ 144692 w 1723370"/>
                <a:gd name="connsiteY1" fmla="*/ 0 h 1446917"/>
                <a:gd name="connsiteX2" fmla="*/ 1578678 w 1723370"/>
                <a:gd name="connsiteY2" fmla="*/ 0 h 1446917"/>
                <a:gd name="connsiteX3" fmla="*/ 1723370 w 1723370"/>
                <a:gd name="connsiteY3" fmla="*/ 144692 h 1446917"/>
                <a:gd name="connsiteX4" fmla="*/ 1723370 w 1723370"/>
                <a:gd name="connsiteY4" fmla="*/ 1302225 h 1446917"/>
                <a:gd name="connsiteX5" fmla="*/ 1578678 w 1723370"/>
                <a:gd name="connsiteY5" fmla="*/ 1446917 h 1446917"/>
                <a:gd name="connsiteX6" fmla="*/ 144692 w 1723370"/>
                <a:gd name="connsiteY6" fmla="*/ 1446917 h 1446917"/>
                <a:gd name="connsiteX7" fmla="*/ 0 w 1723370"/>
                <a:gd name="connsiteY7" fmla="*/ 1302225 h 1446917"/>
                <a:gd name="connsiteX8" fmla="*/ 0 w 1723370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3370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1578678" y="0"/>
                  </a:lnTo>
                  <a:cubicBezTo>
                    <a:pt x="1658589" y="0"/>
                    <a:pt x="1723370" y="64781"/>
                    <a:pt x="1723370" y="144692"/>
                  </a:cubicBezTo>
                  <a:lnTo>
                    <a:pt x="1723370" y="1302225"/>
                  </a:lnTo>
                  <a:cubicBezTo>
                    <a:pt x="1723370" y="1382136"/>
                    <a:pt x="1658589" y="1446917"/>
                    <a:pt x="1578678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sz="1575" dirty="0">
                  <a:solidFill>
                    <a:schemeClr val="bg1"/>
                  </a:solidFill>
                </a:rPr>
                <a:t>Alueiden-käyttö</a:t>
              </a:r>
            </a:p>
          </p:txBody>
        </p:sp>
        <p:sp>
          <p:nvSpPr>
            <p:cNvPr id="11" name="Puolivapaa piirto 10"/>
            <p:cNvSpPr/>
            <p:nvPr/>
          </p:nvSpPr>
          <p:spPr>
            <a:xfrm>
              <a:off x="-107330" y="5616623"/>
              <a:ext cx="1723371" cy="830277"/>
            </a:xfrm>
            <a:custGeom>
              <a:avLst/>
              <a:gdLst>
                <a:gd name="connsiteX0" fmla="*/ 0 w 1723370"/>
                <a:gd name="connsiteY0" fmla="*/ 144692 h 1446917"/>
                <a:gd name="connsiteX1" fmla="*/ 144692 w 1723370"/>
                <a:gd name="connsiteY1" fmla="*/ 0 h 1446917"/>
                <a:gd name="connsiteX2" fmla="*/ 1578678 w 1723370"/>
                <a:gd name="connsiteY2" fmla="*/ 0 h 1446917"/>
                <a:gd name="connsiteX3" fmla="*/ 1723370 w 1723370"/>
                <a:gd name="connsiteY3" fmla="*/ 144692 h 1446917"/>
                <a:gd name="connsiteX4" fmla="*/ 1723370 w 1723370"/>
                <a:gd name="connsiteY4" fmla="*/ 1302225 h 1446917"/>
                <a:gd name="connsiteX5" fmla="*/ 1578678 w 1723370"/>
                <a:gd name="connsiteY5" fmla="*/ 1446917 h 1446917"/>
                <a:gd name="connsiteX6" fmla="*/ 144692 w 1723370"/>
                <a:gd name="connsiteY6" fmla="*/ 1446917 h 1446917"/>
                <a:gd name="connsiteX7" fmla="*/ 0 w 1723370"/>
                <a:gd name="connsiteY7" fmla="*/ 1302225 h 1446917"/>
                <a:gd name="connsiteX8" fmla="*/ 0 w 1723370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3370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1578678" y="0"/>
                  </a:lnTo>
                  <a:cubicBezTo>
                    <a:pt x="1658589" y="0"/>
                    <a:pt x="1723370" y="64781"/>
                    <a:pt x="1723370" y="144692"/>
                  </a:cubicBezTo>
                  <a:lnTo>
                    <a:pt x="1723370" y="1302225"/>
                  </a:lnTo>
                  <a:cubicBezTo>
                    <a:pt x="1723370" y="1382136"/>
                    <a:pt x="1658589" y="1446917"/>
                    <a:pt x="1578678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sz="1575" dirty="0">
                  <a:solidFill>
                    <a:schemeClr val="bg1"/>
                  </a:solidFill>
                </a:rPr>
                <a:t>Varautu-</a:t>
              </a:r>
              <a:r>
                <a:rPr lang="fi-FI" sz="1575" dirty="0" err="1">
                  <a:solidFill>
                    <a:schemeClr val="bg1"/>
                  </a:solidFill>
                </a:rPr>
                <a:t>minen</a:t>
              </a:r>
              <a:endParaRPr lang="fi-FI" sz="1575" dirty="0">
                <a:solidFill>
                  <a:schemeClr val="bg1"/>
                </a:solidFill>
              </a:endParaRPr>
            </a:p>
          </p:txBody>
        </p:sp>
        <p:sp>
          <p:nvSpPr>
            <p:cNvPr id="13" name="Puolivapaa piirto 12"/>
            <p:cNvSpPr/>
            <p:nvPr/>
          </p:nvSpPr>
          <p:spPr>
            <a:xfrm>
              <a:off x="-107330" y="4736873"/>
              <a:ext cx="1723371" cy="756435"/>
            </a:xfrm>
            <a:custGeom>
              <a:avLst/>
              <a:gdLst>
                <a:gd name="connsiteX0" fmla="*/ 0 w 1723370"/>
                <a:gd name="connsiteY0" fmla="*/ 144692 h 1446917"/>
                <a:gd name="connsiteX1" fmla="*/ 144692 w 1723370"/>
                <a:gd name="connsiteY1" fmla="*/ 0 h 1446917"/>
                <a:gd name="connsiteX2" fmla="*/ 1578678 w 1723370"/>
                <a:gd name="connsiteY2" fmla="*/ 0 h 1446917"/>
                <a:gd name="connsiteX3" fmla="*/ 1723370 w 1723370"/>
                <a:gd name="connsiteY3" fmla="*/ 144692 h 1446917"/>
                <a:gd name="connsiteX4" fmla="*/ 1723370 w 1723370"/>
                <a:gd name="connsiteY4" fmla="*/ 1302225 h 1446917"/>
                <a:gd name="connsiteX5" fmla="*/ 1578678 w 1723370"/>
                <a:gd name="connsiteY5" fmla="*/ 1446917 h 1446917"/>
                <a:gd name="connsiteX6" fmla="*/ 144692 w 1723370"/>
                <a:gd name="connsiteY6" fmla="*/ 1446917 h 1446917"/>
                <a:gd name="connsiteX7" fmla="*/ 0 w 1723370"/>
                <a:gd name="connsiteY7" fmla="*/ 1302225 h 1446917"/>
                <a:gd name="connsiteX8" fmla="*/ 0 w 1723370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3370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1578678" y="0"/>
                  </a:lnTo>
                  <a:cubicBezTo>
                    <a:pt x="1658589" y="0"/>
                    <a:pt x="1723370" y="64781"/>
                    <a:pt x="1723370" y="144692"/>
                  </a:cubicBezTo>
                  <a:lnTo>
                    <a:pt x="1723370" y="1302225"/>
                  </a:lnTo>
                  <a:cubicBezTo>
                    <a:pt x="1723370" y="1382136"/>
                    <a:pt x="1658589" y="1446917"/>
                    <a:pt x="1578678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sz="1575" dirty="0">
                  <a:solidFill>
                    <a:schemeClr val="bg1"/>
                  </a:solidFill>
                </a:rPr>
                <a:t>Ensihoito</a:t>
              </a:r>
            </a:p>
          </p:txBody>
        </p:sp>
        <p:sp>
          <p:nvSpPr>
            <p:cNvPr id="14" name="Puolivapaa piirto 13"/>
            <p:cNvSpPr/>
            <p:nvPr/>
          </p:nvSpPr>
          <p:spPr>
            <a:xfrm>
              <a:off x="-107329" y="6565522"/>
              <a:ext cx="1723370" cy="1053993"/>
            </a:xfrm>
            <a:custGeom>
              <a:avLst/>
              <a:gdLst>
                <a:gd name="connsiteX0" fmla="*/ 0 w 1723370"/>
                <a:gd name="connsiteY0" fmla="*/ 144692 h 1446917"/>
                <a:gd name="connsiteX1" fmla="*/ 144692 w 1723370"/>
                <a:gd name="connsiteY1" fmla="*/ 0 h 1446917"/>
                <a:gd name="connsiteX2" fmla="*/ 1578678 w 1723370"/>
                <a:gd name="connsiteY2" fmla="*/ 0 h 1446917"/>
                <a:gd name="connsiteX3" fmla="*/ 1723370 w 1723370"/>
                <a:gd name="connsiteY3" fmla="*/ 144692 h 1446917"/>
                <a:gd name="connsiteX4" fmla="*/ 1723370 w 1723370"/>
                <a:gd name="connsiteY4" fmla="*/ 1302225 h 1446917"/>
                <a:gd name="connsiteX5" fmla="*/ 1578678 w 1723370"/>
                <a:gd name="connsiteY5" fmla="*/ 1446917 h 1446917"/>
                <a:gd name="connsiteX6" fmla="*/ 144692 w 1723370"/>
                <a:gd name="connsiteY6" fmla="*/ 1446917 h 1446917"/>
                <a:gd name="connsiteX7" fmla="*/ 0 w 1723370"/>
                <a:gd name="connsiteY7" fmla="*/ 1302225 h 1446917"/>
                <a:gd name="connsiteX8" fmla="*/ 0 w 1723370"/>
                <a:gd name="connsiteY8" fmla="*/ 144692 h 1446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3370" h="1446917">
                  <a:moveTo>
                    <a:pt x="0" y="144692"/>
                  </a:moveTo>
                  <a:cubicBezTo>
                    <a:pt x="0" y="64781"/>
                    <a:pt x="64781" y="0"/>
                    <a:pt x="144692" y="0"/>
                  </a:cubicBezTo>
                  <a:lnTo>
                    <a:pt x="1578678" y="0"/>
                  </a:lnTo>
                  <a:cubicBezTo>
                    <a:pt x="1658589" y="0"/>
                    <a:pt x="1723370" y="64781"/>
                    <a:pt x="1723370" y="144692"/>
                  </a:cubicBezTo>
                  <a:lnTo>
                    <a:pt x="1723370" y="1302225"/>
                  </a:lnTo>
                  <a:cubicBezTo>
                    <a:pt x="1723370" y="1382136"/>
                    <a:pt x="1658589" y="1446917"/>
                    <a:pt x="1578678" y="1446917"/>
                  </a:cubicBezTo>
                  <a:lnTo>
                    <a:pt x="144692" y="1446917"/>
                  </a:lnTo>
                  <a:cubicBezTo>
                    <a:pt x="64781" y="1446917"/>
                    <a:pt x="0" y="1382136"/>
                    <a:pt x="0" y="1302225"/>
                  </a:cubicBezTo>
                  <a:lnTo>
                    <a:pt x="0" y="14469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792" tIns="91792" rIns="91792" bIns="91792" numCol="1" spcCol="1270" anchor="ctr" anchorCtr="0">
              <a:noAutofit/>
            </a:bodyPr>
            <a:lstStyle/>
            <a:p>
              <a:pPr algn="ctr" defTabSz="700088">
                <a:lnSpc>
                  <a:spcPct val="90000"/>
                </a:lnSpc>
                <a:spcAft>
                  <a:spcPct val="35000"/>
                </a:spcAft>
              </a:pPr>
              <a:r>
                <a:rPr lang="fi-FI" sz="1575" dirty="0">
                  <a:solidFill>
                    <a:schemeClr val="bg1"/>
                  </a:solidFill>
                </a:rPr>
                <a:t>Öljy-vahinkojen torjunta</a:t>
              </a:r>
            </a:p>
          </p:txBody>
        </p:sp>
      </p:grpSp>
      <p:sp>
        <p:nvSpPr>
          <p:cNvPr id="15" name="Puolivapaa piirto 14"/>
          <p:cNvSpPr/>
          <p:nvPr/>
        </p:nvSpPr>
        <p:spPr>
          <a:xfrm>
            <a:off x="2062610" y="4888853"/>
            <a:ext cx="1155527" cy="720890"/>
          </a:xfrm>
          <a:custGeom>
            <a:avLst/>
            <a:gdLst>
              <a:gd name="connsiteX0" fmla="*/ 0 w 1723370"/>
              <a:gd name="connsiteY0" fmla="*/ 144692 h 1446917"/>
              <a:gd name="connsiteX1" fmla="*/ 144692 w 1723370"/>
              <a:gd name="connsiteY1" fmla="*/ 0 h 1446917"/>
              <a:gd name="connsiteX2" fmla="*/ 1578678 w 1723370"/>
              <a:gd name="connsiteY2" fmla="*/ 0 h 1446917"/>
              <a:gd name="connsiteX3" fmla="*/ 1723370 w 1723370"/>
              <a:gd name="connsiteY3" fmla="*/ 144692 h 1446917"/>
              <a:gd name="connsiteX4" fmla="*/ 1723370 w 1723370"/>
              <a:gd name="connsiteY4" fmla="*/ 1302225 h 1446917"/>
              <a:gd name="connsiteX5" fmla="*/ 1578678 w 1723370"/>
              <a:gd name="connsiteY5" fmla="*/ 1446917 h 1446917"/>
              <a:gd name="connsiteX6" fmla="*/ 144692 w 1723370"/>
              <a:gd name="connsiteY6" fmla="*/ 1446917 h 1446917"/>
              <a:gd name="connsiteX7" fmla="*/ 0 w 1723370"/>
              <a:gd name="connsiteY7" fmla="*/ 1302225 h 1446917"/>
              <a:gd name="connsiteX8" fmla="*/ 0 w 1723370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3370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1578678" y="0"/>
                </a:lnTo>
                <a:cubicBezTo>
                  <a:pt x="1658589" y="0"/>
                  <a:pt x="1723370" y="64781"/>
                  <a:pt x="1723370" y="144692"/>
                </a:cubicBezTo>
                <a:lnTo>
                  <a:pt x="1723370" y="1302225"/>
                </a:lnTo>
                <a:cubicBezTo>
                  <a:pt x="1723370" y="1382136"/>
                  <a:pt x="1658589" y="1446917"/>
                  <a:pt x="1578678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sz="1400" dirty="0">
                <a:solidFill>
                  <a:schemeClr val="bg1"/>
                </a:solidFill>
              </a:rPr>
              <a:t>Kehittämis- ja yritys-rahoitus</a:t>
            </a:r>
          </a:p>
        </p:txBody>
      </p:sp>
      <p:sp>
        <p:nvSpPr>
          <p:cNvPr id="16" name="Puolivapaa piirto 15"/>
          <p:cNvSpPr/>
          <p:nvPr/>
        </p:nvSpPr>
        <p:spPr>
          <a:xfrm>
            <a:off x="5239481" y="4890142"/>
            <a:ext cx="1155527" cy="946670"/>
          </a:xfrm>
          <a:custGeom>
            <a:avLst/>
            <a:gdLst>
              <a:gd name="connsiteX0" fmla="*/ 0 w 1723370"/>
              <a:gd name="connsiteY0" fmla="*/ 144692 h 1446917"/>
              <a:gd name="connsiteX1" fmla="*/ 144692 w 1723370"/>
              <a:gd name="connsiteY1" fmla="*/ 0 h 1446917"/>
              <a:gd name="connsiteX2" fmla="*/ 1578678 w 1723370"/>
              <a:gd name="connsiteY2" fmla="*/ 0 h 1446917"/>
              <a:gd name="connsiteX3" fmla="*/ 1723370 w 1723370"/>
              <a:gd name="connsiteY3" fmla="*/ 144692 h 1446917"/>
              <a:gd name="connsiteX4" fmla="*/ 1723370 w 1723370"/>
              <a:gd name="connsiteY4" fmla="*/ 1302225 h 1446917"/>
              <a:gd name="connsiteX5" fmla="*/ 1578678 w 1723370"/>
              <a:gd name="connsiteY5" fmla="*/ 1446917 h 1446917"/>
              <a:gd name="connsiteX6" fmla="*/ 144692 w 1723370"/>
              <a:gd name="connsiteY6" fmla="*/ 1446917 h 1446917"/>
              <a:gd name="connsiteX7" fmla="*/ 0 w 1723370"/>
              <a:gd name="connsiteY7" fmla="*/ 1302225 h 1446917"/>
              <a:gd name="connsiteX8" fmla="*/ 0 w 1723370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3370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1578678" y="0"/>
                </a:lnTo>
                <a:cubicBezTo>
                  <a:pt x="1658589" y="0"/>
                  <a:pt x="1723370" y="64781"/>
                  <a:pt x="1723370" y="144692"/>
                </a:cubicBezTo>
                <a:lnTo>
                  <a:pt x="1723370" y="1302225"/>
                </a:lnTo>
                <a:cubicBezTo>
                  <a:pt x="1723370" y="1382136"/>
                  <a:pt x="1658589" y="1446917"/>
                  <a:pt x="1578678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sz="1400" dirty="0">
                <a:solidFill>
                  <a:schemeClr val="bg1"/>
                </a:solidFill>
              </a:rPr>
              <a:t>Henkilö-kuljetukset ja logistiikka</a:t>
            </a:r>
          </a:p>
        </p:txBody>
      </p:sp>
      <p:sp>
        <p:nvSpPr>
          <p:cNvPr id="17" name="Puolivapaa piirto 16"/>
          <p:cNvSpPr/>
          <p:nvPr/>
        </p:nvSpPr>
        <p:spPr>
          <a:xfrm>
            <a:off x="7805734" y="5234267"/>
            <a:ext cx="1155527" cy="684200"/>
          </a:xfrm>
          <a:custGeom>
            <a:avLst/>
            <a:gdLst>
              <a:gd name="connsiteX0" fmla="*/ 0 w 1723370"/>
              <a:gd name="connsiteY0" fmla="*/ 144692 h 1446917"/>
              <a:gd name="connsiteX1" fmla="*/ 144692 w 1723370"/>
              <a:gd name="connsiteY1" fmla="*/ 0 h 1446917"/>
              <a:gd name="connsiteX2" fmla="*/ 1578678 w 1723370"/>
              <a:gd name="connsiteY2" fmla="*/ 0 h 1446917"/>
              <a:gd name="connsiteX3" fmla="*/ 1723370 w 1723370"/>
              <a:gd name="connsiteY3" fmla="*/ 144692 h 1446917"/>
              <a:gd name="connsiteX4" fmla="*/ 1723370 w 1723370"/>
              <a:gd name="connsiteY4" fmla="*/ 1302225 h 1446917"/>
              <a:gd name="connsiteX5" fmla="*/ 1578678 w 1723370"/>
              <a:gd name="connsiteY5" fmla="*/ 1446917 h 1446917"/>
              <a:gd name="connsiteX6" fmla="*/ 144692 w 1723370"/>
              <a:gd name="connsiteY6" fmla="*/ 1446917 h 1446917"/>
              <a:gd name="connsiteX7" fmla="*/ 0 w 1723370"/>
              <a:gd name="connsiteY7" fmla="*/ 1302225 h 1446917"/>
              <a:gd name="connsiteX8" fmla="*/ 0 w 1723370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3370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1578678" y="0"/>
                </a:lnTo>
                <a:cubicBezTo>
                  <a:pt x="1658589" y="0"/>
                  <a:pt x="1723370" y="64781"/>
                  <a:pt x="1723370" y="144692"/>
                </a:cubicBezTo>
                <a:lnTo>
                  <a:pt x="1723370" y="1302225"/>
                </a:lnTo>
                <a:cubicBezTo>
                  <a:pt x="1723370" y="1382136"/>
                  <a:pt x="1658589" y="1446917"/>
                  <a:pt x="1578678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sz="1400" dirty="0">
                <a:solidFill>
                  <a:schemeClr val="bg1"/>
                </a:solidFill>
              </a:rPr>
              <a:t>Rahoitus- ja ohjaus-järjestelmä</a:t>
            </a:r>
          </a:p>
        </p:txBody>
      </p:sp>
      <p:sp>
        <p:nvSpPr>
          <p:cNvPr id="18" name="Puolivapaa piirto 17"/>
          <p:cNvSpPr/>
          <p:nvPr/>
        </p:nvSpPr>
        <p:spPr>
          <a:xfrm>
            <a:off x="7805734" y="4050892"/>
            <a:ext cx="1155527" cy="539412"/>
          </a:xfrm>
          <a:custGeom>
            <a:avLst/>
            <a:gdLst>
              <a:gd name="connsiteX0" fmla="*/ 0 w 1723370"/>
              <a:gd name="connsiteY0" fmla="*/ 144692 h 1446917"/>
              <a:gd name="connsiteX1" fmla="*/ 144692 w 1723370"/>
              <a:gd name="connsiteY1" fmla="*/ 0 h 1446917"/>
              <a:gd name="connsiteX2" fmla="*/ 1578678 w 1723370"/>
              <a:gd name="connsiteY2" fmla="*/ 0 h 1446917"/>
              <a:gd name="connsiteX3" fmla="*/ 1723370 w 1723370"/>
              <a:gd name="connsiteY3" fmla="*/ 144692 h 1446917"/>
              <a:gd name="connsiteX4" fmla="*/ 1723370 w 1723370"/>
              <a:gd name="connsiteY4" fmla="*/ 1302225 h 1446917"/>
              <a:gd name="connsiteX5" fmla="*/ 1578678 w 1723370"/>
              <a:gd name="connsiteY5" fmla="*/ 1446917 h 1446917"/>
              <a:gd name="connsiteX6" fmla="*/ 144692 w 1723370"/>
              <a:gd name="connsiteY6" fmla="*/ 1446917 h 1446917"/>
              <a:gd name="connsiteX7" fmla="*/ 0 w 1723370"/>
              <a:gd name="connsiteY7" fmla="*/ 1302225 h 1446917"/>
              <a:gd name="connsiteX8" fmla="*/ 0 w 1723370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3370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1578678" y="0"/>
                </a:lnTo>
                <a:cubicBezTo>
                  <a:pt x="1658589" y="0"/>
                  <a:pt x="1723370" y="64781"/>
                  <a:pt x="1723370" y="144692"/>
                </a:cubicBezTo>
                <a:lnTo>
                  <a:pt x="1723370" y="1302225"/>
                </a:lnTo>
                <a:cubicBezTo>
                  <a:pt x="1723370" y="1382136"/>
                  <a:pt x="1658589" y="1446917"/>
                  <a:pt x="1578678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sz="1400" dirty="0">
                <a:solidFill>
                  <a:schemeClr val="bg1"/>
                </a:solidFill>
              </a:rPr>
              <a:t>Digitaaliset palvelut</a:t>
            </a:r>
          </a:p>
        </p:txBody>
      </p:sp>
      <p:sp>
        <p:nvSpPr>
          <p:cNvPr id="19" name="Puolivapaa piirto 18"/>
          <p:cNvSpPr/>
          <p:nvPr/>
        </p:nvSpPr>
        <p:spPr>
          <a:xfrm>
            <a:off x="7799295" y="4667068"/>
            <a:ext cx="1177498" cy="490435"/>
          </a:xfrm>
          <a:custGeom>
            <a:avLst/>
            <a:gdLst>
              <a:gd name="connsiteX0" fmla="*/ 0 w 1723370"/>
              <a:gd name="connsiteY0" fmla="*/ 144692 h 1446917"/>
              <a:gd name="connsiteX1" fmla="*/ 144692 w 1723370"/>
              <a:gd name="connsiteY1" fmla="*/ 0 h 1446917"/>
              <a:gd name="connsiteX2" fmla="*/ 1578678 w 1723370"/>
              <a:gd name="connsiteY2" fmla="*/ 0 h 1446917"/>
              <a:gd name="connsiteX3" fmla="*/ 1723370 w 1723370"/>
              <a:gd name="connsiteY3" fmla="*/ 144692 h 1446917"/>
              <a:gd name="connsiteX4" fmla="*/ 1723370 w 1723370"/>
              <a:gd name="connsiteY4" fmla="*/ 1302225 h 1446917"/>
              <a:gd name="connsiteX5" fmla="*/ 1578678 w 1723370"/>
              <a:gd name="connsiteY5" fmla="*/ 1446917 h 1446917"/>
              <a:gd name="connsiteX6" fmla="*/ 144692 w 1723370"/>
              <a:gd name="connsiteY6" fmla="*/ 1446917 h 1446917"/>
              <a:gd name="connsiteX7" fmla="*/ 0 w 1723370"/>
              <a:gd name="connsiteY7" fmla="*/ 1302225 h 1446917"/>
              <a:gd name="connsiteX8" fmla="*/ 0 w 1723370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3370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1578678" y="0"/>
                </a:lnTo>
                <a:cubicBezTo>
                  <a:pt x="1658589" y="0"/>
                  <a:pt x="1723370" y="64781"/>
                  <a:pt x="1723370" y="144692"/>
                </a:cubicBezTo>
                <a:lnTo>
                  <a:pt x="1723370" y="1302225"/>
                </a:lnTo>
                <a:cubicBezTo>
                  <a:pt x="1723370" y="1382136"/>
                  <a:pt x="1658589" y="1446917"/>
                  <a:pt x="1578678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sz="1400" dirty="0">
                <a:solidFill>
                  <a:schemeClr val="bg1"/>
                </a:solidFill>
              </a:rPr>
              <a:t>Tukipalvelut ja ICT</a:t>
            </a:r>
          </a:p>
        </p:txBody>
      </p:sp>
      <p:sp>
        <p:nvSpPr>
          <p:cNvPr id="20" name="Puolivapaa piirto 19"/>
          <p:cNvSpPr/>
          <p:nvPr/>
        </p:nvSpPr>
        <p:spPr>
          <a:xfrm>
            <a:off x="3614155" y="4052031"/>
            <a:ext cx="1155527" cy="766014"/>
          </a:xfrm>
          <a:custGeom>
            <a:avLst/>
            <a:gdLst>
              <a:gd name="connsiteX0" fmla="*/ 0 w 1723370"/>
              <a:gd name="connsiteY0" fmla="*/ 144692 h 1446917"/>
              <a:gd name="connsiteX1" fmla="*/ 144692 w 1723370"/>
              <a:gd name="connsiteY1" fmla="*/ 0 h 1446917"/>
              <a:gd name="connsiteX2" fmla="*/ 1578678 w 1723370"/>
              <a:gd name="connsiteY2" fmla="*/ 0 h 1446917"/>
              <a:gd name="connsiteX3" fmla="*/ 1723370 w 1723370"/>
              <a:gd name="connsiteY3" fmla="*/ 144692 h 1446917"/>
              <a:gd name="connsiteX4" fmla="*/ 1723370 w 1723370"/>
              <a:gd name="connsiteY4" fmla="*/ 1302225 h 1446917"/>
              <a:gd name="connsiteX5" fmla="*/ 1578678 w 1723370"/>
              <a:gd name="connsiteY5" fmla="*/ 1446917 h 1446917"/>
              <a:gd name="connsiteX6" fmla="*/ 144692 w 1723370"/>
              <a:gd name="connsiteY6" fmla="*/ 1446917 h 1446917"/>
              <a:gd name="connsiteX7" fmla="*/ 0 w 1723370"/>
              <a:gd name="connsiteY7" fmla="*/ 1302225 h 1446917"/>
              <a:gd name="connsiteX8" fmla="*/ 0 w 1723370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3370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1578678" y="0"/>
                </a:lnTo>
                <a:cubicBezTo>
                  <a:pt x="1658589" y="0"/>
                  <a:pt x="1723370" y="64781"/>
                  <a:pt x="1723370" y="144692"/>
                </a:cubicBezTo>
                <a:lnTo>
                  <a:pt x="1723370" y="1302225"/>
                </a:lnTo>
                <a:cubicBezTo>
                  <a:pt x="1723370" y="1382136"/>
                  <a:pt x="1658589" y="1446917"/>
                  <a:pt x="1578678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sz="1400" dirty="0">
                <a:solidFill>
                  <a:schemeClr val="bg1"/>
                </a:solidFill>
              </a:rPr>
              <a:t>Viljelijä-palvelut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27132" y="3764277"/>
            <a:ext cx="220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600" b="1" dirty="0"/>
              <a:t>Uudet toimintamallit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-2732" y="2603621"/>
            <a:ext cx="25322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600" b="1" dirty="0"/>
              <a:t>Tehtäväkokonaisuudet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1" y="899443"/>
            <a:ext cx="2362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b="1" dirty="0"/>
              <a:t>Valmistelun ohjaus ja </a:t>
            </a:r>
          </a:p>
          <a:p>
            <a:pPr algn="r"/>
            <a:r>
              <a:rPr lang="fi-FI" b="1" dirty="0"/>
              <a:t>koordinaatio</a:t>
            </a:r>
          </a:p>
        </p:txBody>
      </p:sp>
      <p:sp>
        <p:nvSpPr>
          <p:cNvPr id="26" name="Puolivapaa piirto 25"/>
          <p:cNvSpPr/>
          <p:nvPr/>
        </p:nvSpPr>
        <p:spPr>
          <a:xfrm>
            <a:off x="3436333" y="2906457"/>
            <a:ext cx="1477958" cy="821740"/>
          </a:xfrm>
          <a:custGeom>
            <a:avLst/>
            <a:gdLst>
              <a:gd name="connsiteX0" fmla="*/ 0 w 5314875"/>
              <a:gd name="connsiteY0" fmla="*/ 144692 h 1446917"/>
              <a:gd name="connsiteX1" fmla="*/ 144692 w 5314875"/>
              <a:gd name="connsiteY1" fmla="*/ 0 h 1446917"/>
              <a:gd name="connsiteX2" fmla="*/ 5170183 w 5314875"/>
              <a:gd name="connsiteY2" fmla="*/ 0 h 1446917"/>
              <a:gd name="connsiteX3" fmla="*/ 5314875 w 5314875"/>
              <a:gd name="connsiteY3" fmla="*/ 144692 h 1446917"/>
              <a:gd name="connsiteX4" fmla="*/ 5314875 w 5314875"/>
              <a:gd name="connsiteY4" fmla="*/ 1302225 h 1446917"/>
              <a:gd name="connsiteX5" fmla="*/ 5170183 w 5314875"/>
              <a:gd name="connsiteY5" fmla="*/ 1446917 h 1446917"/>
              <a:gd name="connsiteX6" fmla="*/ 144692 w 5314875"/>
              <a:gd name="connsiteY6" fmla="*/ 1446917 h 1446917"/>
              <a:gd name="connsiteX7" fmla="*/ 0 w 5314875"/>
              <a:gd name="connsiteY7" fmla="*/ 1302225 h 1446917"/>
              <a:gd name="connsiteX8" fmla="*/ 0 w 5314875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14875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5170183" y="0"/>
                </a:lnTo>
                <a:cubicBezTo>
                  <a:pt x="5250094" y="0"/>
                  <a:pt x="5314875" y="64781"/>
                  <a:pt x="5314875" y="144692"/>
                </a:cubicBezTo>
                <a:lnTo>
                  <a:pt x="5314875" y="1302225"/>
                </a:lnTo>
                <a:cubicBezTo>
                  <a:pt x="5314875" y="1382136"/>
                  <a:pt x="5250094" y="1446917"/>
                  <a:pt x="5170183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dirty="0"/>
              <a:t>Maatalous  </a:t>
            </a:r>
          </a:p>
        </p:txBody>
      </p:sp>
      <p:sp>
        <p:nvSpPr>
          <p:cNvPr id="27" name="Puolivapaa piirto 26"/>
          <p:cNvSpPr/>
          <p:nvPr/>
        </p:nvSpPr>
        <p:spPr>
          <a:xfrm>
            <a:off x="1889335" y="2906457"/>
            <a:ext cx="1502075" cy="821740"/>
          </a:xfrm>
          <a:custGeom>
            <a:avLst/>
            <a:gdLst>
              <a:gd name="connsiteX0" fmla="*/ 0 w 5314875"/>
              <a:gd name="connsiteY0" fmla="*/ 144692 h 1446917"/>
              <a:gd name="connsiteX1" fmla="*/ 144692 w 5314875"/>
              <a:gd name="connsiteY1" fmla="*/ 0 h 1446917"/>
              <a:gd name="connsiteX2" fmla="*/ 5170183 w 5314875"/>
              <a:gd name="connsiteY2" fmla="*/ 0 h 1446917"/>
              <a:gd name="connsiteX3" fmla="*/ 5314875 w 5314875"/>
              <a:gd name="connsiteY3" fmla="*/ 144692 h 1446917"/>
              <a:gd name="connsiteX4" fmla="*/ 5314875 w 5314875"/>
              <a:gd name="connsiteY4" fmla="*/ 1302225 h 1446917"/>
              <a:gd name="connsiteX5" fmla="*/ 5170183 w 5314875"/>
              <a:gd name="connsiteY5" fmla="*/ 1446917 h 1446917"/>
              <a:gd name="connsiteX6" fmla="*/ 144692 w 5314875"/>
              <a:gd name="connsiteY6" fmla="*/ 1446917 h 1446917"/>
              <a:gd name="connsiteX7" fmla="*/ 0 w 5314875"/>
              <a:gd name="connsiteY7" fmla="*/ 1302225 h 1446917"/>
              <a:gd name="connsiteX8" fmla="*/ 0 w 5314875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14875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5170183" y="0"/>
                </a:lnTo>
                <a:cubicBezTo>
                  <a:pt x="5250094" y="0"/>
                  <a:pt x="5314875" y="64781"/>
                  <a:pt x="5314875" y="144692"/>
                </a:cubicBezTo>
                <a:lnTo>
                  <a:pt x="5314875" y="1302225"/>
                </a:lnTo>
                <a:cubicBezTo>
                  <a:pt x="5314875" y="1382136"/>
                  <a:pt x="5250094" y="1446917"/>
                  <a:pt x="5170183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dirty="0"/>
              <a:t>Alue-kehittäminen ja elinkeinot</a:t>
            </a:r>
          </a:p>
        </p:txBody>
      </p:sp>
      <p:sp>
        <p:nvSpPr>
          <p:cNvPr id="28" name="Puolivapaa piirto 27"/>
          <p:cNvSpPr/>
          <p:nvPr/>
        </p:nvSpPr>
        <p:spPr>
          <a:xfrm>
            <a:off x="6698614" y="2903294"/>
            <a:ext cx="1085465" cy="824903"/>
          </a:xfrm>
          <a:custGeom>
            <a:avLst/>
            <a:gdLst>
              <a:gd name="connsiteX0" fmla="*/ 0 w 5314875"/>
              <a:gd name="connsiteY0" fmla="*/ 144692 h 1446917"/>
              <a:gd name="connsiteX1" fmla="*/ 144692 w 5314875"/>
              <a:gd name="connsiteY1" fmla="*/ 0 h 1446917"/>
              <a:gd name="connsiteX2" fmla="*/ 5170183 w 5314875"/>
              <a:gd name="connsiteY2" fmla="*/ 0 h 1446917"/>
              <a:gd name="connsiteX3" fmla="*/ 5314875 w 5314875"/>
              <a:gd name="connsiteY3" fmla="*/ 144692 h 1446917"/>
              <a:gd name="connsiteX4" fmla="*/ 5314875 w 5314875"/>
              <a:gd name="connsiteY4" fmla="*/ 1302225 h 1446917"/>
              <a:gd name="connsiteX5" fmla="*/ 5170183 w 5314875"/>
              <a:gd name="connsiteY5" fmla="*/ 1446917 h 1446917"/>
              <a:gd name="connsiteX6" fmla="*/ 144692 w 5314875"/>
              <a:gd name="connsiteY6" fmla="*/ 1446917 h 1446917"/>
              <a:gd name="connsiteX7" fmla="*/ 0 w 5314875"/>
              <a:gd name="connsiteY7" fmla="*/ 1302225 h 1446917"/>
              <a:gd name="connsiteX8" fmla="*/ 0 w 5314875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14875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5170183" y="0"/>
                </a:lnTo>
                <a:cubicBezTo>
                  <a:pt x="5250094" y="0"/>
                  <a:pt x="5314875" y="64781"/>
                  <a:pt x="5314875" y="144692"/>
                </a:cubicBezTo>
                <a:lnTo>
                  <a:pt x="5314875" y="1302225"/>
                </a:lnTo>
                <a:cubicBezTo>
                  <a:pt x="5314875" y="1382136"/>
                  <a:pt x="5250094" y="1446917"/>
                  <a:pt x="5170183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dirty="0"/>
              <a:t>Yhteiset tehtävät</a:t>
            </a:r>
          </a:p>
        </p:txBody>
      </p:sp>
      <p:sp>
        <p:nvSpPr>
          <p:cNvPr id="29" name="Puolivapaa piirto 28"/>
          <p:cNvSpPr/>
          <p:nvPr/>
        </p:nvSpPr>
        <p:spPr>
          <a:xfrm>
            <a:off x="247370" y="2903295"/>
            <a:ext cx="1477958" cy="845074"/>
          </a:xfrm>
          <a:custGeom>
            <a:avLst/>
            <a:gdLst>
              <a:gd name="connsiteX0" fmla="*/ 0 w 5314875"/>
              <a:gd name="connsiteY0" fmla="*/ 144692 h 1446917"/>
              <a:gd name="connsiteX1" fmla="*/ 144692 w 5314875"/>
              <a:gd name="connsiteY1" fmla="*/ 0 h 1446917"/>
              <a:gd name="connsiteX2" fmla="*/ 5170183 w 5314875"/>
              <a:gd name="connsiteY2" fmla="*/ 0 h 1446917"/>
              <a:gd name="connsiteX3" fmla="*/ 5314875 w 5314875"/>
              <a:gd name="connsiteY3" fmla="*/ 144692 h 1446917"/>
              <a:gd name="connsiteX4" fmla="*/ 5314875 w 5314875"/>
              <a:gd name="connsiteY4" fmla="*/ 1302225 h 1446917"/>
              <a:gd name="connsiteX5" fmla="*/ 5170183 w 5314875"/>
              <a:gd name="connsiteY5" fmla="*/ 1446917 h 1446917"/>
              <a:gd name="connsiteX6" fmla="*/ 144692 w 5314875"/>
              <a:gd name="connsiteY6" fmla="*/ 1446917 h 1446917"/>
              <a:gd name="connsiteX7" fmla="*/ 0 w 5314875"/>
              <a:gd name="connsiteY7" fmla="*/ 1302225 h 1446917"/>
              <a:gd name="connsiteX8" fmla="*/ 0 w 5314875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14875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5170183" y="0"/>
                </a:lnTo>
                <a:cubicBezTo>
                  <a:pt x="5250094" y="0"/>
                  <a:pt x="5314875" y="64781"/>
                  <a:pt x="5314875" y="144692"/>
                </a:cubicBezTo>
                <a:lnTo>
                  <a:pt x="5314875" y="1302225"/>
                </a:lnTo>
                <a:cubicBezTo>
                  <a:pt x="5314875" y="1382136"/>
                  <a:pt x="5250094" y="1446917"/>
                  <a:pt x="5170183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dirty="0"/>
              <a:t>Hyvinvointi ja turvallisuus</a:t>
            </a:r>
          </a:p>
        </p:txBody>
      </p:sp>
      <p:sp>
        <p:nvSpPr>
          <p:cNvPr id="30" name="Puolivapaa piirto 29"/>
          <p:cNvSpPr/>
          <p:nvPr/>
        </p:nvSpPr>
        <p:spPr>
          <a:xfrm>
            <a:off x="7824348" y="2910355"/>
            <a:ext cx="1161967" cy="817842"/>
          </a:xfrm>
          <a:custGeom>
            <a:avLst/>
            <a:gdLst>
              <a:gd name="connsiteX0" fmla="*/ 0 w 5314875"/>
              <a:gd name="connsiteY0" fmla="*/ 144692 h 1446917"/>
              <a:gd name="connsiteX1" fmla="*/ 144692 w 5314875"/>
              <a:gd name="connsiteY1" fmla="*/ 0 h 1446917"/>
              <a:gd name="connsiteX2" fmla="*/ 5170183 w 5314875"/>
              <a:gd name="connsiteY2" fmla="*/ 0 h 1446917"/>
              <a:gd name="connsiteX3" fmla="*/ 5314875 w 5314875"/>
              <a:gd name="connsiteY3" fmla="*/ 144692 h 1446917"/>
              <a:gd name="connsiteX4" fmla="*/ 5314875 w 5314875"/>
              <a:gd name="connsiteY4" fmla="*/ 1302225 h 1446917"/>
              <a:gd name="connsiteX5" fmla="*/ 5170183 w 5314875"/>
              <a:gd name="connsiteY5" fmla="*/ 1446917 h 1446917"/>
              <a:gd name="connsiteX6" fmla="*/ 144692 w 5314875"/>
              <a:gd name="connsiteY6" fmla="*/ 1446917 h 1446917"/>
              <a:gd name="connsiteX7" fmla="*/ 0 w 5314875"/>
              <a:gd name="connsiteY7" fmla="*/ 1302225 h 1446917"/>
              <a:gd name="connsiteX8" fmla="*/ 0 w 5314875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14875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5170183" y="0"/>
                </a:lnTo>
                <a:cubicBezTo>
                  <a:pt x="5250094" y="0"/>
                  <a:pt x="5314875" y="64781"/>
                  <a:pt x="5314875" y="144692"/>
                </a:cubicBezTo>
                <a:lnTo>
                  <a:pt x="5314875" y="1302225"/>
                </a:lnTo>
                <a:cubicBezTo>
                  <a:pt x="5314875" y="1382136"/>
                  <a:pt x="5250094" y="1446917"/>
                  <a:pt x="5170183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dirty="0"/>
              <a:t>Tuki-palvelut</a:t>
            </a:r>
          </a:p>
        </p:txBody>
      </p:sp>
      <p:sp>
        <p:nvSpPr>
          <p:cNvPr id="31" name="Puolivapaa piirto 30"/>
          <p:cNvSpPr/>
          <p:nvPr/>
        </p:nvSpPr>
        <p:spPr>
          <a:xfrm>
            <a:off x="4175311" y="2132440"/>
            <a:ext cx="1770530" cy="521537"/>
          </a:xfrm>
          <a:custGeom>
            <a:avLst/>
            <a:gdLst>
              <a:gd name="connsiteX0" fmla="*/ 0 w 3519122"/>
              <a:gd name="connsiteY0" fmla="*/ 144692 h 1446917"/>
              <a:gd name="connsiteX1" fmla="*/ 144692 w 3519122"/>
              <a:gd name="connsiteY1" fmla="*/ 0 h 1446917"/>
              <a:gd name="connsiteX2" fmla="*/ 3374430 w 3519122"/>
              <a:gd name="connsiteY2" fmla="*/ 0 h 1446917"/>
              <a:gd name="connsiteX3" fmla="*/ 3519122 w 3519122"/>
              <a:gd name="connsiteY3" fmla="*/ 144692 h 1446917"/>
              <a:gd name="connsiteX4" fmla="*/ 3519122 w 3519122"/>
              <a:gd name="connsiteY4" fmla="*/ 1302225 h 1446917"/>
              <a:gd name="connsiteX5" fmla="*/ 3374430 w 3519122"/>
              <a:gd name="connsiteY5" fmla="*/ 1446917 h 1446917"/>
              <a:gd name="connsiteX6" fmla="*/ 144692 w 3519122"/>
              <a:gd name="connsiteY6" fmla="*/ 1446917 h 1446917"/>
              <a:gd name="connsiteX7" fmla="*/ 0 w 3519122"/>
              <a:gd name="connsiteY7" fmla="*/ 1302225 h 1446917"/>
              <a:gd name="connsiteX8" fmla="*/ 0 w 3519122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19122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3374430" y="0"/>
                </a:lnTo>
                <a:cubicBezTo>
                  <a:pt x="3454341" y="0"/>
                  <a:pt x="3519122" y="64781"/>
                  <a:pt x="3519122" y="144692"/>
                </a:cubicBezTo>
                <a:lnTo>
                  <a:pt x="3519122" y="1302225"/>
                </a:lnTo>
                <a:cubicBezTo>
                  <a:pt x="3519122" y="1382136"/>
                  <a:pt x="3454341" y="1446917"/>
                  <a:pt x="3374430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dirty="0">
                <a:solidFill>
                  <a:schemeClr val="bg1"/>
                </a:solidFill>
              </a:rPr>
              <a:t>Henkilöstö</a:t>
            </a:r>
          </a:p>
        </p:txBody>
      </p:sp>
      <p:sp>
        <p:nvSpPr>
          <p:cNvPr id="32" name="Puolivapaa piirto 31"/>
          <p:cNvSpPr/>
          <p:nvPr/>
        </p:nvSpPr>
        <p:spPr>
          <a:xfrm>
            <a:off x="2631399" y="2132440"/>
            <a:ext cx="1442043" cy="517409"/>
          </a:xfrm>
          <a:custGeom>
            <a:avLst/>
            <a:gdLst>
              <a:gd name="connsiteX0" fmla="*/ 0 w 3519122"/>
              <a:gd name="connsiteY0" fmla="*/ 144692 h 1446917"/>
              <a:gd name="connsiteX1" fmla="*/ 144692 w 3519122"/>
              <a:gd name="connsiteY1" fmla="*/ 0 h 1446917"/>
              <a:gd name="connsiteX2" fmla="*/ 3374430 w 3519122"/>
              <a:gd name="connsiteY2" fmla="*/ 0 h 1446917"/>
              <a:gd name="connsiteX3" fmla="*/ 3519122 w 3519122"/>
              <a:gd name="connsiteY3" fmla="*/ 144692 h 1446917"/>
              <a:gd name="connsiteX4" fmla="*/ 3519122 w 3519122"/>
              <a:gd name="connsiteY4" fmla="*/ 1302225 h 1446917"/>
              <a:gd name="connsiteX5" fmla="*/ 3374430 w 3519122"/>
              <a:gd name="connsiteY5" fmla="*/ 1446917 h 1446917"/>
              <a:gd name="connsiteX6" fmla="*/ 144692 w 3519122"/>
              <a:gd name="connsiteY6" fmla="*/ 1446917 h 1446917"/>
              <a:gd name="connsiteX7" fmla="*/ 0 w 3519122"/>
              <a:gd name="connsiteY7" fmla="*/ 1302225 h 1446917"/>
              <a:gd name="connsiteX8" fmla="*/ 0 w 3519122"/>
              <a:gd name="connsiteY8" fmla="*/ 144692 h 1446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19122" h="1446917">
                <a:moveTo>
                  <a:pt x="0" y="144692"/>
                </a:moveTo>
                <a:cubicBezTo>
                  <a:pt x="0" y="64781"/>
                  <a:pt x="64781" y="0"/>
                  <a:pt x="144692" y="0"/>
                </a:cubicBezTo>
                <a:lnTo>
                  <a:pt x="3374430" y="0"/>
                </a:lnTo>
                <a:cubicBezTo>
                  <a:pt x="3454341" y="0"/>
                  <a:pt x="3519122" y="64781"/>
                  <a:pt x="3519122" y="144692"/>
                </a:cubicBezTo>
                <a:lnTo>
                  <a:pt x="3519122" y="1302225"/>
                </a:lnTo>
                <a:cubicBezTo>
                  <a:pt x="3519122" y="1382136"/>
                  <a:pt x="3454341" y="1446917"/>
                  <a:pt x="3374430" y="1446917"/>
                </a:cubicBezTo>
                <a:lnTo>
                  <a:pt x="144692" y="1446917"/>
                </a:lnTo>
                <a:cubicBezTo>
                  <a:pt x="64781" y="1446917"/>
                  <a:pt x="0" y="1382136"/>
                  <a:pt x="0" y="1302225"/>
                </a:cubicBezTo>
                <a:lnTo>
                  <a:pt x="0" y="144692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792" tIns="91792" rIns="91792" bIns="91792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Aft>
                <a:spcPct val="35000"/>
              </a:spcAft>
            </a:pPr>
            <a:r>
              <a:rPr lang="fi-FI" dirty="0">
                <a:solidFill>
                  <a:schemeClr val="bg1"/>
                </a:solidFill>
              </a:rPr>
              <a:t>Viestintä</a:t>
            </a:r>
          </a:p>
        </p:txBody>
      </p:sp>
      <p:sp>
        <p:nvSpPr>
          <p:cNvPr id="33" name="Tekstiruutu 32"/>
          <p:cNvSpPr txBox="1"/>
          <p:nvPr/>
        </p:nvSpPr>
        <p:spPr>
          <a:xfrm>
            <a:off x="1107900" y="2096024"/>
            <a:ext cx="12545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600" b="1" dirty="0"/>
              <a:t>Työryhmät</a:t>
            </a:r>
          </a:p>
        </p:txBody>
      </p:sp>
      <p:sp>
        <p:nvSpPr>
          <p:cNvPr id="3" name="Suorakulmio 2"/>
          <p:cNvSpPr/>
          <p:nvPr/>
        </p:nvSpPr>
        <p:spPr>
          <a:xfrm>
            <a:off x="7784080" y="1531985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LUONNOS!</a:t>
            </a:r>
          </a:p>
        </p:txBody>
      </p:sp>
      <p:pic>
        <p:nvPicPr>
          <p:cNvPr id="34" name="Kuva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348" y="974305"/>
            <a:ext cx="1245070" cy="462494"/>
          </a:xfrm>
          <a:prstGeom prst="rect">
            <a:avLst/>
          </a:prstGeom>
        </p:spPr>
      </p:pic>
      <p:sp>
        <p:nvSpPr>
          <p:cNvPr id="2" name="Nuoli oikealle 1"/>
          <p:cNvSpPr/>
          <p:nvPr/>
        </p:nvSpPr>
        <p:spPr>
          <a:xfrm rot="13099666">
            <a:off x="2975175" y="4677889"/>
            <a:ext cx="1618605" cy="11103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309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1658" y="836712"/>
            <a:ext cx="7776864" cy="642942"/>
          </a:xfrm>
        </p:spPr>
        <p:txBody>
          <a:bodyPr/>
          <a:lstStyle/>
          <a:p>
            <a:r>
              <a:rPr lang="fi-FI" b="1" dirty="0" smtClean="0"/>
              <a:t>Mitkä ovat kokeilujen tavoitteet?</a:t>
            </a:r>
            <a:endParaRPr lang="fi-FI" b="1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65144" y="1479654"/>
            <a:ext cx="7811312" cy="537834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sz="2400" dirty="0" smtClean="0"/>
              <a:t>Luodaan </a:t>
            </a:r>
            <a:r>
              <a:rPr lang="fi-FI" sz="2400" dirty="0" smtClean="0">
                <a:solidFill>
                  <a:srgbClr val="FF0000"/>
                </a:solidFill>
              </a:rPr>
              <a:t>1.000 </a:t>
            </a:r>
            <a:r>
              <a:rPr lang="fi-FI" sz="2400" b="1" dirty="0" smtClean="0">
                <a:solidFill>
                  <a:srgbClr val="FF0000"/>
                </a:solidFill>
              </a:rPr>
              <a:t>uutta </a:t>
            </a:r>
            <a:r>
              <a:rPr lang="fi-FI" sz="2400" dirty="0" smtClean="0"/>
              <a:t>työpaikkaa</a:t>
            </a:r>
            <a:endParaRPr lang="fi-FI" sz="2400" dirty="0"/>
          </a:p>
          <a:p>
            <a:pPr marL="400050" lvl="1" indent="0">
              <a:buNone/>
            </a:pPr>
            <a:r>
              <a:rPr lang="fi-FI" sz="1800" dirty="0" smtClean="0"/>
              <a:t>	-&gt; Vaikutus aluetalouteen </a:t>
            </a:r>
            <a:r>
              <a:rPr lang="fi-FI" sz="1800" dirty="0" smtClean="0">
                <a:solidFill>
                  <a:srgbClr val="FF0000"/>
                </a:solidFill>
              </a:rPr>
              <a:t>+ 150 - 220milj.€ </a:t>
            </a:r>
            <a:endParaRPr lang="fi-FI" sz="1800" dirty="0" smtClean="0"/>
          </a:p>
          <a:p>
            <a:pPr marL="400050" lvl="1" indent="0">
              <a:buNone/>
            </a:pPr>
            <a:endParaRPr lang="fi-FI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Vähennetään työttömyyden kokonaismenoja maakunnassa </a:t>
            </a:r>
            <a:r>
              <a:rPr lang="fi-FI" dirty="0" smtClean="0">
                <a:solidFill>
                  <a:srgbClr val="FF0000"/>
                </a:solidFill>
              </a:rPr>
              <a:t>-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FF0000"/>
                </a:solidFill>
              </a:rPr>
              <a:t>26 milj. € </a:t>
            </a:r>
            <a:r>
              <a:rPr lang="fi-FI" sz="1600" dirty="0" smtClean="0"/>
              <a:t>(= 10 % kokonaismenoista</a:t>
            </a:r>
            <a:r>
              <a:rPr lang="fi-FI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Valmistaudutaan 1.1.2019 alkavaan maakuntauudistukseen</a:t>
            </a:r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Kehitetään kasvupalveluja ja –prosesseja</a:t>
            </a:r>
          </a:p>
          <a:p>
            <a:pPr marL="857250" lvl="1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Saadaan verkosto-osaamista, vaikuttavuus- ja laatukriteereitä järjestäjä-tuottaja -toimintamallille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29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F606-9E59-44A4-9C1B-318877967A10}" type="slidenum">
              <a:rPr lang="fi-FI" smtClean="0">
                <a:solidFill>
                  <a:prstClr val="black"/>
                </a:solidFill>
              </a:rPr>
              <a:pPr/>
              <a:t>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2771800" y="784935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Mitä kokeilut ovat?</a:t>
            </a:r>
            <a:endParaRPr lang="fi-FI" sz="2800" b="1" dirty="0"/>
          </a:p>
        </p:txBody>
      </p:sp>
      <p:graphicFrame>
        <p:nvGraphicFramePr>
          <p:cNvPr id="7" name="Kaaviokuva 6"/>
          <p:cNvGraphicFramePr/>
          <p:nvPr>
            <p:extLst>
              <p:ext uri="{D42A27DB-BD31-4B8C-83A1-F6EECF244321}">
                <p14:modId xmlns:p14="http://schemas.microsoft.com/office/powerpoint/2010/main" val="3172991674"/>
              </p:ext>
            </p:extLst>
          </p:nvPr>
        </p:nvGraphicFramePr>
        <p:xfrm>
          <a:off x="899592" y="1988840"/>
          <a:ext cx="712879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2" name="Ryhmä 21"/>
          <p:cNvGrpSpPr/>
          <p:nvPr/>
        </p:nvGrpSpPr>
        <p:grpSpPr>
          <a:xfrm>
            <a:off x="3635896" y="1530567"/>
            <a:ext cx="1143000" cy="1143000"/>
            <a:chOff x="1778000" y="533399"/>
            <a:chExt cx="1143000" cy="1143000"/>
          </a:xfrm>
          <a:solidFill>
            <a:srgbClr val="92D050"/>
          </a:solidFill>
        </p:grpSpPr>
        <p:sp>
          <p:nvSpPr>
            <p:cNvPr id="23" name="Ellipsi 22"/>
            <p:cNvSpPr/>
            <p:nvPr/>
          </p:nvSpPr>
          <p:spPr>
            <a:xfrm>
              <a:off x="1778000" y="533399"/>
              <a:ext cx="1143000" cy="114300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Ellipsi 4"/>
            <p:cNvSpPr/>
            <p:nvPr/>
          </p:nvSpPr>
          <p:spPr>
            <a:xfrm>
              <a:off x="1945388" y="700787"/>
              <a:ext cx="808224" cy="80822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i-FI" sz="1900" kern="1200"/>
            </a:p>
          </p:txBody>
        </p:sp>
      </p:grpSp>
      <p:sp>
        <p:nvSpPr>
          <p:cNvPr id="8" name="Tekstiruutu 7"/>
          <p:cNvSpPr txBox="1"/>
          <p:nvPr/>
        </p:nvSpPr>
        <p:spPr>
          <a:xfrm>
            <a:off x="3563857" y="1730621"/>
            <a:ext cx="2095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Yritysten kasvupalvelut</a:t>
            </a:r>
            <a:endParaRPr lang="fi-FI" b="1" dirty="0"/>
          </a:p>
        </p:txBody>
      </p:sp>
      <p:sp>
        <p:nvSpPr>
          <p:cNvPr id="11" name="Nuoli oikealle 10"/>
          <p:cNvSpPr/>
          <p:nvPr/>
        </p:nvSpPr>
        <p:spPr>
          <a:xfrm>
            <a:off x="386407" y="1730622"/>
            <a:ext cx="2297187" cy="14823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bg1"/>
                </a:solidFill>
              </a:rPr>
              <a:t>Osaavan työvoiman turvaaminen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12" name="Nuoli oikealle 11"/>
          <p:cNvSpPr/>
          <p:nvPr/>
        </p:nvSpPr>
        <p:spPr>
          <a:xfrm>
            <a:off x="539552" y="4293096"/>
            <a:ext cx="2664296" cy="1296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Yritykset kasvu ja kansainvälistyminen</a:t>
            </a:r>
            <a:endParaRPr lang="fi-FI" dirty="0"/>
          </a:p>
        </p:txBody>
      </p:sp>
      <p:sp>
        <p:nvSpPr>
          <p:cNvPr id="13" name="Nuoli oikealle 12"/>
          <p:cNvSpPr/>
          <p:nvPr/>
        </p:nvSpPr>
        <p:spPr>
          <a:xfrm flipH="1">
            <a:off x="6300192" y="3356992"/>
            <a:ext cx="2448272" cy="136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Uudet työpaikat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122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468242159"/>
              </p:ext>
            </p:extLst>
          </p:nvPr>
        </p:nvGraphicFramePr>
        <p:xfrm>
          <a:off x="467544" y="908720"/>
          <a:ext cx="7200800" cy="5449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kstiruutu 5"/>
          <p:cNvSpPr txBox="1"/>
          <p:nvPr/>
        </p:nvSpPr>
        <p:spPr>
          <a:xfrm>
            <a:off x="5580112" y="431666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>
                <a:solidFill>
                  <a:srgbClr val="FF0000"/>
                </a:solidFill>
              </a:rPr>
              <a:t>Järjestäjä</a:t>
            </a:r>
            <a:r>
              <a:rPr lang="fi-FI" sz="2800" b="1" dirty="0" smtClean="0"/>
              <a:t> – </a:t>
            </a:r>
            <a:r>
              <a:rPr lang="fi-FI" sz="2800" b="1" dirty="0" smtClean="0">
                <a:solidFill>
                  <a:schemeClr val="accent1"/>
                </a:solidFill>
              </a:rPr>
              <a:t>tuottaja</a:t>
            </a:r>
            <a:r>
              <a:rPr lang="fi-FI" sz="2800" b="1" dirty="0" smtClean="0"/>
              <a:t> -malli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103381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59631"/>
            <a:ext cx="8064896" cy="789545"/>
          </a:xfrm>
        </p:spPr>
        <p:txBody>
          <a:bodyPr/>
          <a:lstStyle/>
          <a:p>
            <a:r>
              <a:rPr lang="fi-FI" sz="2800" dirty="0" err="1" smtClean="0"/>
              <a:t>KASVUpalvelut</a:t>
            </a:r>
            <a:r>
              <a:rPr lang="fi-FI" sz="2800" dirty="0" smtClean="0"/>
              <a:t/>
            </a:r>
            <a:br>
              <a:rPr lang="fi-FI" sz="2800" dirty="0" smtClean="0"/>
            </a:br>
            <a:endParaRPr lang="fi-FI" sz="28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437609" y="1551274"/>
            <a:ext cx="8460940" cy="4958909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r>
              <a:rPr lang="fi-FI" dirty="0" smtClean="0"/>
              <a:t> </a:t>
            </a:r>
            <a:r>
              <a:rPr lang="fi-FI" sz="2000" dirty="0" smtClean="0"/>
              <a:t>Lean kiitorata alkaville yrittäjille</a:t>
            </a:r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sz="1800" dirty="0" smtClean="0"/>
              <a:t>- </a:t>
            </a:r>
            <a:r>
              <a:rPr lang="fi-FI" sz="1800" dirty="0" err="1" smtClean="0"/>
              <a:t>lean</a:t>
            </a:r>
            <a:r>
              <a:rPr lang="fi-FI" sz="1800" dirty="0" smtClean="0"/>
              <a:t>-valmennus toimijoille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yhdenmukaiset palvelut: perusneuvonta, prosessi, oma neuvoja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kysyntä-tarjonta analyysi</a:t>
            </a:r>
            <a:endParaRPr lang="fi-FI" sz="1800" dirty="0"/>
          </a:p>
          <a:p>
            <a:pPr marL="0" indent="0">
              <a:buNone/>
            </a:pP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fi-FI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fi-FI" sz="2000" dirty="0" smtClean="0"/>
              <a:t> Innovatiivisten hankintojen kokeileminen </a:t>
            </a:r>
          </a:p>
          <a:p>
            <a:pPr marL="0" indent="0">
              <a:buNone/>
            </a:pPr>
            <a:r>
              <a:rPr lang="fi-FI" sz="1600" dirty="0" smtClean="0"/>
              <a:t> 	- vaikuttavuusperustainen hankintaosaaminen kasvun välineenä 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3.</a:t>
            </a:r>
            <a:r>
              <a:rPr lang="fi-FI" dirty="0" smtClean="0"/>
              <a:t> </a:t>
            </a:r>
            <a:r>
              <a:rPr lang="fi-FI" sz="2000" dirty="0" smtClean="0"/>
              <a:t>Työvoima- ja yrityspalvelukokonaisuuksien tarjoaminen</a:t>
            </a:r>
          </a:p>
          <a:p>
            <a:pPr marL="0" indent="0">
              <a:buNone/>
            </a:pPr>
            <a:r>
              <a:rPr lang="fi-FI" sz="1600" dirty="0" smtClean="0"/>
              <a:t>	- kehitetään toimijoiden puheeksi ottamista 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4.</a:t>
            </a:r>
            <a:r>
              <a:rPr lang="fi-FI" dirty="0" smtClean="0"/>
              <a:t> </a:t>
            </a:r>
            <a:r>
              <a:rPr lang="fi-FI" sz="2000" dirty="0" smtClean="0"/>
              <a:t>Kriittinen mahdollisuus- ja vaikuttavuusarvio olemassa olevista palveluista ja työkaluista</a:t>
            </a:r>
          </a:p>
          <a:p>
            <a:pPr marL="0" indent="0">
              <a:buNone/>
            </a:pPr>
            <a:r>
              <a:rPr lang="fi-FI" sz="1600" dirty="0" smtClean="0"/>
              <a:t> 	- osaavan työvoiman saatavuuden haaste</a:t>
            </a:r>
          </a:p>
          <a:p>
            <a:pPr>
              <a:buFont typeface="+mj-lt"/>
              <a:buAutoNum type="arabicPeriod"/>
            </a:pPr>
            <a:endParaRPr lang="fi-FI" sz="1600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3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1074550"/>
            <a:ext cx="7776864" cy="642942"/>
          </a:xfrm>
        </p:spPr>
        <p:txBody>
          <a:bodyPr/>
          <a:lstStyle/>
          <a:p>
            <a:r>
              <a:rPr lang="fi-FI" sz="3200" dirty="0" smtClean="0"/>
              <a:t>2. Työstä työhön – sujuvat siirtymät</a:t>
            </a:r>
            <a:endParaRPr lang="fi-FI" sz="32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1717492"/>
            <a:ext cx="7776864" cy="463885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Työnhakijapalvelut, muutosturva </a:t>
            </a:r>
          </a:p>
          <a:p>
            <a:pPr marL="457200" lvl="1" indent="0"/>
            <a:r>
              <a:rPr lang="fi-FI" sz="1600" dirty="0" smtClean="0"/>
              <a:t>	</a:t>
            </a:r>
            <a:r>
              <a:rPr lang="fi-FI" sz="1800" dirty="0" smtClean="0"/>
              <a:t>- Tuotteistetaan </a:t>
            </a:r>
            <a:r>
              <a:rPr lang="fi-FI" sz="1800" dirty="0" err="1" smtClean="0"/>
              <a:t>coaching</a:t>
            </a:r>
            <a:r>
              <a:rPr lang="fi-FI" sz="1800" dirty="0" smtClean="0"/>
              <a:t> –palvelu ja </a:t>
            </a:r>
            <a:r>
              <a:rPr lang="fi-FI" sz="1800" dirty="0" err="1" smtClean="0"/>
              <a:t>täsmäinfot</a:t>
            </a:r>
            <a:r>
              <a:rPr lang="fi-FI" sz="1800" dirty="0" smtClean="0"/>
              <a:t> (mahdollisimman 	varhain</a:t>
            </a:r>
            <a:r>
              <a:rPr lang="fi-FI" sz="1600" dirty="0" smtClean="0"/>
              <a:t>) </a:t>
            </a:r>
          </a:p>
          <a:p>
            <a:pPr marL="914400" lvl="1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Työnantajapalvelut  </a:t>
            </a:r>
          </a:p>
          <a:p>
            <a:pPr marL="457200" lvl="1" indent="0"/>
            <a:r>
              <a:rPr lang="fi-FI" sz="1800" dirty="0" smtClean="0"/>
              <a:t>	- Metallialan kampanjointi</a:t>
            </a:r>
          </a:p>
          <a:p>
            <a:pPr marL="457200" lvl="1" indent="0"/>
            <a:r>
              <a:rPr lang="fi-FI" sz="1800" dirty="0" smtClean="0"/>
              <a:t>	- Uudet </a:t>
            </a:r>
            <a:r>
              <a:rPr lang="fi-FI" sz="1800" dirty="0" err="1" smtClean="0"/>
              <a:t>asiakkuudet</a:t>
            </a:r>
            <a:r>
              <a:rPr lang="fi-FI" sz="1800" dirty="0" smtClean="0"/>
              <a:t>, potentiaaliset työmahdollisuudet</a:t>
            </a:r>
          </a:p>
          <a:p>
            <a:pPr>
              <a:buFont typeface="+mj-lt"/>
              <a:buAutoNum type="arabicPeriod"/>
            </a:pPr>
            <a:endParaRPr lang="fi-FI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Pysyvä toimintamalli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sz="1800" dirty="0" smtClean="0"/>
              <a:t>ennakoiva </a:t>
            </a:r>
            <a:r>
              <a:rPr lang="fi-FI" sz="1800" dirty="0"/>
              <a:t>työvoimatarpeiden </a:t>
            </a:r>
            <a:r>
              <a:rPr lang="fi-FI" sz="1800" dirty="0" smtClean="0"/>
              <a:t>kartoitus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 </a:t>
            </a:r>
            <a:r>
              <a:rPr lang="fi-FI" sz="1800" dirty="0"/>
              <a:t>t</a:t>
            </a:r>
            <a:r>
              <a:rPr lang="fi-FI" sz="1800" dirty="0" smtClean="0"/>
              <a:t>yönantaja- ja </a:t>
            </a:r>
            <a:r>
              <a:rPr lang="fi-FI" sz="1800" dirty="0" err="1" smtClean="0"/>
              <a:t>yrityskontaktointi</a:t>
            </a:r>
            <a:r>
              <a:rPr lang="fi-FI" sz="18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2208" y="980728"/>
            <a:ext cx="8188224" cy="864096"/>
          </a:xfrm>
        </p:spPr>
        <p:txBody>
          <a:bodyPr/>
          <a:lstStyle/>
          <a:p>
            <a:r>
              <a:rPr lang="fi-FI" dirty="0" smtClean="0"/>
              <a:t>3. Opiskelusta työhön – sujuvat siirtymät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2427" y="2060848"/>
            <a:ext cx="8373616" cy="374441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dirty="0" smtClean="0"/>
              <a:t>Opiskelusta työhön</a:t>
            </a:r>
          </a:p>
          <a:p>
            <a:pPr lvl="1" indent="-342900">
              <a:buFontTx/>
              <a:buChar char="-"/>
            </a:pPr>
            <a:r>
              <a:rPr lang="fi-FI" sz="1800" dirty="0" smtClean="0"/>
              <a:t>Valmistumassa olevien opiskelijoiden sujuva siirtyminen työmarkkinoille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Opiskelusta yrittäjyyteen</a:t>
            </a:r>
          </a:p>
          <a:p>
            <a:pPr lvl="1" indent="-342900">
              <a:buFontTx/>
              <a:buChar char="-"/>
            </a:pPr>
            <a:r>
              <a:rPr lang="fi-FI" sz="1800" dirty="0" smtClean="0"/>
              <a:t>Opiskelun aikainen yrittäjyyteen valmistautuminen ja siirtyminen yrittäjäksi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Opintojen aikaisen uraohjauksen kehittäminen ml. yrittäjyys</a:t>
            </a:r>
          </a:p>
          <a:p>
            <a:pPr marL="457200" lvl="1" indent="0">
              <a:buNone/>
            </a:pPr>
            <a:r>
              <a:rPr lang="fi-FI" sz="1800" dirty="0" smtClean="0"/>
              <a:t>	- kootaan </a:t>
            </a:r>
            <a:r>
              <a:rPr lang="fi-FI" sz="1800" dirty="0"/>
              <a:t>yhteen opinto- ja työelämäohjausta sekä työvoima- ja </a:t>
            </a:r>
            <a:r>
              <a:rPr lang="fi-FI" sz="1800" dirty="0" smtClean="0"/>
              <a:t>	yrityspalveluja</a:t>
            </a:r>
          </a:p>
          <a:p>
            <a:pPr marL="914400" lvl="1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Rekrytoinnin tukipalvelut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421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URES_ESR_tavoitehierarkia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LY_powerpoint_pohja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56DFA532741714E9970154B40964833" ma:contentTypeVersion="1" ma:contentTypeDescription="Luo uusi asiakirja." ma:contentTypeScope="" ma:versionID="920e7bac1b85ea0cf32042afc3f407f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D31300A-839D-4054-B35D-14F2F0946458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http://schemas.microsoft.com/sharepoint/v3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B30A8F-BC0B-4EB8-AC6D-8896042455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94FAA6-23FB-44A2-A5C1-E87BAE2DE4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EURES_ESR_tavoitehierarkia</Template>
  <TotalTime>17481</TotalTime>
  <Words>271</Words>
  <Application>Microsoft Office PowerPoint</Application>
  <PresentationFormat>Näytössä katseltava diaesitys (4:3)</PresentationFormat>
  <Paragraphs>125</Paragraphs>
  <Slides>12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Verdana</vt:lpstr>
      <vt:lpstr>Wingdings</vt:lpstr>
      <vt:lpstr>EURES_ESR_tavoitehierarkia</vt:lpstr>
      <vt:lpstr>ELY_powerpoint_pohja</vt:lpstr>
      <vt:lpstr>Tuhat uutta työpaikkaa   Pohjois-Karjalan Työvoima- ja yrityspalvelujen alueellinen kokeilu   Pohjois-Karjalan ELY-keskus                                                                                                                </vt:lpstr>
      <vt:lpstr>Pohjois-Karjala osana alueellisten työvoima- ja yrityspalvelujen valtakunnallista kokeilua</vt:lpstr>
      <vt:lpstr>PowerPoint-esitys</vt:lpstr>
      <vt:lpstr>Mitkä ovat kokeilujen tavoitteet?</vt:lpstr>
      <vt:lpstr>PowerPoint-esitys</vt:lpstr>
      <vt:lpstr>PowerPoint-esitys</vt:lpstr>
      <vt:lpstr>KASVUpalvelut </vt:lpstr>
      <vt:lpstr>2. Työstä työhön – sujuvat siirtymät</vt:lpstr>
      <vt:lpstr>3. Opiskelusta työhön – sujuvat siirtymät</vt:lpstr>
      <vt:lpstr>4. Tuettu työllistyminen = sparraten työhön</vt:lpstr>
      <vt:lpstr>Mitä mahdollisuuksia kokeilu avaa?</vt:lpstr>
      <vt:lpstr>Miten kokeilussa onnistutaan?</vt:lpstr>
    </vt:vector>
  </TitlesOfParts>
  <Company>Aluehallinto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TYÖLLISYYS JA TYÖVOIMAN LIIKKUVUUS – EURES-ESR –HANKE 2014 -2020</dc:title>
  <dc:creator>a001231</dc:creator>
  <cp:lastModifiedBy>Hiltunen Paula</cp:lastModifiedBy>
  <cp:revision>530</cp:revision>
  <cp:lastPrinted>2016-11-30T11:19:29Z</cp:lastPrinted>
  <dcterms:created xsi:type="dcterms:W3CDTF">2014-07-07T07:47:07Z</dcterms:created>
  <dcterms:modified xsi:type="dcterms:W3CDTF">2017-02-20T06:44:05Z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0x010100D56DFA532741714E9970154B40964833</vt:lpwstr>
  </property>
</Properties>
</file>