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9" r:id="rId6"/>
    <p:sldId id="262" r:id="rId7"/>
    <p:sldId id="263" r:id="rId8"/>
    <p:sldId id="260" r:id="rId9"/>
    <p:sldId id="264" r:id="rId10"/>
    <p:sldId id="277" r:id="rId11"/>
    <p:sldId id="266" r:id="rId12"/>
    <p:sldId id="267" r:id="rId13"/>
    <p:sldId id="268" r:id="rId14"/>
    <p:sldId id="272" r:id="rId15"/>
    <p:sldId id="274" r:id="rId16"/>
    <p:sldId id="275" r:id="rId1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33CCCC"/>
    <a:srgbClr val="3B3B3B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5890"/>
  </p:normalViewPr>
  <p:slideViewPr>
    <p:cSldViewPr snapToGrid="0">
      <p:cViewPr varScale="1">
        <p:scale>
          <a:sx n="78" d="100"/>
          <a:sy n="78" d="100"/>
        </p:scale>
        <p:origin x="87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99230C-9C61-4D42-A463-99C029E14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B275B45-8898-4244-8620-EC55DCEC23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44966F0-BB47-40FF-A314-01D3D5E7C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EE73AD4-DCB1-45F5-8D7B-D10B26583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44539E4-FCE1-4BD7-BAA9-1BD3232DC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6681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11CCF6-AE83-4338-8D86-D5157E041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1351B71-9611-4379-A019-41486FB607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DC731B5-9F32-42C9-A6F2-E522AEA66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83B8245-5E7F-4B46-94B7-2E0CBEC02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C1404F4-5FB5-4461-95FE-67F61420B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973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63BCD6F5-E34C-4CB3-9A67-0C46CDFF45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9E70756-5121-4B1A-9427-A8390FD536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B574F3D-10EA-46E6-A674-4FE5B0F5D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1EE5A55-F621-480D-BD91-3D03DAC67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46DC09F-CCF6-4F36-8021-6652ABFC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6527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2A5AD8-AB85-4C83-B4E9-AE621A056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3552CC-C098-4C69-864A-CC357E1D5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0BF6FDB-0DA7-4ADB-B50E-3A676337D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9318326-4401-4343-8F1E-C4D947B99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9F7B2C5-30C4-4B55-B648-1CB824216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0373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955C37-C282-4CA8-8CFC-11B9E6DEF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A3CD1CF-0CB9-464D-9400-063D38EEC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C29929E-9A14-40EB-A01C-3E6CC293E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9577E47-C62D-44C3-BFEC-912EFBD9A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B13E337-D32B-47AA-A4CB-6E7E8A107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0858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528E25-B98F-46B6-9057-8124C97AD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43826C2-B2DE-45A7-AE3E-9E3432CE88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D716823-3F91-42EB-AD8A-A9EB624F52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4EB24D5-8685-4B05-A195-E20D0DC26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56D47B6-89BD-4B34-8767-9C62B11C7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7F0ECA-9E88-4694-8143-5F870252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0441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FB1D6CC-DA19-43B8-92D1-74EF43AB9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D60BAD9-B969-433E-905A-72440AD88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1AB337B-A29D-4D34-BDCD-0D31C8141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0978AD3-455D-4560-96A7-CF866146B0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DF39D78-7D76-464C-ACF0-16B5ED76FC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3F8A66F7-4B69-4069-8BA1-C6BAD6B9B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2534FFC5-B7AD-463C-9C97-A71DDFA92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EB94592-C895-4E0D-8550-960E7AC41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5614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B1F169-1EA3-4D50-B6CE-D0D554F29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DB3B0B8-DEE7-46BE-A1F1-F25564EF0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91A9013-615B-4BEB-B8DD-CD0B6631E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AAD5F9B-2A31-4A87-8A94-9B5148F69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4055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5FF86AB4-B5EE-43F0-8557-A2855987D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ACD1B0C-5B6B-490A-8536-A4B825AC8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7C8D580-3DCA-46BD-A9C6-845E6EED3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4354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6D8E3F-E7A2-4DCC-BD0F-7A442ED29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1878107-85F8-4636-8437-24B3D08D7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A26E0A3-EDBB-41B1-8BE7-0C8B308D7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2C9D25-B909-4DD3-9139-907DDD045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049132D-3A8F-44C2-88AB-540114A71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170ED08-8F3C-4C2E-9ADB-021B928F9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8804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353BB3C-4C32-4FC2-99B3-63111FFF0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8B0FCC8-AD69-4777-8A01-EA4C89001E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D672E42-1A0E-4429-B7E5-8398D6D36F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95AB94B-E9CD-4B0A-A977-35E3728A9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8626862-3D03-489A-8A95-79BF46B29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4BBE6C5-AE72-40D4-A70A-6AD8696F9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5341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270D5D2F-EBCA-4961-A65F-878914F34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B053E8C-F46A-4BE3-AC1C-797C12E98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946D58-41C0-4CD4-8D6A-7214DD2FCA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20886-94D6-40BF-90AE-6114E509F23C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5D7F183-FEA2-4A49-BD83-FABB0E0B73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DCA2F7D-F6C0-4708-928D-12CB87074F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1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 descr="Kuva, joka sisältää kohteen savu, ase, tuli, tumma&#10;&#10;Kuvaus luotu automaattisesti">
            <a:extLst>
              <a:ext uri="{FF2B5EF4-FFF2-40B4-BE49-F238E27FC236}">
                <a16:creationId xmlns:a16="http://schemas.microsoft.com/office/drawing/2014/main" id="{D379C2FB-1373-4881-9842-C2C5150B3E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0" y="272416"/>
            <a:ext cx="12191980" cy="685799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103806E-D253-4ABD-8CDC-9B7BB8439B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29840"/>
            <a:ext cx="9144000" cy="2194560"/>
          </a:xfrm>
        </p:spPr>
        <p:txBody>
          <a:bodyPr>
            <a:normAutofit/>
          </a:bodyPr>
          <a:lstStyle/>
          <a:p>
            <a:r>
              <a:rPr lang="fi-FI" sz="7200" dirty="0">
                <a:solidFill>
                  <a:srgbClr val="FFFFFF"/>
                </a:solidFill>
              </a:rPr>
              <a:t>Ympäristöaltisteiden</a:t>
            </a:r>
            <a:br>
              <a:rPr lang="fi-FI" sz="7200" dirty="0">
                <a:solidFill>
                  <a:srgbClr val="FFFFFF"/>
                </a:solidFill>
              </a:rPr>
            </a:br>
            <a:r>
              <a:rPr lang="fi-FI" sz="7200" dirty="0">
                <a:solidFill>
                  <a:srgbClr val="FFFFFF"/>
                </a:solidFill>
              </a:rPr>
              <a:t>terveysvaikutuksia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A45ACCC-B9E9-4FE5-81BA-21466C31C4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520" y="6323484"/>
            <a:ext cx="3129280" cy="280515"/>
          </a:xfrm>
        </p:spPr>
        <p:txBody>
          <a:bodyPr>
            <a:normAutofit lnSpcReduction="10000"/>
          </a:bodyPr>
          <a:lstStyle/>
          <a:p>
            <a:r>
              <a:rPr lang="en-US" sz="1400" dirty="0">
                <a:solidFill>
                  <a:srgbClr val="FFFFFF"/>
                </a:solidFill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solidFill>
                  <a:srgbClr val="FFFFFF"/>
                </a:solidFill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solidFill>
                  <a:srgbClr val="FFFFFF"/>
                </a:solidFill>
                <a:latin typeface="Abadi Extra Light" panose="020B0604020202020204" pitchFamily="34" charset="0"/>
              </a:rPr>
              <a:t> / Kamil </a:t>
            </a:r>
            <a:r>
              <a:rPr lang="en-US" sz="1400" dirty="0" err="1">
                <a:solidFill>
                  <a:srgbClr val="FFFFFF"/>
                </a:solidFill>
                <a:latin typeface="Abadi Extra Light" panose="020B0604020202020204" pitchFamily="34" charset="0"/>
              </a:rPr>
              <a:t>Feczko</a:t>
            </a:r>
            <a:endParaRPr lang="en-US" sz="1400" dirty="0">
              <a:solidFill>
                <a:srgbClr val="FFFFFF"/>
              </a:solidFill>
              <a:latin typeface="Abadi Extra Light" panose="020B0604020202020204" pitchFamily="34" charset="0"/>
            </a:endParaRPr>
          </a:p>
          <a:p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30" name="Kuva 29">
            <a:extLst>
              <a:ext uri="{FF2B5EF4-FFF2-40B4-BE49-F238E27FC236}">
                <a16:creationId xmlns:a16="http://schemas.microsoft.com/office/drawing/2014/main" id="{1A180542-5459-4174-8F06-FB12419DD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3143" y="6206566"/>
            <a:ext cx="2000250" cy="514350"/>
          </a:xfrm>
          <a:prstGeom prst="rect">
            <a:avLst/>
          </a:prstGeom>
        </p:spPr>
      </p:pic>
      <p:pic>
        <p:nvPicPr>
          <p:cNvPr id="8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3D133D57-4E7B-49DA-BF00-A69E03AA22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969" y="272416"/>
            <a:ext cx="18614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6223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2CBBAD0-EF68-4E35-B204-26710F940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0" y="355601"/>
            <a:ext cx="5740400" cy="1263650"/>
          </a:xfrm>
        </p:spPr>
        <p:txBody>
          <a:bodyPr vert="horz" lIns="91440" tIns="45720" rIns="91440" bIns="45720" rtlCol="0" anchor="b">
            <a:noAutofit/>
          </a:bodyPr>
          <a:lstStyle/>
          <a:p>
            <a:pPr marL="0" indent="0"/>
            <a:r>
              <a:rPr lang="en-US" sz="3600" b="1" dirty="0" err="1">
                <a:solidFill>
                  <a:schemeClr val="bg1"/>
                </a:solidFill>
              </a:rPr>
              <a:t>Meluntorjunta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lisää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terveyttä</a:t>
            </a:r>
            <a:r>
              <a:rPr lang="en-US" sz="3600" b="1" dirty="0">
                <a:solidFill>
                  <a:schemeClr val="bg1"/>
                </a:solidFill>
              </a:rPr>
              <a:t> ja </a:t>
            </a:r>
            <a:r>
              <a:rPr lang="en-US" sz="3600" b="1" dirty="0" err="1">
                <a:solidFill>
                  <a:schemeClr val="bg1"/>
                </a:solidFill>
              </a:rPr>
              <a:t>parantaa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turvallisuutta</a:t>
            </a:r>
            <a:endParaRPr lang="en-US" sz="3600" b="1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" y="2026340"/>
            <a:ext cx="60959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45D9446-43FD-4362-865B-6EF3AD1D53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5600" y="2353584"/>
            <a:ext cx="4597400" cy="436712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b="1" dirty="0" err="1">
                <a:solidFill>
                  <a:schemeClr val="bg1"/>
                </a:solidFill>
              </a:rPr>
              <a:t>Kuulon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suojelua</a:t>
            </a:r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Melussa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vietetyn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ajan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vähentäminen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Käyttämällä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kuulosuojaimia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tarvittaessa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Olemalla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välillä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hiljaisuudessa</a:t>
            </a:r>
            <a:endParaRPr lang="en-US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b="1" dirty="0" err="1">
                <a:solidFill>
                  <a:schemeClr val="bg1"/>
                </a:solidFill>
              </a:rPr>
              <a:t>Meluntorjuntaa</a:t>
            </a:r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Estää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melun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syntyminen</a:t>
            </a:r>
            <a:endParaRPr lang="en-US" sz="800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Estää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äänen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leviäminen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Vähentää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altistusta</a:t>
            </a:r>
            <a:endParaRPr lang="en-US" sz="2000" dirty="0">
              <a:solidFill>
                <a:schemeClr val="bg1"/>
              </a:solidFill>
            </a:endParaRPr>
          </a:p>
          <a:p>
            <a:pPr marL="0"/>
            <a:endParaRPr lang="en-US" sz="1300" dirty="0">
              <a:solidFill>
                <a:schemeClr val="bg1"/>
              </a:solidFill>
            </a:endParaRPr>
          </a:p>
          <a:p>
            <a:pPr marL="0"/>
            <a:endParaRPr lang="en-US" sz="1300" dirty="0">
              <a:solidFill>
                <a:schemeClr val="bg1"/>
              </a:solidFill>
            </a:endParaRPr>
          </a:p>
        </p:txBody>
      </p:sp>
      <p:pic>
        <p:nvPicPr>
          <p:cNvPr id="8" name="Kuva 7" descr="Kuva, joka sisältää kohteen sisä, sumea&#10;&#10;Kuvaus luotu automaattisesti">
            <a:extLst>
              <a:ext uri="{FF2B5EF4-FFF2-40B4-BE49-F238E27FC236}">
                <a16:creationId xmlns:a16="http://schemas.microsoft.com/office/drawing/2014/main" id="{38CEB430-8045-4EA8-B75D-4A1F29D7A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413" y="623242"/>
            <a:ext cx="3588640" cy="229672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87417AF-190E-4D6E-AFA6-7D3E84B0B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sisä, kypärä&#10;&#10;Kuvaus luotu automaattisesti">
            <a:extLst>
              <a:ext uri="{FF2B5EF4-FFF2-40B4-BE49-F238E27FC236}">
                <a16:creationId xmlns:a16="http://schemas.microsoft.com/office/drawing/2014/main" id="{B888B913-350B-4261-AD3E-2C773C24494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881" y="4063660"/>
            <a:ext cx="3588640" cy="178534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0B30ED8-273E-4C07-8568-2FE5CC5C4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8182796-E791-4EEF-B0D7-1E99EC12D3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053" y="135186"/>
            <a:ext cx="1861424" cy="428937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B4F74BCB-DD16-4DDF-A83D-9C11AE5E7B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4053" y="6263421"/>
            <a:ext cx="1861424" cy="462679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CB272F60-0E1D-4D27-A04F-B4B0C45C24F4}"/>
              </a:ext>
            </a:extLst>
          </p:cNvPr>
          <p:cNvSpPr txBox="1"/>
          <p:nvPr/>
        </p:nvSpPr>
        <p:spPr>
          <a:xfrm>
            <a:off x="3790950" y="4461243"/>
            <a:ext cx="41360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400" b="1" dirty="0" err="1">
                <a:solidFill>
                  <a:schemeClr val="bg1"/>
                </a:solidFill>
              </a:rPr>
              <a:t>Onnistuu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yhteistyöllä</a:t>
            </a:r>
            <a:endParaRPr lang="en-US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800" b="1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000" dirty="0" err="1">
                <a:solidFill>
                  <a:schemeClr val="bg1"/>
                </a:solidFill>
              </a:rPr>
              <a:t>Lainsäädäntöä</a:t>
            </a:r>
            <a:r>
              <a:rPr lang="en-US" sz="2000" dirty="0">
                <a:solidFill>
                  <a:schemeClr val="bg1"/>
                </a:solidFill>
              </a:rPr>
              <a:t> ja </a:t>
            </a:r>
            <a:r>
              <a:rPr lang="en-US" sz="2000" dirty="0" err="1">
                <a:solidFill>
                  <a:schemeClr val="bg1"/>
                </a:solidFill>
              </a:rPr>
              <a:t>valvontaa</a:t>
            </a:r>
            <a:endParaRPr lang="en-US" sz="2000" dirty="0">
              <a:solidFill>
                <a:schemeClr val="bg1"/>
              </a:solidFill>
            </a:endParaRPr>
          </a:p>
          <a:p>
            <a:endParaRPr lang="en-US" sz="800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000" dirty="0" err="1">
                <a:solidFill>
                  <a:schemeClr val="bg1"/>
                </a:solidFill>
              </a:rPr>
              <a:t>Tutkimusta</a:t>
            </a:r>
            <a:r>
              <a:rPr lang="en-US" sz="2000" dirty="0">
                <a:solidFill>
                  <a:schemeClr val="bg1"/>
                </a:solidFill>
              </a:rPr>
              <a:t> ja </a:t>
            </a:r>
            <a:r>
              <a:rPr lang="en-US" sz="2000" dirty="0" err="1">
                <a:solidFill>
                  <a:schemeClr val="bg1"/>
                </a:solidFill>
              </a:rPr>
              <a:t>tuotekehittelyä</a:t>
            </a:r>
            <a:endParaRPr lang="en-US" sz="2000" dirty="0">
              <a:solidFill>
                <a:schemeClr val="bg1"/>
              </a:solidFill>
            </a:endParaRPr>
          </a:p>
          <a:p>
            <a:endParaRPr lang="en-US" sz="800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000" dirty="0" err="1">
                <a:solidFill>
                  <a:schemeClr val="bg1"/>
                </a:solidFill>
              </a:rPr>
              <a:t>Tiedottamista</a:t>
            </a:r>
            <a:r>
              <a:rPr lang="en-US" sz="2000" dirty="0">
                <a:solidFill>
                  <a:schemeClr val="bg1"/>
                </a:solidFill>
              </a:rPr>
              <a:t> ja </a:t>
            </a:r>
            <a:r>
              <a:rPr lang="en-US" sz="2000" dirty="0" err="1">
                <a:solidFill>
                  <a:schemeClr val="bg1"/>
                </a:solidFill>
              </a:rPr>
              <a:t>terveysosaamista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0C843073-1A9B-4B1E-A3A4-B0AC3FB9924C}"/>
              </a:ext>
            </a:extLst>
          </p:cNvPr>
          <p:cNvSpPr txBox="1"/>
          <p:nvPr/>
        </p:nvSpPr>
        <p:spPr>
          <a:xfrm>
            <a:off x="7965116" y="6263421"/>
            <a:ext cx="29414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solidFill>
                  <a:schemeClr val="bg1"/>
                </a:solidFill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solidFill>
                  <a:schemeClr val="bg1"/>
                </a:solidFill>
                <a:latin typeface="Abadi Extra Light" panose="020B0604020202020204" pitchFamily="34" charset="0"/>
              </a:rPr>
              <a:t> / </a:t>
            </a:r>
            <a:r>
              <a:rPr lang="en-US" sz="1400" dirty="0" err="1">
                <a:solidFill>
                  <a:schemeClr val="bg1"/>
                </a:solidFill>
                <a:latin typeface="Abadi Extra Light" panose="020B0604020202020204" pitchFamily="34" charset="0"/>
              </a:rPr>
              <a:t>Cetteup</a:t>
            </a:r>
            <a:endParaRPr lang="en-US" sz="1400" dirty="0">
              <a:solidFill>
                <a:schemeClr val="bg1"/>
              </a:solidFill>
              <a:latin typeface="Abadi Extra Light" panose="020B0604020202020204" pitchFamily="34" charset="0"/>
            </a:endParaRP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5415F6AB-F3ED-4BE6-ACC6-55BD351E57CA}"/>
              </a:ext>
            </a:extLst>
          </p:cNvPr>
          <p:cNvSpPr txBox="1"/>
          <p:nvPr/>
        </p:nvSpPr>
        <p:spPr>
          <a:xfrm>
            <a:off x="6431603" y="2990174"/>
            <a:ext cx="39962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solidFill>
                  <a:schemeClr val="bg1"/>
                </a:solidFill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solidFill>
                  <a:schemeClr val="bg1"/>
                </a:solidFill>
                <a:latin typeface="Abadi Extra Light" panose="020B0604020202020204" pitchFamily="34" charset="0"/>
              </a:rPr>
              <a:t> / Kristina Flour</a:t>
            </a:r>
          </a:p>
        </p:txBody>
      </p:sp>
    </p:spTree>
    <p:extLst>
      <p:ext uri="{BB962C8B-B14F-4D97-AF65-F5344CB8AC3E}">
        <p14:creationId xmlns:p14="http://schemas.microsoft.com/office/powerpoint/2010/main" val="1358729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5C90A0B-A372-45C8-B67B-7858FD9D5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39057"/>
            <a:ext cx="5181600" cy="905824"/>
          </a:xfrm>
        </p:spPr>
        <p:txBody>
          <a:bodyPr/>
          <a:lstStyle/>
          <a:p>
            <a:r>
              <a:rPr lang="fi-FI" b="1" dirty="0"/>
              <a:t>Säteily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EFFFACD-EF23-4385-BA50-BD2F25BD39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8000" y="944880"/>
            <a:ext cx="5511800" cy="5407411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IONISOIMATON SÄTEILY</a:t>
            </a:r>
          </a:p>
          <a:p>
            <a:r>
              <a:rPr lang="fi-FI" sz="2000" dirty="0"/>
              <a:t>Auringon valo, lämpö ja UV-säteily</a:t>
            </a:r>
          </a:p>
          <a:p>
            <a:r>
              <a:rPr lang="fi-FI" sz="2000" dirty="0"/>
              <a:t>Sähkölinjoista ja -laitteista tulevaa säteilyä</a:t>
            </a:r>
          </a:p>
          <a:p>
            <a:r>
              <a:rPr lang="fi-FI" sz="2000" dirty="0"/>
              <a:t>Merkittävimmät vaikutukset terveyteen on auringosta tulevalla säteilyllä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53BC17E-1255-44A8-B2D3-7CB87B604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2400" y="944880"/>
            <a:ext cx="5181600" cy="5232083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IONISOIVA SÄTEILY</a:t>
            </a:r>
          </a:p>
          <a:p>
            <a:r>
              <a:rPr lang="fi-FI" sz="2000" dirty="0"/>
              <a:t>Radioaktiivisten aineiden ja röntgenlaitteiden synnyttämää säteilyä</a:t>
            </a:r>
          </a:p>
          <a:p>
            <a:r>
              <a:rPr lang="fi-FI" sz="2000" dirty="0"/>
              <a:t>Maaperän radon tai avaruudesta tuleva kosminen taustasäteily</a:t>
            </a:r>
          </a:p>
          <a:p>
            <a:r>
              <a:rPr lang="fi-FI" sz="2000" dirty="0"/>
              <a:t>Suomessa ionisoivan säteilyn haitoista yli puolet aiheutuu radonista</a:t>
            </a:r>
          </a:p>
        </p:txBody>
      </p:sp>
      <p:pic>
        <p:nvPicPr>
          <p:cNvPr id="5" name="Kuva 4" descr="Kuva, joka sisältää kohteen taivas, ulko, pylväs, järvi&#10;&#10;Kuvaus luotu automaattisesti">
            <a:extLst>
              <a:ext uri="{FF2B5EF4-FFF2-40B4-BE49-F238E27FC236}">
                <a16:creationId xmlns:a16="http://schemas.microsoft.com/office/drawing/2014/main" id="{1B2CFADE-9561-419E-BBEE-43F286E54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895600"/>
            <a:ext cx="5425440" cy="342175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BC37BDD-9AB4-422C-8E43-C85AD21DEC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427" y="3596640"/>
            <a:ext cx="4845546" cy="2720717"/>
          </a:xfrm>
          <a:prstGeom prst="rect">
            <a:avLst/>
          </a:prstGeom>
        </p:spPr>
      </p:pic>
      <p:pic>
        <p:nvPicPr>
          <p:cNvPr id="11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149BE5AB-B282-49D1-B99E-EF5AFDCF8C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082" y="184964"/>
            <a:ext cx="1861424" cy="428937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9D49874B-D607-4900-BB45-638EBC10BD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3141" y="6352292"/>
            <a:ext cx="2069305" cy="514350"/>
          </a:xfrm>
          <a:prstGeom prst="rect">
            <a:avLst/>
          </a:prstGeom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67673D8B-E0F7-4259-8B3B-FEE7F4634BDD}"/>
              </a:ext>
            </a:extLst>
          </p:cNvPr>
          <p:cNvSpPr txBox="1"/>
          <p:nvPr/>
        </p:nvSpPr>
        <p:spPr>
          <a:xfrm>
            <a:off x="508000" y="6455578"/>
            <a:ext cx="54254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Andrey </a:t>
            </a:r>
            <a:r>
              <a:rPr lang="en-US" sz="1400" dirty="0" err="1">
                <a:latin typeface="Abadi Extra Light" panose="020B0604020202020204" pitchFamily="34" charset="0"/>
              </a:rPr>
              <a:t>Metelev</a:t>
            </a:r>
            <a:endParaRPr lang="en-US" sz="1400" dirty="0">
              <a:latin typeface="Abadi Extra Light" panose="020B06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BE98A8AC-8B9E-4C22-89EB-629FB8649677}"/>
              </a:ext>
            </a:extLst>
          </p:cNvPr>
          <p:cNvSpPr txBox="1"/>
          <p:nvPr/>
        </p:nvSpPr>
        <p:spPr>
          <a:xfrm>
            <a:off x="6670427" y="6437549"/>
            <a:ext cx="35022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</a:t>
            </a:r>
            <a:r>
              <a:rPr lang="en-US" sz="1400" dirty="0" err="1">
                <a:latin typeface="Abadi Extra Light" panose="020B0604020202020204" pitchFamily="34" charset="0"/>
              </a:rPr>
              <a:t>Umanoide</a:t>
            </a:r>
            <a:endParaRPr lang="en-US" sz="1400" dirty="0"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266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23895E-0BF7-4265-A2DB-95C791D2E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" y="174942"/>
            <a:ext cx="3581396" cy="1308418"/>
          </a:xfrm>
        </p:spPr>
        <p:txBody>
          <a:bodyPr>
            <a:normAutofit/>
          </a:bodyPr>
          <a:lstStyle/>
          <a:p>
            <a:r>
              <a:rPr lang="fi-FI" sz="3600" b="1" dirty="0">
                <a:solidFill>
                  <a:srgbClr val="0099CC"/>
                </a:solidFill>
              </a:rPr>
              <a:t>Auringon säteilyn terveysvaikutuksia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A1E106F-75C3-40F3-9061-BCC9057EF2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975" y="1619250"/>
            <a:ext cx="3581398" cy="47434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Liikaa UV-säteilyä </a:t>
            </a:r>
          </a:p>
          <a:p>
            <a:r>
              <a:rPr lang="fi-FI" sz="2000" dirty="0"/>
              <a:t>Ihon palaminen, ihosyöpäriski kasvaa</a:t>
            </a:r>
          </a:p>
          <a:p>
            <a:r>
              <a:rPr lang="fi-FI" sz="2000" dirty="0"/>
              <a:t>Nopeuttaa ihon rypistymistä ja kaihin muodostumista</a:t>
            </a:r>
          </a:p>
          <a:p>
            <a:pPr marL="0" indent="0">
              <a:buNone/>
            </a:pPr>
            <a:r>
              <a:rPr lang="fi-FI" sz="2400" b="1" dirty="0"/>
              <a:t>Liikaa lämpösäteilyä</a:t>
            </a:r>
          </a:p>
          <a:p>
            <a:r>
              <a:rPr lang="fi-FI" sz="2000" dirty="0"/>
              <a:t>Nestehukka</a:t>
            </a:r>
          </a:p>
          <a:p>
            <a:r>
              <a:rPr lang="fi-FI" sz="2000" dirty="0"/>
              <a:t>Lämpöuupumus</a:t>
            </a:r>
          </a:p>
          <a:p>
            <a:r>
              <a:rPr lang="fi-FI" sz="2000" dirty="0"/>
              <a:t>Lämpöhalvaus</a:t>
            </a:r>
          </a:p>
          <a:p>
            <a:pPr marL="0" indent="0">
              <a:buNone/>
            </a:pPr>
            <a:r>
              <a:rPr lang="fi-FI" sz="2400" b="1" dirty="0"/>
              <a:t>Liian paljon valoa</a:t>
            </a:r>
          </a:p>
          <a:p>
            <a:r>
              <a:rPr lang="fi-FI" sz="2000" dirty="0"/>
              <a:t>Nukahtamisvaikeudet</a:t>
            </a:r>
          </a:p>
          <a:p>
            <a:r>
              <a:rPr lang="fi-FI" sz="2000" dirty="0"/>
              <a:t>Uni-valverytmin häiriöt</a:t>
            </a:r>
          </a:p>
          <a:p>
            <a:endParaRPr lang="fi-FI" sz="2000" dirty="0"/>
          </a:p>
          <a:p>
            <a:pPr marL="0" indent="0">
              <a:buNone/>
            </a:pPr>
            <a:endParaRPr lang="fi-FI" sz="20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86885D3-3AA8-4655-9CF6-9BD48D29D3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29629" y="1619250"/>
            <a:ext cx="3514723" cy="50537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Liian vähän UV-säteilyä</a:t>
            </a:r>
          </a:p>
          <a:p>
            <a:r>
              <a:rPr lang="fi-FI" sz="2000" dirty="0"/>
              <a:t>D-vitamiinin muodostuminen ihossa vähenee</a:t>
            </a:r>
          </a:p>
          <a:p>
            <a:r>
              <a:rPr lang="fi-FI" sz="2000" dirty="0"/>
              <a:t>Iho voi muuttua kuivaksi ja kutisevaksi</a:t>
            </a:r>
          </a:p>
          <a:p>
            <a:pPr marL="0" indent="0">
              <a:buNone/>
            </a:pPr>
            <a:r>
              <a:rPr lang="fi-FI" sz="2400" b="1" dirty="0"/>
              <a:t>Liian vähän lämpösäteilyä</a:t>
            </a:r>
          </a:p>
          <a:p>
            <a:r>
              <a:rPr lang="fi-FI" sz="2000" dirty="0"/>
              <a:t>Paleltumat</a:t>
            </a:r>
          </a:p>
          <a:p>
            <a:r>
              <a:rPr lang="fi-FI" sz="2000" dirty="0"/>
              <a:t>Hypotermia</a:t>
            </a:r>
          </a:p>
          <a:p>
            <a:pPr marL="0" indent="0">
              <a:buNone/>
            </a:pPr>
            <a:r>
              <a:rPr lang="fi-FI" sz="2400" b="1" dirty="0"/>
              <a:t>Liian vähän valoa</a:t>
            </a:r>
          </a:p>
          <a:p>
            <a:r>
              <a:rPr lang="fi-FI" sz="2000" dirty="0"/>
              <a:t>Kaamosoireilu</a:t>
            </a:r>
          </a:p>
          <a:p>
            <a:r>
              <a:rPr lang="fi-FI" sz="2000" dirty="0"/>
              <a:t>Uni-valverytmin häiriöt</a:t>
            </a:r>
          </a:p>
          <a:p>
            <a:pPr marL="0" indent="0">
              <a:buNone/>
            </a:pPr>
            <a:endParaRPr lang="fi-FI" sz="2000" dirty="0"/>
          </a:p>
        </p:txBody>
      </p:sp>
      <p:pic>
        <p:nvPicPr>
          <p:cNvPr id="6" name="Kuva 5" descr="Kuva, joka sisältää kohteen henkilö&#10;&#10;Kuvaus luotu automaattisesti">
            <a:extLst>
              <a:ext uri="{FF2B5EF4-FFF2-40B4-BE49-F238E27FC236}">
                <a16:creationId xmlns:a16="http://schemas.microsoft.com/office/drawing/2014/main" id="{72ADDFF7-9F2D-4892-A441-24A37305A8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961" y="0"/>
            <a:ext cx="4564076" cy="6858000"/>
          </a:xfrm>
          <a:prstGeom prst="rect">
            <a:avLst/>
          </a:prstGeom>
        </p:spPr>
      </p:pic>
      <p:pic>
        <p:nvPicPr>
          <p:cNvPr id="7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E7071770-4FA3-4C13-9B11-32632823C6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082" y="184964"/>
            <a:ext cx="18614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CEC8CE4C-A86D-4E91-8781-866FDC9EC7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3141" y="6176963"/>
            <a:ext cx="2069305" cy="514350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4D7E40ED-DABA-4602-814F-B7FA9D4031D6}"/>
              </a:ext>
            </a:extLst>
          </p:cNvPr>
          <p:cNvSpPr txBox="1"/>
          <p:nvPr/>
        </p:nvSpPr>
        <p:spPr>
          <a:xfrm rot="16200000">
            <a:off x="2118513" y="4803142"/>
            <a:ext cx="3076574" cy="314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Angelo </a:t>
            </a:r>
            <a:r>
              <a:rPr lang="en-US" sz="1400" dirty="0" err="1">
                <a:latin typeface="Abadi Extra Light" panose="020B0604020202020204" pitchFamily="34" charset="0"/>
              </a:rPr>
              <a:t>Pantazis</a:t>
            </a:r>
            <a:endParaRPr lang="en-US" sz="1400" dirty="0"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501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A5F8C2A-D83C-442A-8E69-122BAA8EB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494" y="195738"/>
            <a:ext cx="4306131" cy="1325563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chemeClr val="accent1">
                    <a:lumMod val="50000"/>
                  </a:schemeClr>
                </a:solidFill>
              </a:rPr>
              <a:t>Ionisoiva säteily aiheuttaa perimän muutoksia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2E70D8-6522-4C8F-9006-C5EAB318F6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3494" y="1937385"/>
            <a:ext cx="439058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Äkilliset suuret kerta-annokset</a:t>
            </a:r>
          </a:p>
          <a:p>
            <a:r>
              <a:rPr lang="fi-FI" sz="2400" dirty="0"/>
              <a:t>Erittäin harvinaisia</a:t>
            </a:r>
          </a:p>
          <a:p>
            <a:r>
              <a:rPr lang="fi-FI" sz="2400" dirty="0"/>
              <a:t>Syynä esim. ydinvoimalaonnettomuudet</a:t>
            </a:r>
          </a:p>
          <a:p>
            <a:pPr marL="0" indent="0">
              <a:buNone/>
            </a:pPr>
            <a:r>
              <a:rPr lang="fi-FI" sz="2400" dirty="0"/>
              <a:t>Terveyshaitat mittavia, esim. </a:t>
            </a:r>
          </a:p>
          <a:p>
            <a:r>
              <a:rPr lang="fi-FI" sz="2400" dirty="0"/>
              <a:t>palovammat</a:t>
            </a:r>
          </a:p>
          <a:p>
            <a:r>
              <a:rPr lang="fi-FI" sz="2400" dirty="0"/>
              <a:t>sikiövauriot</a:t>
            </a:r>
          </a:p>
          <a:p>
            <a:r>
              <a:rPr lang="fi-FI" sz="2400" dirty="0"/>
              <a:t>k</a:t>
            </a:r>
            <a:r>
              <a:rPr lang="fi-FI" sz="2400"/>
              <a:t>uolema</a:t>
            </a:r>
            <a:endParaRPr lang="fi-FI" sz="24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5F310EC-E0EA-4453-A714-B3B22ADC9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59520" y="1717040"/>
            <a:ext cx="3176906" cy="44599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Pienet säteilyannokset pitkän ajan kuluessa</a:t>
            </a:r>
          </a:p>
          <a:p>
            <a:r>
              <a:rPr lang="fi-FI" sz="2400" dirty="0"/>
              <a:t>Koko elinaikana kertynyt kumulatiivinen säteilyannos</a:t>
            </a:r>
          </a:p>
          <a:p>
            <a:r>
              <a:rPr lang="fi-FI" sz="2400" dirty="0"/>
              <a:t>DNA:ssa tapahtuneet mutaatiot lisäävät syöpäriskiä</a:t>
            </a:r>
          </a:p>
          <a:p>
            <a:r>
              <a:rPr lang="fi-FI" sz="2400" dirty="0"/>
              <a:t>Esim. radonin pääsy</a:t>
            </a:r>
            <a:r>
              <a:rPr lang="fi-FI" sz="2000" dirty="0"/>
              <a:t> </a:t>
            </a:r>
            <a:r>
              <a:rPr lang="fi-FI" sz="2400" dirty="0"/>
              <a:t>sisäilmaan tai kaivoveteen</a:t>
            </a:r>
          </a:p>
        </p:txBody>
      </p:sp>
      <p:pic>
        <p:nvPicPr>
          <p:cNvPr id="6" name="Kuva 5" descr="Kuva, joka sisältää kohteen ketju, metalliastiat&#10;&#10;Kuvaus luotu automaattisesti">
            <a:extLst>
              <a:ext uri="{FF2B5EF4-FFF2-40B4-BE49-F238E27FC236}">
                <a16:creationId xmlns:a16="http://schemas.microsoft.com/office/drawing/2014/main" id="{45C6D4EB-917B-476C-91AC-2CDB981DD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52799" y="1500188"/>
            <a:ext cx="6858000" cy="3857625"/>
          </a:xfrm>
          <a:prstGeom prst="rect">
            <a:avLst/>
          </a:prstGeom>
        </p:spPr>
      </p:pic>
      <p:pic>
        <p:nvPicPr>
          <p:cNvPr id="7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28185CC-0FB3-4306-B3D3-300294FE38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082" y="184964"/>
            <a:ext cx="18614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65AC688B-8E9B-4C9B-B49E-4F784D6564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3141" y="6288723"/>
            <a:ext cx="2069305" cy="514350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557E3EC2-193E-46D0-B7DF-595F27755587}"/>
              </a:ext>
            </a:extLst>
          </p:cNvPr>
          <p:cNvSpPr txBox="1"/>
          <p:nvPr/>
        </p:nvSpPr>
        <p:spPr>
          <a:xfrm>
            <a:off x="66675" y="6391275"/>
            <a:ext cx="4786311" cy="313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</a:t>
            </a:r>
            <a:r>
              <a:rPr lang="en-US" sz="1400" dirty="0" err="1">
                <a:latin typeface="Abadi Extra Light" panose="020B0604020202020204" pitchFamily="34" charset="0"/>
              </a:rPr>
              <a:t>Brano</a:t>
            </a:r>
            <a:endParaRPr lang="en-US" sz="1400" dirty="0"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373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Ryhmä 10">
            <a:extLst>
              <a:ext uri="{FF2B5EF4-FFF2-40B4-BE49-F238E27FC236}">
                <a16:creationId xmlns:a16="http://schemas.microsoft.com/office/drawing/2014/main" id="{534EFF33-375C-4461-BBBB-64A9235C2201}"/>
              </a:ext>
            </a:extLst>
          </p:cNvPr>
          <p:cNvGrpSpPr/>
          <p:nvPr/>
        </p:nvGrpSpPr>
        <p:grpSpPr>
          <a:xfrm>
            <a:off x="104775" y="272416"/>
            <a:ext cx="12087225" cy="6528433"/>
            <a:chOff x="104775" y="272416"/>
            <a:chExt cx="12087225" cy="6528433"/>
          </a:xfrm>
        </p:grpSpPr>
        <p:grpSp>
          <p:nvGrpSpPr>
            <p:cNvPr id="7" name="Ryhmä 6">
              <a:extLst>
                <a:ext uri="{FF2B5EF4-FFF2-40B4-BE49-F238E27FC236}">
                  <a16:creationId xmlns:a16="http://schemas.microsoft.com/office/drawing/2014/main" id="{4EEAE486-0381-4334-8923-F088FBE21D14}"/>
                </a:ext>
              </a:extLst>
            </p:cNvPr>
            <p:cNvGrpSpPr/>
            <p:nvPr/>
          </p:nvGrpSpPr>
          <p:grpSpPr>
            <a:xfrm>
              <a:off x="104775" y="272416"/>
              <a:ext cx="12087225" cy="6528433"/>
              <a:chOff x="104775" y="272416"/>
              <a:chExt cx="12087225" cy="6528433"/>
            </a:xfrm>
          </p:grpSpPr>
          <p:pic>
            <p:nvPicPr>
              <p:cNvPr id="2" name="Sisällön paikkamerkki 4">
                <a:extLst>
                  <a:ext uri="{FF2B5EF4-FFF2-40B4-BE49-F238E27FC236}">
                    <a16:creationId xmlns:a16="http://schemas.microsoft.com/office/drawing/2014/main" id="{30606037-2D89-401E-961B-B413C2DBD7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4775" y="401954"/>
                <a:ext cx="12087225" cy="6398895"/>
              </a:xfrm>
              <a:prstGeom prst="rect">
                <a:avLst/>
              </a:prstGeom>
            </p:spPr>
          </p:pic>
          <p:pic>
            <p:nvPicPr>
              <p:cNvPr id="3" name="Kuva 2" descr="Perhe ja tyttö tasaisella täytöllä">
                <a:extLst>
                  <a:ext uri="{FF2B5EF4-FFF2-40B4-BE49-F238E27FC236}">
                    <a16:creationId xmlns:a16="http://schemas.microsoft.com/office/drawing/2014/main" id="{B78A40F6-D428-498F-9215-5C00F733D6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69325" y="1373824"/>
                <a:ext cx="818832" cy="818832"/>
              </a:xfrm>
              <a:prstGeom prst="rect">
                <a:avLst/>
              </a:prstGeom>
            </p:spPr>
          </p:pic>
          <p:pic>
            <p:nvPicPr>
              <p:cNvPr id="4" name="Kuva 3" descr="Koeputket tasaisella täytöllä">
                <a:extLst>
                  <a:ext uri="{FF2B5EF4-FFF2-40B4-BE49-F238E27FC236}">
                    <a16:creationId xmlns:a16="http://schemas.microsoft.com/office/drawing/2014/main" id="{4580DDCB-10B4-4406-A703-9A046631A9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939540" y="2740342"/>
                <a:ext cx="871855" cy="851535"/>
              </a:xfrm>
              <a:prstGeom prst="rect">
                <a:avLst/>
              </a:prstGeom>
            </p:spPr>
          </p:pic>
          <p:pic>
            <p:nvPicPr>
              <p:cNvPr id="5" name="Kuva 4" descr="Vaaka epätasapaino tasaisella täytöllä">
                <a:extLst>
                  <a:ext uri="{FF2B5EF4-FFF2-40B4-BE49-F238E27FC236}">
                    <a16:creationId xmlns:a16="http://schemas.microsoft.com/office/drawing/2014/main" id="{8E964774-6E1B-4588-9FF0-0678F5D91D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496810" y="3920649"/>
                <a:ext cx="1142682" cy="1142682"/>
              </a:xfrm>
              <a:prstGeom prst="rect">
                <a:avLst/>
              </a:prstGeom>
            </p:spPr>
          </p:pic>
          <p:pic>
            <p:nvPicPr>
              <p:cNvPr id="6" name="Kuva 5" descr="Avoin käsi ja kasvi tasaisella täytöllä">
                <a:extLst>
                  <a:ext uri="{FF2B5EF4-FFF2-40B4-BE49-F238E27FC236}">
                    <a16:creationId xmlns:a16="http://schemas.microsoft.com/office/drawing/2014/main" id="{89571842-E1F9-4C92-B89A-9048C98654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237433" y="5445124"/>
                <a:ext cx="771525" cy="771525"/>
              </a:xfrm>
              <a:prstGeom prst="rect">
                <a:avLst/>
              </a:prstGeom>
            </p:spPr>
          </p:pic>
          <p:pic>
            <p:nvPicPr>
              <p:cNvPr id="15" name="Sisällön paikkamerkki 26" descr="Kuva, joka sisältää kohteen teksti, clipart-kuva&#10;&#10;Kuvaus luotu automaattisesti">
                <a:extLst>
                  <a:ext uri="{FF2B5EF4-FFF2-40B4-BE49-F238E27FC236}">
                    <a16:creationId xmlns:a16="http://schemas.microsoft.com/office/drawing/2014/main" id="{D85B08E2-4778-46AD-A7A2-5812F86434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51969" y="272416"/>
                <a:ext cx="1861424" cy="428937"/>
              </a:xfrm>
              <a:prstGeom prst="rect">
                <a:avLst/>
              </a:prstGeom>
            </p:spPr>
          </p:pic>
          <p:pic>
            <p:nvPicPr>
              <p:cNvPr id="16" name="Kuva 15">
                <a:extLst>
                  <a:ext uri="{FF2B5EF4-FFF2-40B4-BE49-F238E27FC236}">
                    <a16:creationId xmlns:a16="http://schemas.microsoft.com/office/drawing/2014/main" id="{C0BFE3BA-4C89-457F-97AE-266B0E9A0B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913142" y="6216649"/>
                <a:ext cx="2069305" cy="514350"/>
              </a:xfrm>
              <a:prstGeom prst="rect">
                <a:avLst/>
              </a:prstGeom>
            </p:spPr>
          </p:pic>
        </p:grpSp>
        <p:cxnSp>
          <p:nvCxnSpPr>
            <p:cNvPr id="9" name="Suora yhdysviiva 8">
              <a:extLst>
                <a:ext uri="{FF2B5EF4-FFF2-40B4-BE49-F238E27FC236}">
                  <a16:creationId xmlns:a16="http://schemas.microsoft.com/office/drawing/2014/main" id="{39287D82-6805-4F6E-8256-914DE041F4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172950" y="1285875"/>
              <a:ext cx="0" cy="2209800"/>
            </a:xfrm>
            <a:prstGeom prst="line">
              <a:avLst/>
            </a:prstGeom>
            <a:ln w="28575">
              <a:solidFill>
                <a:srgbClr val="3B3B3B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57902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7EBED89-9F79-44E9-AADC-451E4827A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02" y="833120"/>
            <a:ext cx="11247798" cy="609600"/>
          </a:xfrm>
        </p:spPr>
        <p:txBody>
          <a:bodyPr>
            <a:normAutofit/>
          </a:bodyPr>
          <a:lstStyle/>
          <a:p>
            <a:r>
              <a:rPr lang="fi-FI" sz="3200" b="1" dirty="0"/>
              <a:t>Tautitaakka kuvaa koko väestölle koituvan terveyshaitan suuruutta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4140BA86-7AEB-4687-A1FA-822EFB7CD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81" y="1606340"/>
            <a:ext cx="11974238" cy="3097309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6E584FE5-1E09-4D59-A667-EFF40B77A6F0}"/>
              </a:ext>
            </a:extLst>
          </p:cNvPr>
          <p:cNvSpPr txBox="1"/>
          <p:nvPr/>
        </p:nvSpPr>
        <p:spPr>
          <a:xfrm>
            <a:off x="294640" y="4958080"/>
            <a:ext cx="11196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- laskennallinen malli, joka auttaa vertailemaan erityyppisiä terveyshaittoja</a:t>
            </a:r>
          </a:p>
          <a:p>
            <a:r>
              <a:rPr lang="fi-FI" sz="2400" dirty="0"/>
              <a:t>- arvioinnissa huomioidaan terveyshaitan yleisyys, kesto ja vakavuus</a:t>
            </a:r>
          </a:p>
        </p:txBody>
      </p:sp>
      <p:pic>
        <p:nvPicPr>
          <p:cNvPr id="6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99CA47E0-AC02-4E2D-BCED-89E1ECA69F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969" y="272416"/>
            <a:ext cx="1861424" cy="42893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A54BCD88-25E6-4CFD-9E08-5DAA838367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3142" y="6216649"/>
            <a:ext cx="2069305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477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7BD9F89B-FB2B-465F-BF45-D6BE7AC29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3760"/>
            <a:ext cx="11982447" cy="5984240"/>
          </a:xfrm>
          <a:prstGeom prst="rect">
            <a:avLst/>
          </a:prstGeom>
        </p:spPr>
      </p:pic>
      <p:pic>
        <p:nvPicPr>
          <p:cNvPr id="8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3ECFEE33-951B-4E8C-ABB1-D149FD14F9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969" y="272416"/>
            <a:ext cx="1861424" cy="42893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D5BC38C1-8B47-458E-941B-205F37E4F4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3142" y="6216649"/>
            <a:ext cx="2069305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078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7316481C-0A49-4796-812B-0D64F063B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657B407-4E16-4096-B29A-C57C10365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880" y="655128"/>
            <a:ext cx="5152840" cy="14996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300" b="1" dirty="0" err="1"/>
              <a:t>Ilmansaasteet</a:t>
            </a:r>
            <a:r>
              <a:rPr lang="en-US" sz="3300" b="1" dirty="0"/>
              <a:t> </a:t>
            </a:r>
            <a:r>
              <a:rPr lang="en-US" sz="3300" b="1" dirty="0" err="1"/>
              <a:t>ovat</a:t>
            </a:r>
            <a:r>
              <a:rPr lang="en-US" sz="3300" b="1" dirty="0"/>
              <a:t> </a:t>
            </a:r>
            <a:r>
              <a:rPr lang="en-US" sz="3300" b="1" dirty="0" err="1"/>
              <a:t>suurin</a:t>
            </a:r>
            <a:r>
              <a:rPr lang="en-US" sz="3300" b="1" dirty="0"/>
              <a:t> </a:t>
            </a:r>
            <a:r>
              <a:rPr lang="en-US" sz="3300" b="1" dirty="0" err="1"/>
              <a:t>yksittäinen</a:t>
            </a:r>
            <a:r>
              <a:rPr lang="en-US" sz="3300" b="1" dirty="0"/>
              <a:t> </a:t>
            </a:r>
            <a:r>
              <a:rPr lang="en-US" sz="3300" b="1" dirty="0" err="1"/>
              <a:t>ympäristöterveysriski</a:t>
            </a:r>
            <a:endParaRPr lang="en-US" sz="3300" b="1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F49CE81-B2F4-47B2-9D4A-886DCE0A84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7763256" y="73152"/>
            <a:chExt cx="1178966" cy="232963"/>
          </a:xfrm>
        </p:grpSpPr>
        <p:sp>
          <p:nvSpPr>
            <p:cNvPr id="54" name="Rectangle 64">
              <a:extLst>
                <a:ext uri="{FF2B5EF4-FFF2-40B4-BE49-F238E27FC236}">
                  <a16:creationId xmlns:a16="http://schemas.microsoft.com/office/drawing/2014/main" id="{4BE32177-3EAD-42DA-997C-8DAE1BFEE5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A0DEE160-9825-4DB5-8188-911AC13EA7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9C5FEDB5-0AEE-40E4-9CA6-6718B956D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1A11DF2D-1D4B-45DA-906B-2A1F84C99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B6A5BAC0-9806-4124-A584-7F924A6589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A8F6BFA3-38BE-4F0A-94D9-EF0E6EA01A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BE6BCF21-959F-419E-BCA4-B20AF92EF4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6">
              <a:extLst>
                <a:ext uri="{FF2B5EF4-FFF2-40B4-BE49-F238E27FC236}">
                  <a16:creationId xmlns:a16="http://schemas.microsoft.com/office/drawing/2014/main" id="{54B6E037-E222-42EB-9AEB-C45EF2090A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A0494426-372E-42B8-87E1-170F1B596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14DB5AB5-5D73-4375-8CF4-DF4B7A5D7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09B2A6E-6D36-4A9A-AFAA-CF4D85914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85DC0718-B29F-47A6-931F-F0EF9FA99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4">
              <a:extLst>
                <a:ext uri="{FF2B5EF4-FFF2-40B4-BE49-F238E27FC236}">
                  <a16:creationId xmlns:a16="http://schemas.microsoft.com/office/drawing/2014/main" id="{AAED958D-AFCC-4BEF-818A-EFF7E41D17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C216DD5A-D1AE-429E-937E-456A50345E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4">
              <a:extLst>
                <a:ext uri="{FF2B5EF4-FFF2-40B4-BE49-F238E27FC236}">
                  <a16:creationId xmlns:a16="http://schemas.microsoft.com/office/drawing/2014/main" id="{A845B253-9DEE-45AC-AADA-FAA6812C39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6">
              <a:extLst>
                <a:ext uri="{FF2B5EF4-FFF2-40B4-BE49-F238E27FC236}">
                  <a16:creationId xmlns:a16="http://schemas.microsoft.com/office/drawing/2014/main" id="{CE7B6CBF-757B-4B55-84CB-062B712D38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2CC28C7A-EF33-43D3-90CD-DCAC92546A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BC0C9DCF-F15B-4B7A-A16B-37B4335E6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64">
              <a:extLst>
                <a:ext uri="{FF2B5EF4-FFF2-40B4-BE49-F238E27FC236}">
                  <a16:creationId xmlns:a16="http://schemas.microsoft.com/office/drawing/2014/main" id="{94991FD1-406A-4958-87D4-8DFA9FEA4C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66">
              <a:extLst>
                <a:ext uri="{FF2B5EF4-FFF2-40B4-BE49-F238E27FC236}">
                  <a16:creationId xmlns:a16="http://schemas.microsoft.com/office/drawing/2014/main" id="{5CD32F69-27AD-4088-877C-E2A40F8B0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Sisällön paikkamerkki 10">
            <a:extLst>
              <a:ext uri="{FF2B5EF4-FFF2-40B4-BE49-F238E27FC236}">
                <a16:creationId xmlns:a16="http://schemas.microsoft.com/office/drawing/2014/main" id="{55586B39-892B-4F2F-9D22-8049C327C5B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30239" y="194353"/>
            <a:ext cx="5659247" cy="3122887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233984"/>
            <a:ext cx="606972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45DA9464-520C-414D-823D-B3259738B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880" y="2503757"/>
            <a:ext cx="4348480" cy="4267709"/>
          </a:xfrm>
          <a:prstGeom prst="rect">
            <a:avLst/>
          </a:prstGeom>
        </p:spPr>
      </p:pic>
      <p:pic>
        <p:nvPicPr>
          <p:cNvPr id="9" name="Sisällön paikkamerkki 8" descr="Kuva, joka sisältää kohteen vesi, taivas, ulko, laiva&#10;&#10;Kuvaus luotu automaattisesti">
            <a:extLst>
              <a:ext uri="{FF2B5EF4-FFF2-40B4-BE49-F238E27FC236}">
                <a16:creationId xmlns:a16="http://schemas.microsoft.com/office/drawing/2014/main" id="{A9950CA6-A842-4A42-B305-1B60901E94B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492" y="3233984"/>
            <a:ext cx="6333507" cy="3624015"/>
          </a:xfrm>
          <a:prstGeom prst="rect">
            <a:avLst/>
          </a:prstGeom>
        </p:spPr>
      </p:pic>
      <p:pic>
        <p:nvPicPr>
          <p:cNvPr id="74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1A302850-CB1C-4726-AD2F-676FF7DE70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592" y="91646"/>
            <a:ext cx="1861424" cy="428937"/>
          </a:xfrm>
          <a:prstGeom prst="rect">
            <a:avLst/>
          </a:prstGeom>
        </p:spPr>
      </p:pic>
      <p:pic>
        <p:nvPicPr>
          <p:cNvPr id="76" name="Kuva 75">
            <a:extLst>
              <a:ext uri="{FF2B5EF4-FFF2-40B4-BE49-F238E27FC236}">
                <a16:creationId xmlns:a16="http://schemas.microsoft.com/office/drawing/2014/main" id="{892CD449-F6C1-4723-8140-C7202820BA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3142" y="6216649"/>
            <a:ext cx="2069305" cy="514350"/>
          </a:xfrm>
          <a:prstGeom prst="rect">
            <a:avLst/>
          </a:prstGeom>
        </p:spPr>
      </p:pic>
      <p:sp>
        <p:nvSpPr>
          <p:cNvPr id="77" name="Tekstiruutu 76">
            <a:extLst>
              <a:ext uri="{FF2B5EF4-FFF2-40B4-BE49-F238E27FC236}">
                <a16:creationId xmlns:a16="http://schemas.microsoft.com/office/drawing/2014/main" id="{F68F1D1B-E060-45A7-B363-2C1391DF28E8}"/>
              </a:ext>
            </a:extLst>
          </p:cNvPr>
          <p:cNvSpPr txBox="1"/>
          <p:nvPr/>
        </p:nvSpPr>
        <p:spPr>
          <a:xfrm>
            <a:off x="5843720" y="3292138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Alex </a:t>
            </a:r>
            <a:r>
              <a:rPr lang="en-US" sz="1400" dirty="0" err="1">
                <a:latin typeface="Abadi Extra Light" panose="020B0604020202020204" pitchFamily="34" charset="0"/>
              </a:rPr>
              <a:t>Gindin</a:t>
            </a:r>
            <a:endParaRPr lang="en-US" sz="1400" dirty="0"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153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C5F7B1-600F-444D-B7DA-ADD011A6B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717187"/>
            <a:ext cx="6913076" cy="78776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b="1" dirty="0" err="1"/>
              <a:t>Pienhiukkaset</a:t>
            </a:r>
            <a:r>
              <a:rPr lang="en-US" sz="3600" b="1" dirty="0"/>
              <a:t> </a:t>
            </a:r>
            <a:r>
              <a:rPr lang="en-US" sz="3600" b="1" dirty="0" err="1"/>
              <a:t>aiheuttavat</a:t>
            </a:r>
            <a:r>
              <a:rPr lang="en-US" sz="3600" b="1" dirty="0"/>
              <a:t> </a:t>
            </a:r>
            <a:r>
              <a:rPr lang="en-US" sz="3600" b="1" dirty="0" err="1"/>
              <a:t>eniten</a:t>
            </a:r>
            <a:r>
              <a:rPr lang="en-US" sz="3600" b="1" dirty="0"/>
              <a:t> </a:t>
            </a:r>
            <a:r>
              <a:rPr lang="en-US" sz="3600" b="1" dirty="0" err="1"/>
              <a:t>terveyshaittoja</a:t>
            </a:r>
            <a:endParaRPr lang="en-US" sz="36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84D1449-B137-43D0-9238-F2F19E6D01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65431" y="1676401"/>
            <a:ext cx="7017016" cy="464353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b="1" dirty="0" err="1"/>
              <a:t>Pienhiukkaset</a:t>
            </a:r>
            <a:endParaRPr lang="en-US" sz="2400" b="1" dirty="0"/>
          </a:p>
          <a:p>
            <a:r>
              <a:rPr lang="en-US" sz="2000" dirty="0"/>
              <a:t>Alle 2,5µm, </a:t>
            </a:r>
            <a:r>
              <a:rPr lang="en-US" sz="2000" dirty="0" err="1"/>
              <a:t>kulkeutuvat</a:t>
            </a:r>
            <a:r>
              <a:rPr lang="en-US" sz="2000" dirty="0"/>
              <a:t> </a:t>
            </a:r>
            <a:r>
              <a:rPr lang="en-US" sz="2000" dirty="0" err="1"/>
              <a:t>syvälle</a:t>
            </a:r>
            <a:r>
              <a:rPr lang="en-US" sz="2000" dirty="0"/>
              <a:t> </a:t>
            </a:r>
            <a:r>
              <a:rPr lang="en-US" sz="2000" dirty="0" err="1"/>
              <a:t>keuhkoihin</a:t>
            </a:r>
            <a:endParaRPr lang="en-US" sz="2000" dirty="0"/>
          </a:p>
          <a:p>
            <a:r>
              <a:rPr lang="en-US" sz="2000" dirty="0" err="1"/>
              <a:t>Ultrapienet</a:t>
            </a:r>
            <a:r>
              <a:rPr lang="en-US" sz="2000" dirty="0"/>
              <a:t> </a:t>
            </a:r>
            <a:r>
              <a:rPr lang="en-US" sz="2000" dirty="0" err="1"/>
              <a:t>hiukkaset</a:t>
            </a:r>
            <a:r>
              <a:rPr lang="en-US" sz="2000" dirty="0"/>
              <a:t> </a:t>
            </a:r>
            <a:r>
              <a:rPr lang="en-US" sz="2000" dirty="0" err="1"/>
              <a:t>pääsevät</a:t>
            </a:r>
            <a:r>
              <a:rPr lang="en-US" sz="2000" dirty="0"/>
              <a:t> </a:t>
            </a:r>
            <a:r>
              <a:rPr lang="en-US" sz="2000" dirty="0" err="1"/>
              <a:t>verenkiertoon</a:t>
            </a:r>
            <a:r>
              <a:rPr lang="en-US" sz="2000" dirty="0"/>
              <a:t> ja </a:t>
            </a:r>
            <a:r>
              <a:rPr lang="en-US" sz="2000" dirty="0" err="1"/>
              <a:t>veren</a:t>
            </a:r>
            <a:r>
              <a:rPr lang="en-US" sz="2000" dirty="0"/>
              <a:t> </a:t>
            </a:r>
            <a:r>
              <a:rPr lang="en-US" sz="2000" dirty="0" err="1"/>
              <a:t>mukana</a:t>
            </a:r>
            <a:r>
              <a:rPr lang="en-US" sz="2000" dirty="0"/>
              <a:t> </a:t>
            </a:r>
            <a:r>
              <a:rPr lang="en-US" sz="2000" dirty="0" err="1"/>
              <a:t>kaikkialle</a:t>
            </a:r>
            <a:r>
              <a:rPr lang="en-US" sz="2000" dirty="0"/>
              <a:t> </a:t>
            </a:r>
            <a:r>
              <a:rPr lang="en-US" sz="2000" dirty="0" err="1"/>
              <a:t>kehoon</a:t>
            </a:r>
            <a:endParaRPr lang="en-US" sz="2000" dirty="0"/>
          </a:p>
          <a:p>
            <a:pPr marL="0" indent="0">
              <a:buNone/>
            </a:pPr>
            <a:r>
              <a:rPr lang="en-US" sz="2400" b="1" dirty="0" err="1"/>
              <a:t>Lyhytaikainen</a:t>
            </a:r>
            <a:r>
              <a:rPr lang="en-US" sz="2400" b="1" dirty="0"/>
              <a:t> </a:t>
            </a:r>
            <a:r>
              <a:rPr lang="en-US" sz="2400" b="1" dirty="0" err="1"/>
              <a:t>altistus</a:t>
            </a:r>
            <a:endParaRPr lang="en-US" sz="2400" b="1" dirty="0"/>
          </a:p>
          <a:p>
            <a:r>
              <a:rPr lang="en-US" sz="2000" dirty="0" err="1"/>
              <a:t>Kurkun</a:t>
            </a:r>
            <a:r>
              <a:rPr lang="en-US" sz="2000" dirty="0"/>
              <a:t> ja </a:t>
            </a:r>
            <a:r>
              <a:rPr lang="en-US" sz="2000" dirty="0" err="1"/>
              <a:t>silmien</a:t>
            </a:r>
            <a:r>
              <a:rPr lang="en-US" sz="2000" dirty="0"/>
              <a:t> </a:t>
            </a:r>
            <a:r>
              <a:rPr lang="en-US" sz="2000" dirty="0" err="1"/>
              <a:t>ärsytysoireet</a:t>
            </a:r>
            <a:r>
              <a:rPr lang="en-US" sz="2000" dirty="0"/>
              <a:t>, </a:t>
            </a:r>
            <a:r>
              <a:rPr lang="en-US" sz="2000" dirty="0" err="1"/>
              <a:t>hengitystietulehduksia</a:t>
            </a:r>
            <a:r>
              <a:rPr lang="en-US" sz="2000" dirty="0"/>
              <a:t>, </a:t>
            </a:r>
            <a:r>
              <a:rPr lang="en-US" sz="2000" dirty="0" err="1"/>
              <a:t>lisäävät</a:t>
            </a:r>
            <a:r>
              <a:rPr lang="en-US" sz="2000" dirty="0"/>
              <a:t> </a:t>
            </a:r>
            <a:r>
              <a:rPr lang="en-US" sz="2000" dirty="0" err="1"/>
              <a:t>astman</a:t>
            </a:r>
            <a:r>
              <a:rPr lang="en-US" sz="2000" dirty="0"/>
              <a:t> </a:t>
            </a:r>
            <a:r>
              <a:rPr lang="en-US" sz="2000" dirty="0" err="1"/>
              <a:t>oireilua</a:t>
            </a:r>
            <a:endParaRPr lang="en-US" sz="2000" dirty="0"/>
          </a:p>
          <a:p>
            <a:pPr marL="0" indent="0">
              <a:buNone/>
            </a:pPr>
            <a:r>
              <a:rPr lang="en-US" sz="2400" b="1" dirty="0" err="1"/>
              <a:t>Pitkäaikainen</a:t>
            </a:r>
            <a:r>
              <a:rPr lang="en-US" sz="2400" b="1" dirty="0"/>
              <a:t> </a:t>
            </a:r>
            <a:r>
              <a:rPr lang="en-US" sz="2400" b="1" dirty="0" err="1"/>
              <a:t>altistus</a:t>
            </a:r>
            <a:endParaRPr lang="en-US" sz="2400" b="1" dirty="0"/>
          </a:p>
          <a:p>
            <a:r>
              <a:rPr lang="en-US" sz="2000" dirty="0" err="1"/>
              <a:t>Tulehduksia</a:t>
            </a:r>
            <a:r>
              <a:rPr lang="en-US" sz="2000" dirty="0"/>
              <a:t> </a:t>
            </a:r>
            <a:r>
              <a:rPr lang="en-US" sz="2000" dirty="0" err="1"/>
              <a:t>sisäelimissä</a:t>
            </a:r>
            <a:r>
              <a:rPr lang="en-US" sz="2000" dirty="0"/>
              <a:t> ja </a:t>
            </a:r>
            <a:r>
              <a:rPr lang="en-US" sz="2000" dirty="0" err="1"/>
              <a:t>verisuonissa</a:t>
            </a:r>
            <a:endParaRPr lang="en-US" sz="2000" dirty="0"/>
          </a:p>
          <a:p>
            <a:r>
              <a:rPr lang="en-US" sz="2000" dirty="0" err="1"/>
              <a:t>Sydän</a:t>
            </a:r>
            <a:r>
              <a:rPr lang="en-US" sz="2000" dirty="0"/>
              <a:t>-, </a:t>
            </a:r>
            <a:r>
              <a:rPr lang="en-US" sz="2000" dirty="0" err="1"/>
              <a:t>verisuoni</a:t>
            </a:r>
            <a:r>
              <a:rPr lang="en-US" sz="2000" dirty="0"/>
              <a:t>- ja </a:t>
            </a:r>
            <a:r>
              <a:rPr lang="en-US" sz="2000" dirty="0" err="1"/>
              <a:t>hengityssairauksia</a:t>
            </a:r>
            <a:endParaRPr lang="en-US" sz="2000" dirty="0"/>
          </a:p>
          <a:p>
            <a:r>
              <a:rPr lang="en-US" sz="2000" dirty="0" err="1"/>
              <a:t>Dementian</a:t>
            </a:r>
            <a:r>
              <a:rPr lang="en-US" sz="2000" dirty="0"/>
              <a:t> ja </a:t>
            </a:r>
            <a:r>
              <a:rPr lang="en-US" sz="2000" dirty="0" err="1"/>
              <a:t>ennenaikaisen</a:t>
            </a:r>
            <a:r>
              <a:rPr lang="en-US" sz="2000" dirty="0"/>
              <a:t> </a:t>
            </a:r>
            <a:r>
              <a:rPr lang="en-US" sz="2000" dirty="0" err="1"/>
              <a:t>kuoleman</a:t>
            </a:r>
            <a:r>
              <a:rPr lang="en-US" sz="2000" dirty="0"/>
              <a:t> </a:t>
            </a:r>
            <a:r>
              <a:rPr lang="en-US" sz="2000" dirty="0" err="1"/>
              <a:t>riski</a:t>
            </a:r>
            <a:r>
              <a:rPr lang="en-US" sz="2000" dirty="0"/>
              <a:t> </a:t>
            </a:r>
            <a:r>
              <a:rPr lang="en-US" sz="2000" dirty="0" err="1"/>
              <a:t>kasvaa</a:t>
            </a:r>
            <a:endParaRPr lang="en-US" sz="2000" dirty="0"/>
          </a:p>
          <a:p>
            <a:pPr marL="0"/>
            <a:endParaRPr lang="en-US" sz="1700" dirty="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03E849A9-9396-441C-AFF1-F3286FE69B9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" r="20866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4714159D-DD52-42A1-BAB1-67542EF29B00}"/>
              </a:ext>
            </a:extLst>
          </p:cNvPr>
          <p:cNvSpPr txBox="1"/>
          <p:nvPr/>
        </p:nvSpPr>
        <p:spPr>
          <a:xfrm>
            <a:off x="4800994" y="6319935"/>
            <a:ext cx="6146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David Lee</a:t>
            </a:r>
          </a:p>
        </p:txBody>
      </p:sp>
      <p:pic>
        <p:nvPicPr>
          <p:cNvPr id="9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17C841B-2A04-4DD5-92FA-3A07B2D6D5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082" y="184964"/>
            <a:ext cx="18614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FB1C9E77-BBE5-4B4E-BD27-0AC72C5FC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3142" y="6216649"/>
            <a:ext cx="2069305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750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36E670D-BE2C-46A0-ADBB-20F8DB3A7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21" y="2702560"/>
            <a:ext cx="2611119" cy="1625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Epäterveellisen</a:t>
            </a: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sisäilman</a:t>
            </a: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syitä</a:t>
            </a: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ja </a:t>
            </a:r>
            <a:r>
              <a:rPr lang="en-US" sz="28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ehkäisykeinoja</a:t>
            </a:r>
            <a:endParaRPr lang="en-US" sz="28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B01AA290-3F7D-4573-83B6-EDC0A59A8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760" y="-17820"/>
            <a:ext cx="9540241" cy="6893639"/>
          </a:xfrm>
          <a:prstGeom prst="rect">
            <a:avLst/>
          </a:prstGeom>
        </p:spPr>
      </p:pic>
      <p:pic>
        <p:nvPicPr>
          <p:cNvPr id="11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C9017B3D-1A33-4FDF-BCDA-06D5BA210A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953" y="127001"/>
            <a:ext cx="1861424" cy="428937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19934BB1-1E78-497F-B68D-8CC7B0FC0A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4012" y="6216649"/>
            <a:ext cx="2069305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979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henkilö, rakennus, ulko&#10;&#10;Kuvaus luotu automaattisesti">
            <a:extLst>
              <a:ext uri="{FF2B5EF4-FFF2-40B4-BE49-F238E27FC236}">
                <a16:creationId xmlns:a16="http://schemas.microsoft.com/office/drawing/2014/main" id="{547590CF-B9F4-4CF6-9D58-EEFFB7759A1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20" b="11060"/>
          <a:stretch/>
        </p:blipFill>
        <p:spPr>
          <a:xfrm>
            <a:off x="2522358" y="-1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E442A3C-A4FC-4E7F-8691-93DB2DBA3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494" y="1"/>
            <a:ext cx="4194495" cy="120903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 err="1"/>
              <a:t>Melu</a:t>
            </a:r>
            <a:r>
              <a:rPr lang="en-US" sz="3600" b="1" dirty="0"/>
              <a:t> </a:t>
            </a:r>
            <a:r>
              <a:rPr lang="en-US" sz="3600" b="1" dirty="0" err="1"/>
              <a:t>voi</a:t>
            </a:r>
            <a:r>
              <a:rPr lang="en-US" sz="3600" b="1" dirty="0"/>
              <a:t> </a:t>
            </a:r>
            <a:r>
              <a:rPr lang="en-US" sz="3600" b="1" dirty="0" err="1"/>
              <a:t>vaurioittaa</a:t>
            </a:r>
            <a:r>
              <a:rPr lang="en-US" sz="3600" b="1" dirty="0"/>
              <a:t> </a:t>
            </a:r>
            <a:r>
              <a:rPr lang="en-US" sz="3600" b="1" dirty="0" err="1"/>
              <a:t>kuuloa</a:t>
            </a:r>
            <a:r>
              <a:rPr lang="en-US" sz="3600" b="1" dirty="0"/>
              <a:t> </a:t>
            </a:r>
            <a:r>
              <a:rPr lang="en-US" sz="3600" b="1" dirty="0" err="1"/>
              <a:t>pysyvästi</a:t>
            </a:r>
            <a:endParaRPr lang="en-US" sz="36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9BEE4E6-33D9-439C-A646-4BF4B955B0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3494" y="1209040"/>
            <a:ext cx="4471866" cy="564895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b="1" dirty="0" err="1"/>
              <a:t>Meluvamma</a:t>
            </a:r>
            <a:endParaRPr lang="en-US" sz="2400" b="1" dirty="0"/>
          </a:p>
          <a:p>
            <a:r>
              <a:rPr lang="en-US" sz="2000" dirty="0" err="1"/>
              <a:t>Suomessa</a:t>
            </a:r>
            <a:r>
              <a:rPr lang="en-US" sz="2000" dirty="0"/>
              <a:t> ¾ </a:t>
            </a:r>
            <a:r>
              <a:rPr lang="en-US" sz="2000" dirty="0" err="1"/>
              <a:t>kaikista</a:t>
            </a:r>
            <a:r>
              <a:rPr lang="en-US" sz="2000" dirty="0"/>
              <a:t> </a:t>
            </a:r>
            <a:r>
              <a:rPr lang="en-US" sz="2000" dirty="0" err="1"/>
              <a:t>kuulovaurioista</a:t>
            </a:r>
            <a:r>
              <a:rPr lang="en-US" sz="2000" dirty="0"/>
              <a:t> on </a:t>
            </a:r>
            <a:r>
              <a:rPr lang="en-US" sz="2000" dirty="0" err="1"/>
              <a:t>melun</a:t>
            </a:r>
            <a:r>
              <a:rPr lang="en-US" sz="2000" dirty="0"/>
              <a:t> </a:t>
            </a:r>
            <a:r>
              <a:rPr lang="en-US" sz="2000" dirty="0" err="1"/>
              <a:t>aiheuttamia</a:t>
            </a:r>
            <a:endParaRPr lang="en-US" sz="2000" dirty="0"/>
          </a:p>
          <a:p>
            <a:r>
              <a:rPr lang="en-US" sz="2000" dirty="0" err="1"/>
              <a:t>Vaikuttavia</a:t>
            </a:r>
            <a:r>
              <a:rPr lang="en-US" sz="2000" dirty="0"/>
              <a:t> </a:t>
            </a:r>
            <a:r>
              <a:rPr lang="en-US" sz="2000" dirty="0" err="1"/>
              <a:t>tekijöitä</a:t>
            </a:r>
            <a:r>
              <a:rPr lang="en-US" sz="2000" dirty="0"/>
              <a:t>: </a:t>
            </a:r>
            <a:r>
              <a:rPr lang="en-US" sz="2000" dirty="0" err="1"/>
              <a:t>äänen</a:t>
            </a:r>
            <a:r>
              <a:rPr lang="en-US" sz="2000" dirty="0"/>
              <a:t> </a:t>
            </a:r>
            <a:r>
              <a:rPr lang="en-US" sz="2000" dirty="0" err="1"/>
              <a:t>voimakkuus</a:t>
            </a:r>
            <a:r>
              <a:rPr lang="en-US" sz="2000" dirty="0"/>
              <a:t>, </a:t>
            </a:r>
            <a:r>
              <a:rPr lang="en-US" sz="2000" dirty="0" err="1"/>
              <a:t>melussa</a:t>
            </a:r>
            <a:r>
              <a:rPr lang="en-US" sz="2000" dirty="0"/>
              <a:t> </a:t>
            </a:r>
            <a:r>
              <a:rPr lang="en-US" sz="2000" dirty="0" err="1"/>
              <a:t>vietetty</a:t>
            </a:r>
            <a:r>
              <a:rPr lang="en-US" sz="2000" dirty="0"/>
              <a:t> </a:t>
            </a:r>
            <a:r>
              <a:rPr lang="en-US" sz="2000" dirty="0" err="1"/>
              <a:t>aika</a:t>
            </a:r>
            <a:r>
              <a:rPr lang="en-US" sz="2000" dirty="0"/>
              <a:t>, </a:t>
            </a:r>
            <a:r>
              <a:rPr lang="en-US" sz="2000" dirty="0" err="1"/>
              <a:t>etäisyys</a:t>
            </a:r>
            <a:r>
              <a:rPr lang="en-US" sz="2000" dirty="0"/>
              <a:t> </a:t>
            </a:r>
            <a:r>
              <a:rPr lang="en-US" sz="2000" dirty="0" err="1"/>
              <a:t>äänilähteestä</a:t>
            </a:r>
            <a:r>
              <a:rPr lang="en-US" sz="2000" dirty="0"/>
              <a:t> ja </a:t>
            </a:r>
            <a:r>
              <a:rPr lang="en-US" sz="2000" dirty="0" err="1"/>
              <a:t>äänen</a:t>
            </a:r>
            <a:r>
              <a:rPr lang="en-US" sz="2000" dirty="0"/>
              <a:t> </a:t>
            </a:r>
            <a:r>
              <a:rPr lang="en-US" sz="2000" dirty="0" err="1"/>
              <a:t>taajuus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Krooninen</a:t>
            </a:r>
            <a:r>
              <a:rPr lang="en-US" sz="2000" b="1" dirty="0"/>
              <a:t> </a:t>
            </a:r>
            <a:r>
              <a:rPr lang="en-US" sz="2000" b="1" dirty="0" err="1"/>
              <a:t>meluvamma</a:t>
            </a:r>
            <a:endParaRPr lang="en-US" sz="2000" b="1" dirty="0"/>
          </a:p>
          <a:p>
            <a:r>
              <a:rPr lang="en-US" sz="2000" dirty="0" err="1"/>
              <a:t>Etenee</a:t>
            </a:r>
            <a:r>
              <a:rPr lang="en-US" sz="2000" dirty="0"/>
              <a:t> </a:t>
            </a:r>
            <a:r>
              <a:rPr lang="en-US" sz="2000" dirty="0" err="1"/>
              <a:t>hitaasti</a:t>
            </a:r>
            <a:r>
              <a:rPr lang="en-US" sz="2000" dirty="0"/>
              <a:t> ja </a:t>
            </a:r>
            <a:r>
              <a:rPr lang="en-US" sz="2000" dirty="0" err="1"/>
              <a:t>huomaamattomasti</a:t>
            </a:r>
            <a:endParaRPr lang="en-US" sz="2000" dirty="0"/>
          </a:p>
          <a:p>
            <a:r>
              <a:rPr lang="en-US" sz="2000" dirty="0" err="1"/>
              <a:t>Aistisolut</a:t>
            </a:r>
            <a:r>
              <a:rPr lang="en-US" sz="2000" dirty="0"/>
              <a:t> </a:t>
            </a:r>
            <a:r>
              <a:rPr lang="en-US" sz="2000" dirty="0" err="1"/>
              <a:t>tuhoutuvat</a:t>
            </a:r>
            <a:r>
              <a:rPr lang="en-US" sz="2000" dirty="0"/>
              <a:t> </a:t>
            </a:r>
            <a:r>
              <a:rPr lang="en-US" sz="2000" dirty="0" err="1"/>
              <a:t>vähitellen</a:t>
            </a:r>
            <a:endParaRPr lang="en-US" sz="2000" dirty="0"/>
          </a:p>
          <a:p>
            <a:r>
              <a:rPr lang="en-US" sz="2000" dirty="0" err="1"/>
              <a:t>Pysyvä</a:t>
            </a:r>
            <a:r>
              <a:rPr lang="en-US" sz="2000" dirty="0"/>
              <a:t> </a:t>
            </a:r>
            <a:r>
              <a:rPr lang="en-US" sz="2000" dirty="0" err="1"/>
              <a:t>kuulon</a:t>
            </a:r>
            <a:r>
              <a:rPr lang="en-US" sz="2000" dirty="0"/>
              <a:t> </a:t>
            </a:r>
            <a:r>
              <a:rPr lang="en-US" sz="2000" dirty="0" err="1"/>
              <a:t>heikkeneminen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Akuutti</a:t>
            </a:r>
            <a:r>
              <a:rPr lang="en-US" sz="2000" b="1" dirty="0"/>
              <a:t> </a:t>
            </a:r>
            <a:r>
              <a:rPr lang="en-US" sz="2000" b="1" dirty="0" err="1"/>
              <a:t>meluvamma</a:t>
            </a:r>
            <a:endParaRPr lang="en-US" sz="2000" b="1" dirty="0"/>
          </a:p>
          <a:p>
            <a:r>
              <a:rPr lang="en-US" sz="2000" dirty="0" err="1"/>
              <a:t>Syntyy</a:t>
            </a:r>
            <a:r>
              <a:rPr lang="en-US" sz="2000" dirty="0"/>
              <a:t> </a:t>
            </a:r>
            <a:r>
              <a:rPr lang="en-US" sz="2000" dirty="0" err="1"/>
              <a:t>nopeasti</a:t>
            </a:r>
            <a:r>
              <a:rPr lang="en-US" sz="2000" dirty="0"/>
              <a:t>, </a:t>
            </a:r>
            <a:r>
              <a:rPr lang="en-US" sz="2000" dirty="0" err="1"/>
              <a:t>syynä</a:t>
            </a:r>
            <a:r>
              <a:rPr lang="en-US" sz="2000" dirty="0"/>
              <a:t> </a:t>
            </a:r>
            <a:r>
              <a:rPr lang="en-US" sz="2000" dirty="0" err="1"/>
              <a:t>impulssimelu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Tinnitus</a:t>
            </a:r>
          </a:p>
          <a:p>
            <a:r>
              <a:rPr lang="en-US" sz="2000" dirty="0" err="1"/>
              <a:t>Syynä</a:t>
            </a:r>
            <a:r>
              <a:rPr lang="en-US" sz="2000" dirty="0"/>
              <a:t> </a:t>
            </a:r>
            <a:r>
              <a:rPr lang="en-US" sz="2000" dirty="0" err="1"/>
              <a:t>pitkäkestoinen</a:t>
            </a:r>
            <a:r>
              <a:rPr lang="en-US" sz="2000" dirty="0"/>
              <a:t> </a:t>
            </a:r>
            <a:r>
              <a:rPr lang="en-US" sz="2000" dirty="0" err="1"/>
              <a:t>altistus</a:t>
            </a:r>
            <a:r>
              <a:rPr lang="en-US" sz="2000" dirty="0"/>
              <a:t> tai </a:t>
            </a:r>
            <a:r>
              <a:rPr lang="en-US" sz="2000" dirty="0" err="1"/>
              <a:t>impulssimelu</a:t>
            </a:r>
            <a:endParaRPr lang="en-US" sz="2000" dirty="0"/>
          </a:p>
          <a:p>
            <a:pPr marL="0"/>
            <a:endParaRPr lang="en-US" sz="1400" dirty="0"/>
          </a:p>
        </p:txBody>
      </p:sp>
      <p:pic>
        <p:nvPicPr>
          <p:cNvPr id="9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D213A73A-B3B7-42D3-B4C8-A771F63316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082" y="184964"/>
            <a:ext cx="18614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CEE5B7CF-C0DC-4815-B296-45FC841AD2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7082" y="6158686"/>
            <a:ext cx="1861424" cy="462679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5F2E1B32-649C-474B-9709-8609529359F5}"/>
              </a:ext>
            </a:extLst>
          </p:cNvPr>
          <p:cNvSpPr txBox="1"/>
          <p:nvPr/>
        </p:nvSpPr>
        <p:spPr>
          <a:xfrm>
            <a:off x="5455351" y="6550223"/>
            <a:ext cx="6141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@chairulfajar</a:t>
            </a:r>
          </a:p>
        </p:txBody>
      </p:sp>
    </p:spTree>
    <p:extLst>
      <p:ext uri="{BB962C8B-B14F-4D97-AF65-F5344CB8AC3E}">
        <p14:creationId xmlns:p14="http://schemas.microsoft.com/office/powerpoint/2010/main" val="576020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isällön paikkamerkki 5" descr="Kuva, joka sisältää kohteen henkilö, raidallinen&#10;&#10;Kuvaus luotu automaattisesti">
            <a:extLst>
              <a:ext uri="{FF2B5EF4-FFF2-40B4-BE49-F238E27FC236}">
                <a16:creationId xmlns:a16="http://schemas.microsoft.com/office/drawing/2014/main" id="{ADAA0406-7342-4302-87EC-BCF2C13B17C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0" r="9579" b="-1"/>
          <a:stretch/>
        </p:blipFill>
        <p:spPr>
          <a:xfrm>
            <a:off x="4117521" y="10"/>
            <a:ext cx="8074479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F23F8A3-8FD7-4779-8323-FDC26BE99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605C4CC-A25C-416F-8333-7CB7DC97D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9D13457-75F7-4780-A315-88C6385F3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" y="71121"/>
            <a:ext cx="6624320" cy="104647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 err="1"/>
              <a:t>Melu</a:t>
            </a:r>
            <a:r>
              <a:rPr lang="en-US" sz="3200" b="1" dirty="0"/>
              <a:t> </a:t>
            </a:r>
            <a:r>
              <a:rPr lang="en-US" sz="3200" b="1" dirty="0" err="1"/>
              <a:t>heikentää</a:t>
            </a:r>
            <a:r>
              <a:rPr lang="en-US" sz="3200" b="1" dirty="0"/>
              <a:t> </a:t>
            </a:r>
            <a:r>
              <a:rPr lang="en-US" sz="3200" b="1" dirty="0" err="1"/>
              <a:t>työ</a:t>
            </a:r>
            <a:r>
              <a:rPr lang="en-US" sz="3200" b="1" dirty="0"/>
              <a:t>- ja </a:t>
            </a:r>
            <a:r>
              <a:rPr lang="en-US" sz="3200" b="1" dirty="0" err="1"/>
              <a:t>toimintakykyä</a:t>
            </a:r>
            <a:endParaRPr lang="en-US" sz="32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17C5561-B058-402D-8466-79C4CFD109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3200" y="1188711"/>
            <a:ext cx="4927600" cy="547624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b="1" dirty="0" err="1"/>
              <a:t>Melu</a:t>
            </a:r>
            <a:r>
              <a:rPr lang="en-US" sz="2400" b="1" dirty="0"/>
              <a:t> </a:t>
            </a:r>
            <a:r>
              <a:rPr lang="en-US" sz="2400" b="1" dirty="0" err="1"/>
              <a:t>häiritsee</a:t>
            </a:r>
            <a:r>
              <a:rPr lang="en-US" sz="2400" b="1" dirty="0"/>
              <a:t> ja </a:t>
            </a:r>
            <a:r>
              <a:rPr lang="en-US" sz="2400" b="1" dirty="0" err="1"/>
              <a:t>heikentää</a:t>
            </a:r>
            <a:endParaRPr lang="en-US" sz="2400" b="1" dirty="0"/>
          </a:p>
          <a:p>
            <a:r>
              <a:rPr lang="en-US" sz="2000" dirty="0" err="1"/>
              <a:t>opiskelua</a:t>
            </a:r>
            <a:r>
              <a:rPr lang="en-US" sz="2000" dirty="0"/>
              <a:t> ja </a:t>
            </a:r>
            <a:r>
              <a:rPr lang="en-US" sz="2000" dirty="0" err="1"/>
              <a:t>työhön</a:t>
            </a:r>
            <a:r>
              <a:rPr lang="en-US" sz="2000" dirty="0"/>
              <a:t> </a:t>
            </a:r>
            <a:r>
              <a:rPr lang="en-US" sz="2000" dirty="0" err="1"/>
              <a:t>keskittymistä</a:t>
            </a:r>
            <a:endParaRPr lang="en-US" sz="2000" dirty="0"/>
          </a:p>
          <a:p>
            <a:r>
              <a:rPr lang="en-US" sz="2000" dirty="0" err="1"/>
              <a:t>unta</a:t>
            </a:r>
            <a:r>
              <a:rPr lang="en-US" sz="2000" dirty="0"/>
              <a:t> ja </a:t>
            </a:r>
            <a:r>
              <a:rPr lang="en-US" sz="2000" dirty="0" err="1"/>
              <a:t>palautumista</a:t>
            </a:r>
            <a:endParaRPr lang="en-US" sz="2000" dirty="0"/>
          </a:p>
          <a:p>
            <a:r>
              <a:rPr lang="en-US" sz="2000" dirty="0" err="1"/>
              <a:t>suorituskykyä</a:t>
            </a:r>
            <a:r>
              <a:rPr lang="en-US" sz="2000" dirty="0"/>
              <a:t> ja </a:t>
            </a:r>
            <a:r>
              <a:rPr lang="en-US" sz="2000" dirty="0" err="1"/>
              <a:t>työtehoa</a:t>
            </a:r>
            <a:endParaRPr lang="en-US" sz="2000" dirty="0"/>
          </a:p>
          <a:p>
            <a:pPr marL="0" indent="0">
              <a:buNone/>
            </a:pPr>
            <a:r>
              <a:rPr lang="en-US" sz="2400" b="1" dirty="0"/>
              <a:t>Melun </a:t>
            </a:r>
            <a:r>
              <a:rPr lang="en-US" sz="2400" b="1" dirty="0" err="1"/>
              <a:t>aiheuttamat</a:t>
            </a:r>
            <a:r>
              <a:rPr lang="en-US" sz="2400" b="1" dirty="0"/>
              <a:t> </a:t>
            </a:r>
            <a:r>
              <a:rPr lang="en-US" sz="2400" b="1" dirty="0" err="1"/>
              <a:t>uniongelmat</a:t>
            </a:r>
            <a:r>
              <a:rPr lang="en-US" sz="2400" b="1" dirty="0"/>
              <a:t> ja </a:t>
            </a:r>
            <a:r>
              <a:rPr lang="en-US" sz="2400" b="1" dirty="0" err="1"/>
              <a:t>stressireaktiot</a:t>
            </a:r>
            <a:r>
              <a:rPr lang="en-US" sz="2400" b="1" dirty="0"/>
              <a:t> </a:t>
            </a:r>
            <a:endParaRPr lang="en-US" sz="2400" dirty="0"/>
          </a:p>
          <a:p>
            <a:r>
              <a:rPr lang="en-US" sz="2000" dirty="0" err="1"/>
              <a:t>muuttavat</a:t>
            </a:r>
            <a:r>
              <a:rPr lang="en-US" sz="2000" dirty="0"/>
              <a:t> </a:t>
            </a:r>
            <a:r>
              <a:rPr lang="en-US" sz="2000" dirty="0" err="1"/>
              <a:t>hormonitoimintaa</a:t>
            </a:r>
            <a:r>
              <a:rPr lang="en-US" sz="2000" dirty="0"/>
              <a:t>, </a:t>
            </a:r>
            <a:r>
              <a:rPr lang="en-US" sz="2000" dirty="0" err="1"/>
              <a:t>nostavat</a:t>
            </a:r>
            <a:r>
              <a:rPr lang="en-US" sz="2000" dirty="0"/>
              <a:t> </a:t>
            </a:r>
            <a:r>
              <a:rPr lang="en-US" sz="2000" dirty="0" err="1"/>
              <a:t>verenpainetta</a:t>
            </a:r>
            <a:r>
              <a:rPr lang="en-US" sz="2000" dirty="0"/>
              <a:t> ja </a:t>
            </a:r>
            <a:r>
              <a:rPr lang="en-US" sz="2000" dirty="0" err="1"/>
              <a:t>sykettä</a:t>
            </a:r>
            <a:endParaRPr lang="en-US" sz="2000" dirty="0"/>
          </a:p>
          <a:p>
            <a:r>
              <a:rPr lang="en-US" sz="2000" dirty="0" err="1"/>
              <a:t>Lisäävät</a:t>
            </a:r>
            <a:r>
              <a:rPr lang="en-US" sz="2000" dirty="0"/>
              <a:t> </a:t>
            </a:r>
            <a:r>
              <a:rPr lang="en-US" sz="2000" dirty="0" err="1"/>
              <a:t>sydän</a:t>
            </a:r>
            <a:r>
              <a:rPr lang="en-US" sz="2000" dirty="0"/>
              <a:t>- ja </a:t>
            </a:r>
            <a:r>
              <a:rPr lang="en-US" sz="2000" dirty="0" err="1"/>
              <a:t>verisuonitautien</a:t>
            </a:r>
            <a:r>
              <a:rPr lang="en-US" sz="2000" dirty="0"/>
              <a:t> </a:t>
            </a:r>
            <a:r>
              <a:rPr lang="en-US" sz="2000" dirty="0" err="1"/>
              <a:t>riskiä</a:t>
            </a:r>
            <a:endParaRPr lang="en-US" sz="2000" dirty="0"/>
          </a:p>
          <a:p>
            <a:pPr marL="0" indent="0">
              <a:buNone/>
            </a:pPr>
            <a:r>
              <a:rPr lang="en-US" sz="2400" b="1" dirty="0" err="1"/>
              <a:t>Melu</a:t>
            </a:r>
            <a:r>
              <a:rPr lang="en-US" sz="2400" b="1" dirty="0"/>
              <a:t> </a:t>
            </a:r>
            <a:r>
              <a:rPr lang="en-US" sz="2400" b="1" dirty="0" err="1"/>
              <a:t>aiheuttaa</a:t>
            </a:r>
            <a:r>
              <a:rPr lang="en-US" sz="2400" b="1" dirty="0"/>
              <a:t> </a:t>
            </a:r>
            <a:r>
              <a:rPr lang="en-US" sz="2400" b="1" dirty="0" err="1"/>
              <a:t>vaaratilanteita</a:t>
            </a:r>
            <a:endParaRPr lang="en-US" sz="2400" b="1" dirty="0"/>
          </a:p>
          <a:p>
            <a:r>
              <a:rPr lang="en-US" sz="2000" dirty="0" err="1"/>
              <a:t>Esim</a:t>
            </a:r>
            <a:r>
              <a:rPr lang="en-US" sz="2000" dirty="0"/>
              <a:t>. </a:t>
            </a:r>
            <a:r>
              <a:rPr lang="en-US" sz="2000" dirty="0" err="1"/>
              <a:t>liikenteessä</a:t>
            </a:r>
            <a:r>
              <a:rPr lang="en-US" sz="2000" dirty="0"/>
              <a:t> ja </a:t>
            </a:r>
            <a:r>
              <a:rPr lang="en-US" sz="2000" dirty="0" err="1"/>
              <a:t>rakennustyömailla</a:t>
            </a:r>
            <a:endParaRPr lang="en-US" sz="2000" dirty="0"/>
          </a:p>
          <a:p>
            <a:pPr marL="0" indent="0">
              <a:buNone/>
            </a:pPr>
            <a:r>
              <a:rPr lang="en-US" sz="2400" b="1" dirty="0" err="1"/>
              <a:t>Melu</a:t>
            </a:r>
            <a:r>
              <a:rPr lang="en-US" sz="2400" b="1" dirty="0"/>
              <a:t>  ja </a:t>
            </a:r>
            <a:r>
              <a:rPr lang="en-US" sz="2400" b="1" dirty="0" err="1"/>
              <a:t>meluvammat</a:t>
            </a:r>
            <a:r>
              <a:rPr lang="en-US" sz="2400" b="1" dirty="0"/>
              <a:t> </a:t>
            </a:r>
            <a:r>
              <a:rPr lang="en-US" sz="2400" b="1" dirty="0" err="1"/>
              <a:t>vaikeuttavat</a:t>
            </a:r>
            <a:r>
              <a:rPr lang="en-US" sz="2400" b="1" dirty="0"/>
              <a:t> </a:t>
            </a:r>
            <a:r>
              <a:rPr lang="en-US" sz="2400" b="1" dirty="0" err="1"/>
              <a:t>sosiaalista</a:t>
            </a:r>
            <a:r>
              <a:rPr lang="en-US" sz="2400" b="1" dirty="0"/>
              <a:t> </a:t>
            </a:r>
            <a:r>
              <a:rPr lang="en-US" sz="2400" b="1" dirty="0" err="1"/>
              <a:t>kommunikointia</a:t>
            </a:r>
            <a:endParaRPr lang="en-US" sz="2400" b="1" dirty="0"/>
          </a:p>
          <a:p>
            <a:pPr marL="0"/>
            <a:endParaRPr lang="en-US" sz="1600" dirty="0"/>
          </a:p>
        </p:txBody>
      </p:sp>
      <p:pic>
        <p:nvPicPr>
          <p:cNvPr id="9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DB5C0362-DA4E-4988-85B5-533F03E13F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082" y="184964"/>
            <a:ext cx="18614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BF318889-4C1C-4600-BBB0-4CC729F4F5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3142" y="6216649"/>
            <a:ext cx="2069305" cy="514350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641C1621-42DF-4D93-A48F-3283371CB2E6}"/>
              </a:ext>
            </a:extLst>
          </p:cNvPr>
          <p:cNvSpPr txBox="1"/>
          <p:nvPr/>
        </p:nvSpPr>
        <p:spPr>
          <a:xfrm rot="16200000">
            <a:off x="8964712" y="-487266"/>
            <a:ext cx="6146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solidFill>
                  <a:schemeClr val="bg1"/>
                </a:solidFill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solidFill>
                  <a:schemeClr val="bg1"/>
                </a:solidFill>
                <a:latin typeface="Abadi Extra Light" panose="020B0604020202020204" pitchFamily="34" charset="0"/>
              </a:rPr>
              <a:t> / </a:t>
            </a:r>
            <a:r>
              <a:rPr lang="en-US" sz="1400" dirty="0" err="1">
                <a:solidFill>
                  <a:schemeClr val="bg1"/>
                </a:solidFill>
                <a:latin typeface="Abadi Extra Light" panose="020B0604020202020204" pitchFamily="34" charset="0"/>
              </a:rPr>
              <a:t>Elyas</a:t>
            </a:r>
            <a:r>
              <a:rPr lang="en-US" sz="1400" dirty="0">
                <a:solidFill>
                  <a:schemeClr val="bg1"/>
                </a:solidFill>
                <a:latin typeface="Abadi Extra Light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badi Extra Light" panose="020B0604020202020204" pitchFamily="34" charset="0"/>
              </a:rPr>
              <a:t>Pasban</a:t>
            </a:r>
            <a:endParaRPr lang="en-US" sz="1400" dirty="0">
              <a:solidFill>
                <a:schemeClr val="bg1"/>
              </a:solidFill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6594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9" ma:contentTypeDescription="Luo uusi asiakirja." ma:contentTypeScope="" ma:versionID="11aae025ef4b50ca47d04dba1f9b272f">
  <xsd:schema xmlns:xsd="http://www.w3.org/2001/XMLSchema" xmlns:xs="http://www.w3.org/2001/XMLSchema" xmlns:p="http://schemas.microsoft.com/office/2006/metadata/properties" xmlns:ns2="48e8df33-a090-4ce7-a58b-5234ff1e67e3" targetNamespace="http://schemas.microsoft.com/office/2006/metadata/properties" ma:root="true" ma:fieldsID="6f55aa53dfa803f3d95ab3057799e453" ns2:_="">
    <xsd:import namespace="48e8df33-a090-4ce7-a58b-5234ff1e67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B9E2C8E-46C6-41FA-8021-38CDA837150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34200AD-0759-4340-BE76-B498902F6724}">
  <ds:schemaRefs>
    <ds:schemaRef ds:uri="http://www.w3.org/XML/1998/namespace"/>
    <ds:schemaRef ds:uri="http://schemas.microsoft.com/office/2006/documentManagement/types"/>
    <ds:schemaRef ds:uri="48e8df33-a090-4ce7-a58b-5234ff1e67e3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EDDFEB9-5930-4004-8178-FBBF73FBCE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928</TotalTime>
  <Words>455</Words>
  <Application>Microsoft Office PowerPoint</Application>
  <PresentationFormat>Laajakuva</PresentationFormat>
  <Paragraphs>109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8" baseType="lpstr">
      <vt:lpstr>Abadi Extra Light</vt:lpstr>
      <vt:lpstr>Arial</vt:lpstr>
      <vt:lpstr>Calibri</vt:lpstr>
      <vt:lpstr>Calibri Light</vt:lpstr>
      <vt:lpstr>Office-teema</vt:lpstr>
      <vt:lpstr>Ympäristöaltisteiden terveysvaikutuksia</vt:lpstr>
      <vt:lpstr>PowerPoint-esitys</vt:lpstr>
      <vt:lpstr>Tautitaakka kuvaa koko väestölle koituvan terveyshaitan suuruutta</vt:lpstr>
      <vt:lpstr>PowerPoint-esitys</vt:lpstr>
      <vt:lpstr>Ilmansaasteet ovat suurin yksittäinen ympäristöterveysriski</vt:lpstr>
      <vt:lpstr>Pienhiukkaset aiheuttavat eniten terveyshaittoja</vt:lpstr>
      <vt:lpstr>Epäterveellisen sisäilman syitä ja ehkäisykeinoja</vt:lpstr>
      <vt:lpstr>Melu voi vaurioittaa kuuloa pysyvästi</vt:lpstr>
      <vt:lpstr>Melu heikentää työ- ja toimintakykyä</vt:lpstr>
      <vt:lpstr>Meluntorjunta lisää terveyttä ja parantaa turvallisuutta</vt:lpstr>
      <vt:lpstr>Säteily</vt:lpstr>
      <vt:lpstr>Auringon säteilyn terveysvaikutuksia</vt:lpstr>
      <vt:lpstr>Ionisoiva säteily aiheuttaa perimän muutoksia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Paula</dc:creator>
  <cp:lastModifiedBy>Rautarae Anna</cp:lastModifiedBy>
  <cp:revision>45</cp:revision>
  <dcterms:created xsi:type="dcterms:W3CDTF">2021-10-14T13:44:28Z</dcterms:created>
  <dcterms:modified xsi:type="dcterms:W3CDTF">2025-11-03T12:11:35Z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