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0" r:id="rId5"/>
    <p:sldId id="265" r:id="rId6"/>
    <p:sldId id="262" r:id="rId7"/>
    <p:sldId id="261" r:id="rId8"/>
    <p:sldId id="264"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70630E42-D518-41F2-A3E1-3A8B3190EFAE}" type="datetimeFigureOut">
              <a:rPr lang="fi-FI" smtClean="0"/>
              <a:t>7.4.2020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3508136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0630E42-D518-41F2-A3E1-3A8B3190EFAE}" type="datetimeFigureOut">
              <a:rPr lang="fi-FI" smtClean="0"/>
              <a:t>7.4.2020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610781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0630E42-D518-41F2-A3E1-3A8B3190EFAE}" type="datetimeFigureOut">
              <a:rPr lang="fi-FI" smtClean="0"/>
              <a:t>7.4.2020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2347647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0630E42-D518-41F2-A3E1-3A8B3190EFAE}" type="datetimeFigureOut">
              <a:rPr lang="fi-FI" smtClean="0"/>
              <a:t>7.4.2020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1921025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70630E42-D518-41F2-A3E1-3A8B3190EFAE}" type="datetimeFigureOut">
              <a:rPr lang="fi-FI" smtClean="0"/>
              <a:t>7.4.2020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203334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70630E42-D518-41F2-A3E1-3A8B3190EFAE}" type="datetimeFigureOut">
              <a:rPr lang="fi-FI" smtClean="0"/>
              <a:t>7.4.2020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3333422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70630E42-D518-41F2-A3E1-3A8B3190EFAE}" type="datetimeFigureOut">
              <a:rPr lang="fi-FI" smtClean="0"/>
              <a:t>7.4.2020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176794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70630E42-D518-41F2-A3E1-3A8B3190EFAE}" type="datetimeFigureOut">
              <a:rPr lang="fi-FI" smtClean="0"/>
              <a:t>7.4.2020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84653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70630E42-D518-41F2-A3E1-3A8B3190EFAE}" type="datetimeFigureOut">
              <a:rPr lang="fi-FI" smtClean="0"/>
              <a:t>7.4.2020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381476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0630E42-D518-41F2-A3E1-3A8B3190EFAE}" type="datetimeFigureOut">
              <a:rPr lang="fi-FI" smtClean="0"/>
              <a:t>7.4.2020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422728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0630E42-D518-41F2-A3E1-3A8B3190EFAE}" type="datetimeFigureOut">
              <a:rPr lang="fi-FI" smtClean="0"/>
              <a:t>7.4.2020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3E7C7F6-7C13-44C0-933C-9074FA066AB8}" type="slidenum">
              <a:rPr lang="fi-FI" smtClean="0"/>
              <a:t>‹#›</a:t>
            </a:fld>
            <a:endParaRPr lang="fi-FI"/>
          </a:p>
        </p:txBody>
      </p:sp>
    </p:spTree>
    <p:extLst>
      <p:ext uri="{BB962C8B-B14F-4D97-AF65-F5344CB8AC3E}">
        <p14:creationId xmlns:p14="http://schemas.microsoft.com/office/powerpoint/2010/main" val="420668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30E42-D518-41F2-A3E1-3A8B3190EFAE}" type="datetimeFigureOut">
              <a:rPr lang="fi-FI" smtClean="0"/>
              <a:t>7.4.2020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E7C7F6-7C13-44C0-933C-9074FA066AB8}" type="slidenum">
              <a:rPr lang="fi-FI" smtClean="0"/>
              <a:t>‹#›</a:t>
            </a:fld>
            <a:endParaRPr lang="fi-FI"/>
          </a:p>
        </p:txBody>
      </p:sp>
    </p:spTree>
    <p:extLst>
      <p:ext uri="{BB962C8B-B14F-4D97-AF65-F5344CB8AC3E}">
        <p14:creationId xmlns:p14="http://schemas.microsoft.com/office/powerpoint/2010/main" val="3234418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ctrTitle"/>
          </p:nvPr>
        </p:nvSpPr>
        <p:spPr>
          <a:xfrm>
            <a:off x="2093686" y="1927226"/>
            <a:ext cx="8134350" cy="1470025"/>
          </a:xfrm>
        </p:spPr>
        <p:txBody>
          <a:bodyPr/>
          <a:lstStyle/>
          <a:p>
            <a:pPr algn="r" eaLnBrk="1" hangingPunct="1"/>
            <a:r>
              <a:rPr lang="fi-FI" altLang="fi-FI" dirty="0" smtClean="0"/>
              <a:t>Saattohoito kotona</a:t>
            </a:r>
          </a:p>
        </p:txBody>
      </p:sp>
      <p:sp>
        <p:nvSpPr>
          <p:cNvPr id="3" name="Alaotsikko 2"/>
          <p:cNvSpPr>
            <a:spLocks noGrp="1"/>
          </p:cNvSpPr>
          <p:nvPr>
            <p:ph type="subTitle" idx="1"/>
          </p:nvPr>
        </p:nvSpPr>
        <p:spPr>
          <a:xfrm>
            <a:off x="2568972" y="3292945"/>
            <a:ext cx="9144000" cy="1655762"/>
          </a:xfrm>
        </p:spPr>
        <p:txBody>
          <a:bodyPr rtlCol="0">
            <a:normAutofit lnSpcReduction="10000"/>
          </a:bodyPr>
          <a:lstStyle/>
          <a:p>
            <a:pPr algn="r">
              <a:defRPr/>
            </a:pPr>
            <a:endParaRPr lang="fi-FI" dirty="0" smtClean="0"/>
          </a:p>
          <a:p>
            <a:pPr algn="r">
              <a:defRPr/>
            </a:pPr>
            <a:r>
              <a:rPr lang="fi-FI" dirty="0" smtClean="0"/>
              <a:t>	Saattohoidossa olevan asiakkaan ja  omaisten kohtaaminen</a:t>
            </a:r>
          </a:p>
          <a:p>
            <a:pPr algn="r">
              <a:defRPr/>
            </a:pPr>
            <a:r>
              <a:rPr lang="fi-FI" dirty="0" smtClean="0"/>
              <a:t>Kaisa-Leea Kurko</a:t>
            </a:r>
          </a:p>
          <a:p>
            <a:pPr algn="r">
              <a:defRPr/>
            </a:pPr>
            <a:r>
              <a:rPr lang="fi-FI" dirty="0" smtClean="0"/>
              <a:t>KSAO</a:t>
            </a:r>
            <a:endParaRPr lang="fi-FI" dirty="0" smtClean="0"/>
          </a:p>
        </p:txBody>
      </p:sp>
      <p:pic>
        <p:nvPicPr>
          <p:cNvPr id="3076" name="Picture 5" descr="http://t3.gstatic.com/images?q=tbn:ANd9GcRd_3j-fKFJMVDaA5UZZr-BMXVWvG2UpzyFsMNq1IF-NR2-clMTV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806" y="1260476"/>
            <a:ext cx="3455988"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334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smtClean="0">
                <a:latin typeface="Comic Sans MS" panose="030F0702030302020204" pitchFamily="66" charset="0"/>
              </a:rPr>
              <a:t>SAATTOHOIDOSSA OLEVAN ASIAKKAA </a:t>
            </a:r>
            <a:r>
              <a:rPr lang="fi-FI" sz="3600" dirty="0" smtClean="0">
                <a:latin typeface="Comic Sans MS" panose="030F0702030302020204" pitchFamily="66" charset="0"/>
              </a:rPr>
              <a:t>LÄHEINEN</a:t>
            </a:r>
            <a:endParaRPr lang="fi-FI" sz="3600" dirty="0">
              <a:latin typeface="Comic Sans MS" panose="030F0702030302020204" pitchFamily="66" charset="0"/>
            </a:endParaRPr>
          </a:p>
        </p:txBody>
      </p:sp>
      <p:sp>
        <p:nvSpPr>
          <p:cNvPr id="3" name="Sisällön paikkamerkki 2"/>
          <p:cNvSpPr>
            <a:spLocks noGrp="1"/>
          </p:cNvSpPr>
          <p:nvPr>
            <p:ph idx="1"/>
          </p:nvPr>
        </p:nvSpPr>
        <p:spPr>
          <a:xfrm>
            <a:off x="838200" y="1973943"/>
            <a:ext cx="10515600" cy="4884057"/>
          </a:xfrm>
        </p:spPr>
        <p:txBody>
          <a:bodyPr>
            <a:normAutofit fontScale="92500" lnSpcReduction="10000"/>
          </a:bodyPr>
          <a:lstStyle/>
          <a:p>
            <a:r>
              <a:rPr lang="fi-FI" dirty="0" smtClean="0">
                <a:latin typeface="Comic Sans MS" panose="030F0702030302020204" pitchFamily="66" charset="0"/>
              </a:rPr>
              <a:t>Asiakkaalla </a:t>
            </a:r>
            <a:r>
              <a:rPr lang="fi-FI" dirty="0" smtClean="0">
                <a:latin typeface="Comic Sans MS" panose="030F0702030302020204" pitchFamily="66" charset="0"/>
              </a:rPr>
              <a:t>oikeus perhe-elämään ja läheisten selviytymiseen surutyössä.</a:t>
            </a:r>
          </a:p>
          <a:p>
            <a:r>
              <a:rPr lang="fi-FI" dirty="0" smtClean="0">
                <a:latin typeface="Comic Sans MS" panose="030F0702030302020204" pitchFamily="66" charset="0"/>
                <a:sym typeface="Wingdings" panose="05000000000000000000" pitchFamily="2" charset="2"/>
              </a:rPr>
              <a:t>Huoli perheestä voi alentaa kipukynnystä ja lisätä kärsimystä.</a:t>
            </a:r>
          </a:p>
          <a:p>
            <a:r>
              <a:rPr lang="fi-FI" dirty="0" smtClean="0">
                <a:latin typeface="Comic Sans MS" panose="030F0702030302020204" pitchFamily="66" charset="0"/>
              </a:rPr>
              <a:t>Omaiset tarvitsevat myös huolenpitoa, yksilöllistä tukea ja rohkaisua, joskus jopa enemmän kuin itse asiakas </a:t>
            </a:r>
            <a:r>
              <a:rPr lang="fi-FI" dirty="0" smtClean="0">
                <a:latin typeface="Comic Sans MS" panose="030F0702030302020204" pitchFamily="66" charset="0"/>
                <a:sym typeface="Wingdings" panose="05000000000000000000" pitchFamily="2" charset="2"/>
              </a:rPr>
              <a:t> </a:t>
            </a:r>
            <a:r>
              <a:rPr lang="fi-FI" dirty="0" smtClean="0">
                <a:latin typeface="Comic Sans MS" panose="030F0702030302020204" pitchFamily="66" charset="0"/>
              </a:rPr>
              <a:t>Usein keskustelu, kuuntelu ja tiedon antaminen riittävät.</a:t>
            </a:r>
          </a:p>
          <a:p>
            <a:r>
              <a:rPr lang="fi-FI" dirty="0" smtClean="0">
                <a:latin typeface="Comic Sans MS" panose="030F0702030302020204" pitchFamily="66" charset="0"/>
              </a:rPr>
              <a:t>Läheisen tulee saada (asiakkaan luvalla) selkokielistä ja rehellistä tietoa sairaudesta, sen syistä, oireista, hoidosta, ennusteesta ja kuolemasta.</a:t>
            </a:r>
          </a:p>
          <a:p>
            <a:r>
              <a:rPr lang="fi-FI" dirty="0" smtClean="0">
                <a:latin typeface="Comic Sans MS" panose="030F0702030302020204" pitchFamily="66" charset="0"/>
              </a:rPr>
              <a:t>Tietoa tarvitaan myös siitä, miten voi parhaiten auttaa läheistään ja tietoa kuoleman merkeistä ja kuoleman hetkestä.</a:t>
            </a:r>
            <a:endParaRPr lang="fi-FI" dirty="0" smtClean="0">
              <a:latin typeface="Comic Sans MS" panose="030F0702030302020204" pitchFamily="66" charset="0"/>
            </a:endParaRPr>
          </a:p>
          <a:p>
            <a:r>
              <a:rPr lang="fi-FI" dirty="0" smtClean="0">
                <a:latin typeface="Comic Sans MS" panose="030F0702030302020204" pitchFamily="66" charset="0"/>
              </a:rPr>
              <a:t>Omaisilla on (luvalla) oikeus osallistua potilaan hoitoon ja heitä tulee ohjata siinä. Ei velvollisuus.</a:t>
            </a:r>
          </a:p>
        </p:txBody>
      </p:sp>
    </p:spTree>
    <p:extLst>
      <p:ext uri="{BB962C8B-B14F-4D97-AF65-F5344CB8AC3E}">
        <p14:creationId xmlns:p14="http://schemas.microsoft.com/office/powerpoint/2010/main" val="3771950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909883"/>
          </a:xfrm>
        </p:spPr>
        <p:txBody>
          <a:bodyPr/>
          <a:lstStyle/>
          <a:p>
            <a:r>
              <a:rPr lang="fi-FI" dirty="0" smtClean="0">
                <a:latin typeface="Comic Sans MS" panose="030F0702030302020204" pitchFamily="66" charset="0"/>
              </a:rPr>
              <a:t>Ominen voi auttaa:</a:t>
            </a:r>
            <a:endParaRPr lang="fi-FI" dirty="0">
              <a:latin typeface="Comic Sans MS" panose="030F0702030302020204" pitchFamily="66" charset="0"/>
            </a:endParaRPr>
          </a:p>
        </p:txBody>
      </p:sp>
      <p:sp>
        <p:nvSpPr>
          <p:cNvPr id="3" name="Sisällön paikkamerkki 2"/>
          <p:cNvSpPr>
            <a:spLocks noGrp="1"/>
          </p:cNvSpPr>
          <p:nvPr>
            <p:ph sz="half" idx="1"/>
          </p:nvPr>
        </p:nvSpPr>
        <p:spPr/>
        <p:txBody>
          <a:bodyPr>
            <a:normAutofit lnSpcReduction="10000"/>
          </a:bodyPr>
          <a:lstStyle/>
          <a:p>
            <a:r>
              <a:rPr lang="fi-FI" sz="2000" dirty="0" smtClean="0">
                <a:latin typeface="Comic Sans MS" panose="030F0702030302020204" pitchFamily="66" charset="0"/>
              </a:rPr>
              <a:t>Tyynyn pöyhimisessä</a:t>
            </a:r>
            <a:endParaRPr lang="fi-FI" sz="2000" dirty="0">
              <a:latin typeface="Comic Sans MS" panose="030F0702030302020204" pitchFamily="66" charset="0"/>
            </a:endParaRPr>
          </a:p>
          <a:p>
            <a:r>
              <a:rPr lang="fi-FI" sz="2000" dirty="0" smtClean="0">
                <a:latin typeface="Comic Sans MS" panose="030F0702030302020204" pitchFamily="66" charset="0"/>
              </a:rPr>
              <a:t>Peseytymisessä avustamisessa</a:t>
            </a:r>
          </a:p>
          <a:p>
            <a:r>
              <a:rPr lang="fi-FI" sz="2000" dirty="0" smtClean="0">
                <a:latin typeface="Comic Sans MS" panose="030F0702030302020204" pitchFamily="66" charset="0"/>
              </a:rPr>
              <a:t>Ulkoilussa avustamisessa</a:t>
            </a:r>
          </a:p>
          <a:p>
            <a:r>
              <a:rPr lang="fi-FI" sz="2000" dirty="0" smtClean="0">
                <a:latin typeface="Comic Sans MS" panose="030F0702030302020204" pitchFamily="66" charset="0"/>
              </a:rPr>
              <a:t>Liikkumisessa avustamisessa</a:t>
            </a:r>
          </a:p>
          <a:p>
            <a:r>
              <a:rPr lang="fi-FI" sz="2000" dirty="0" smtClean="0">
                <a:latin typeface="Comic Sans MS" panose="030F0702030302020204" pitchFamily="66" charset="0"/>
              </a:rPr>
              <a:t>Kahvilla käynti</a:t>
            </a:r>
          </a:p>
          <a:p>
            <a:r>
              <a:rPr lang="fi-FI" sz="2000" dirty="0" smtClean="0">
                <a:latin typeface="Comic Sans MS" panose="030F0702030302020204" pitchFamily="66" charset="0"/>
              </a:rPr>
              <a:t>Mielekäs tekeminen (harrastukset)</a:t>
            </a:r>
          </a:p>
          <a:p>
            <a:r>
              <a:rPr lang="fi-FI" sz="2000" dirty="0" smtClean="0">
                <a:latin typeface="Comic Sans MS" panose="030F0702030302020204" pitchFamily="66" charset="0"/>
              </a:rPr>
              <a:t>Valokuvat, muistelu</a:t>
            </a:r>
          </a:p>
          <a:p>
            <a:r>
              <a:rPr lang="fi-FI" sz="2000" dirty="0" smtClean="0">
                <a:latin typeface="Comic Sans MS" panose="030F0702030302020204" pitchFamily="66" charset="0"/>
              </a:rPr>
              <a:t>Hiusten </a:t>
            </a:r>
            <a:r>
              <a:rPr lang="fi-FI" sz="2000" dirty="0" err="1" smtClean="0">
                <a:latin typeface="Comic Sans MS" panose="030F0702030302020204" pitchFamily="66" charset="0"/>
              </a:rPr>
              <a:t>laitaminen</a:t>
            </a:r>
            <a:endParaRPr lang="fi-FI" sz="2000" dirty="0" smtClean="0">
              <a:latin typeface="Comic Sans MS" panose="030F0702030302020204" pitchFamily="66" charset="0"/>
            </a:endParaRPr>
          </a:p>
          <a:p>
            <a:r>
              <a:rPr lang="fi-FI" sz="2000" dirty="0" smtClean="0">
                <a:latin typeface="Comic Sans MS" panose="030F0702030302020204" pitchFamily="66" charset="0"/>
              </a:rPr>
              <a:t>Kasvojen hoitaminen / parranajo</a:t>
            </a:r>
          </a:p>
          <a:p>
            <a:r>
              <a:rPr lang="fi-FI" sz="2000" dirty="0" smtClean="0">
                <a:latin typeface="Comic Sans MS" panose="030F0702030302020204" pitchFamily="66" charset="0"/>
              </a:rPr>
              <a:t>Silmälasien puhdistaminen</a:t>
            </a:r>
          </a:p>
          <a:p>
            <a:endParaRPr lang="fi-FI" sz="2000" dirty="0" smtClean="0">
              <a:latin typeface="Comic Sans MS" panose="030F0702030302020204" pitchFamily="66" charset="0"/>
            </a:endParaRPr>
          </a:p>
          <a:p>
            <a:endParaRPr lang="fi-FI" sz="2000" dirty="0" smtClean="0">
              <a:latin typeface="Comic Sans MS" panose="030F0702030302020204" pitchFamily="66" charset="0"/>
            </a:endParaRPr>
          </a:p>
          <a:p>
            <a:endParaRPr lang="fi-FI" sz="2000" dirty="0">
              <a:latin typeface="Comic Sans MS" panose="030F0702030302020204" pitchFamily="66" charset="0"/>
            </a:endParaRPr>
          </a:p>
        </p:txBody>
      </p:sp>
      <p:sp>
        <p:nvSpPr>
          <p:cNvPr id="4" name="Sisällön paikkamerkki 3"/>
          <p:cNvSpPr>
            <a:spLocks noGrp="1"/>
          </p:cNvSpPr>
          <p:nvPr>
            <p:ph sz="half" idx="2"/>
          </p:nvPr>
        </p:nvSpPr>
        <p:spPr/>
        <p:txBody>
          <a:bodyPr>
            <a:normAutofit lnSpcReduction="10000"/>
          </a:bodyPr>
          <a:lstStyle/>
          <a:p>
            <a:r>
              <a:rPr lang="fi-FI" sz="2000" dirty="0" smtClean="0">
                <a:latin typeface="Comic Sans MS" panose="030F0702030302020204" pitchFamily="66" charset="0"/>
              </a:rPr>
              <a:t>Koskettaminen / silittäminen</a:t>
            </a:r>
            <a:endParaRPr lang="fi-FI" sz="2000" dirty="0">
              <a:latin typeface="Comic Sans MS" panose="030F0702030302020204" pitchFamily="66" charset="0"/>
            </a:endParaRPr>
          </a:p>
          <a:p>
            <a:r>
              <a:rPr lang="fi-FI" sz="2000" dirty="0" smtClean="0">
                <a:latin typeface="Comic Sans MS" panose="030F0702030302020204" pitchFamily="66" charset="0"/>
              </a:rPr>
              <a:t>Ihon voiteleminen</a:t>
            </a:r>
          </a:p>
          <a:p>
            <a:r>
              <a:rPr lang="fi-FI" sz="2000" dirty="0" smtClean="0">
                <a:latin typeface="Comic Sans MS" panose="030F0702030302020204" pitchFamily="66" charset="0"/>
              </a:rPr>
              <a:t>Suun hoitaminen / kostuttaminen</a:t>
            </a:r>
          </a:p>
          <a:p>
            <a:r>
              <a:rPr lang="fi-FI" sz="2000" dirty="0" smtClean="0">
                <a:latin typeface="Comic Sans MS" panose="030F0702030302020204" pitchFamily="66" charset="0"/>
              </a:rPr>
              <a:t>Arkisista asioita rupattelu</a:t>
            </a:r>
          </a:p>
          <a:p>
            <a:r>
              <a:rPr lang="fi-FI" sz="2000" dirty="0" smtClean="0">
                <a:latin typeface="Comic Sans MS" panose="030F0702030302020204" pitchFamily="66" charset="0"/>
              </a:rPr>
              <a:t>Käytännön asioista puhuminen</a:t>
            </a:r>
          </a:p>
          <a:p>
            <a:r>
              <a:rPr lang="fi-FI" sz="2000" dirty="0" smtClean="0">
                <a:latin typeface="Comic Sans MS" panose="030F0702030302020204" pitchFamily="66" charset="0"/>
              </a:rPr>
              <a:t>Asiakkaan toiveista puhuminen</a:t>
            </a:r>
          </a:p>
          <a:p>
            <a:r>
              <a:rPr lang="fi-FI" sz="2000" dirty="0" err="1" smtClean="0">
                <a:latin typeface="Comic Sans MS" panose="030F0702030302020204" pitchFamily="66" charset="0"/>
              </a:rPr>
              <a:t>Mieleuisan</a:t>
            </a:r>
            <a:r>
              <a:rPr lang="fi-FI" sz="2000" dirty="0" smtClean="0">
                <a:latin typeface="Comic Sans MS" panose="030F0702030302020204" pitchFamily="66" charset="0"/>
              </a:rPr>
              <a:t> kirjan tai lehtien lukeminen</a:t>
            </a:r>
          </a:p>
          <a:p>
            <a:r>
              <a:rPr lang="fi-FI" sz="2000" dirty="0" smtClean="0">
                <a:latin typeface="Comic Sans MS" panose="030F0702030302020204" pitchFamily="66" charset="0"/>
              </a:rPr>
              <a:t>Musiikin kuuntelu yhdessä</a:t>
            </a:r>
          </a:p>
          <a:p>
            <a:r>
              <a:rPr lang="fi-FI" sz="2000" dirty="0" smtClean="0">
                <a:latin typeface="Comic Sans MS" panose="030F0702030302020204" pitchFamily="66" charset="0"/>
              </a:rPr>
              <a:t>Juoman tarjoaminen</a:t>
            </a:r>
          </a:p>
          <a:p>
            <a:r>
              <a:rPr lang="fi-FI" sz="2000" dirty="0" smtClean="0">
                <a:latin typeface="Comic Sans MS" panose="030F0702030302020204" pitchFamily="66" charset="0"/>
              </a:rPr>
              <a:t>Läsnäolo</a:t>
            </a:r>
          </a:p>
          <a:p>
            <a:r>
              <a:rPr lang="fi-FI" sz="2000" dirty="0" smtClean="0">
                <a:latin typeface="Comic Sans MS" panose="030F0702030302020204" pitchFamily="66" charset="0"/>
              </a:rPr>
              <a:t>Kädestä pitäminen</a:t>
            </a:r>
            <a:endParaRPr lang="fi-FI" sz="2000" dirty="0">
              <a:latin typeface="Comic Sans MS" panose="030F0702030302020204" pitchFamily="66" charset="0"/>
            </a:endParaRPr>
          </a:p>
        </p:txBody>
      </p:sp>
    </p:spTree>
    <p:extLst>
      <p:ext uri="{BB962C8B-B14F-4D97-AF65-F5344CB8AC3E}">
        <p14:creationId xmlns:p14="http://schemas.microsoft.com/office/powerpoint/2010/main" val="140769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Comic Sans MS" panose="030F0702030302020204" pitchFamily="66" charset="0"/>
              </a:rPr>
              <a:t>OMAISTEN KOHTAAMINEN</a:t>
            </a:r>
            <a:endParaRPr lang="fi-FI" dirty="0">
              <a:latin typeface="Comic Sans MS" panose="030F0702030302020204" pitchFamily="66" charset="0"/>
            </a:endParaRPr>
          </a:p>
        </p:txBody>
      </p:sp>
      <p:sp>
        <p:nvSpPr>
          <p:cNvPr id="3" name="Sisällön paikkamerkki 2"/>
          <p:cNvSpPr>
            <a:spLocks noGrp="1"/>
          </p:cNvSpPr>
          <p:nvPr>
            <p:ph idx="1"/>
          </p:nvPr>
        </p:nvSpPr>
        <p:spPr>
          <a:xfrm>
            <a:off x="838200" y="1825624"/>
            <a:ext cx="10515600" cy="4351338"/>
          </a:xfrm>
        </p:spPr>
        <p:txBody>
          <a:bodyPr>
            <a:normAutofit/>
          </a:bodyPr>
          <a:lstStyle/>
          <a:p>
            <a:r>
              <a:rPr lang="fi-FI" dirty="0" smtClean="0">
                <a:latin typeface="Comic Sans MS" panose="030F0702030302020204" pitchFamily="66" charset="0"/>
              </a:rPr>
              <a:t>Kohtaamiset </a:t>
            </a:r>
            <a:r>
              <a:rPr lang="fi-FI" dirty="0" smtClean="0">
                <a:latin typeface="Comic Sans MS" panose="030F0702030302020204" pitchFamily="66" charset="0"/>
              </a:rPr>
              <a:t>voivat olla ahdistavia, jos omaiset eivät hyväksy tilannetta </a:t>
            </a:r>
            <a:r>
              <a:rPr lang="fi-FI" dirty="0" smtClean="0">
                <a:latin typeface="Comic Sans MS" panose="030F0702030302020204" pitchFamily="66" charset="0"/>
                <a:sym typeface="Wingdings" panose="05000000000000000000" pitchFamily="2" charset="2"/>
              </a:rPr>
              <a:t> ohjaaminen muun avun piiriin.</a:t>
            </a:r>
          </a:p>
          <a:p>
            <a:r>
              <a:rPr lang="fi-FI" dirty="0" smtClean="0">
                <a:latin typeface="Comic Sans MS" panose="030F0702030302020204" pitchFamily="66" charset="0"/>
                <a:sym typeface="Wingdings" panose="05000000000000000000" pitchFamily="2" charset="2"/>
              </a:rPr>
              <a:t>Jos </a:t>
            </a:r>
            <a:r>
              <a:rPr lang="fi-FI" dirty="0" smtClean="0">
                <a:latin typeface="Comic Sans MS" panose="030F0702030302020204" pitchFamily="66" charset="0"/>
                <a:sym typeface="Wingdings" panose="05000000000000000000" pitchFamily="2" charset="2"/>
              </a:rPr>
              <a:t>et tiedä mitä sanoa, sano se.</a:t>
            </a:r>
          </a:p>
          <a:p>
            <a:r>
              <a:rPr lang="fi-FI" dirty="0" smtClean="0">
                <a:latin typeface="Comic Sans MS" panose="030F0702030302020204" pitchFamily="66" charset="0"/>
                <a:sym typeface="Wingdings" panose="05000000000000000000" pitchFamily="2" charset="2"/>
              </a:rPr>
              <a:t>Ole läsnä, käytettävissä, aito ja avoin</a:t>
            </a:r>
            <a:r>
              <a:rPr lang="fi-FI" dirty="0" smtClean="0">
                <a:latin typeface="Comic Sans MS" panose="030F0702030302020204" pitchFamily="66" charset="0"/>
                <a:sym typeface="Wingdings" panose="05000000000000000000" pitchFamily="2" charset="2"/>
              </a:rPr>
              <a:t>.</a:t>
            </a:r>
          </a:p>
          <a:p>
            <a:r>
              <a:rPr lang="fi-FI" dirty="0" smtClean="0">
                <a:latin typeface="Comic Sans MS" panose="030F0702030302020204" pitchFamily="66" charset="0"/>
                <a:sym typeface="Wingdings" panose="05000000000000000000" pitchFamily="2" charset="2"/>
              </a:rPr>
              <a:t>Tuen tulee kunnioittaa perheen tapoja ja kulttuuria.</a:t>
            </a:r>
            <a:endParaRPr lang="fi-FI" dirty="0" smtClean="0">
              <a:latin typeface="Comic Sans MS" panose="030F0702030302020204" pitchFamily="66" charset="0"/>
              <a:sym typeface="Wingdings" panose="05000000000000000000" pitchFamily="2" charset="2"/>
            </a:endParaRPr>
          </a:p>
          <a:p>
            <a:r>
              <a:rPr lang="fi-FI" dirty="0" smtClean="0">
                <a:latin typeface="Comic Sans MS" panose="030F0702030302020204" pitchFamily="66" charset="0"/>
                <a:sym typeface="Wingdings" panose="05000000000000000000" pitchFamily="2" charset="2"/>
              </a:rPr>
              <a:t>Kosketus!!!</a:t>
            </a:r>
            <a:endParaRPr lang="fi-FI" dirty="0">
              <a:latin typeface="Comic Sans MS" panose="030F0702030302020204" pitchFamily="66" charset="0"/>
            </a:endParaRPr>
          </a:p>
        </p:txBody>
      </p:sp>
    </p:spTree>
    <p:extLst>
      <p:ext uri="{BB962C8B-B14F-4D97-AF65-F5344CB8AC3E}">
        <p14:creationId xmlns:p14="http://schemas.microsoft.com/office/powerpoint/2010/main" val="3499909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Comic Sans MS" panose="030F0702030302020204" pitchFamily="66" charset="0"/>
              </a:rPr>
              <a:t>Omaisen jaksaminen</a:t>
            </a:r>
            <a:endParaRPr lang="fi-FI" dirty="0">
              <a:latin typeface="Comic Sans MS" panose="030F0702030302020204" pitchFamily="66" charset="0"/>
            </a:endParaRPr>
          </a:p>
        </p:txBody>
      </p:sp>
      <p:sp>
        <p:nvSpPr>
          <p:cNvPr id="3" name="Sisällön paikkamerkki 2"/>
          <p:cNvSpPr>
            <a:spLocks noGrp="1"/>
          </p:cNvSpPr>
          <p:nvPr>
            <p:ph idx="1"/>
          </p:nvPr>
        </p:nvSpPr>
        <p:spPr>
          <a:xfrm>
            <a:off x="878114" y="2028825"/>
            <a:ext cx="10515600" cy="4351338"/>
          </a:xfrm>
        </p:spPr>
        <p:txBody>
          <a:bodyPr/>
          <a:lstStyle/>
          <a:p>
            <a:r>
              <a:rPr lang="fi-FI" dirty="0" smtClean="0">
                <a:latin typeface="Comic Sans MS" panose="030F0702030302020204" pitchFamily="66" charset="0"/>
              </a:rPr>
              <a:t>Jaksaminen on tärkeää </a:t>
            </a:r>
            <a:r>
              <a:rPr lang="fi-FI" dirty="0" smtClean="0">
                <a:latin typeface="Comic Sans MS" panose="030F0702030302020204" pitchFamily="66" charset="0"/>
                <a:sym typeface="Wingdings" panose="05000000000000000000" pitchFamily="2" charset="2"/>
              </a:rPr>
              <a:t> tärkeä kannustaa omaisia huolehtimaan myös omasta jaksamisestaan.</a:t>
            </a:r>
          </a:p>
          <a:p>
            <a:r>
              <a:rPr lang="fi-FI" dirty="0" smtClean="0">
                <a:latin typeface="Comic Sans MS" panose="030F0702030302020204" pitchFamily="66" charset="0"/>
                <a:sym typeface="Wingdings" panose="05000000000000000000" pitchFamily="2" charset="2"/>
              </a:rPr>
              <a:t>Tukiosaston tärkeys.</a:t>
            </a:r>
            <a:endParaRPr lang="fi-FI" dirty="0" smtClean="0">
              <a:latin typeface="Comic Sans MS" panose="030F0702030302020204" pitchFamily="66" charset="0"/>
            </a:endParaRPr>
          </a:p>
          <a:p>
            <a:r>
              <a:rPr lang="fi-FI" dirty="0" smtClean="0">
                <a:latin typeface="Comic Sans MS" panose="030F0702030302020204" pitchFamily="66" charset="0"/>
              </a:rPr>
              <a:t>Omainen voi kokea ikävää, syyllisyyttä, pelkoa, katumusta, keskeneräisyyttä tai helpotusta, kun tuskat ovat takana.</a:t>
            </a:r>
          </a:p>
          <a:p>
            <a:r>
              <a:rPr lang="fi-FI" dirty="0" smtClean="0">
                <a:latin typeface="Comic Sans MS" panose="030F0702030302020204" pitchFamily="66" charset="0"/>
              </a:rPr>
              <a:t>Omaisille hyvä mainita, että heillä on mahdollisuus puhua tuntemuksistaan ja huolistaan hoitajan kanssa:</a:t>
            </a:r>
            <a:endParaRPr lang="fi-FI" dirty="0">
              <a:latin typeface="Comic Sans MS" panose="030F0702030302020204" pitchFamily="66" charset="0"/>
            </a:endParaRPr>
          </a:p>
        </p:txBody>
      </p:sp>
    </p:spTree>
    <p:extLst>
      <p:ext uri="{BB962C8B-B14F-4D97-AF65-F5344CB8AC3E}">
        <p14:creationId xmlns:p14="http://schemas.microsoft.com/office/powerpoint/2010/main" val="1012877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922762"/>
          </a:xfrm>
        </p:spPr>
        <p:txBody>
          <a:bodyPr/>
          <a:lstStyle/>
          <a:p>
            <a:r>
              <a:rPr lang="fi-FI" dirty="0" smtClean="0">
                <a:latin typeface="Comic Sans MS" panose="030F0702030302020204" pitchFamily="66" charset="0"/>
              </a:rPr>
              <a:t>Omaisen kanssa voi keskustella:</a:t>
            </a:r>
            <a:endParaRPr lang="fi-FI" dirty="0">
              <a:latin typeface="Comic Sans MS" panose="030F0702030302020204" pitchFamily="66" charset="0"/>
            </a:endParaRPr>
          </a:p>
        </p:txBody>
      </p:sp>
      <p:sp>
        <p:nvSpPr>
          <p:cNvPr id="3" name="Sisällön paikkamerkki 2"/>
          <p:cNvSpPr>
            <a:spLocks noGrp="1"/>
          </p:cNvSpPr>
          <p:nvPr>
            <p:ph idx="1"/>
          </p:nvPr>
        </p:nvSpPr>
        <p:spPr/>
        <p:txBody>
          <a:bodyPr/>
          <a:lstStyle/>
          <a:p>
            <a:r>
              <a:rPr lang="fi-FI" dirty="0" smtClean="0">
                <a:latin typeface="Comic Sans MS" panose="030F0702030302020204" pitchFamily="66" charset="0"/>
              </a:rPr>
              <a:t>Käytännön asioiden järjestelystä</a:t>
            </a:r>
          </a:p>
          <a:p>
            <a:r>
              <a:rPr lang="fi-FI" dirty="0" smtClean="0">
                <a:latin typeface="Comic Sans MS" panose="030F0702030302020204" pitchFamily="66" charset="0"/>
              </a:rPr>
              <a:t>Huolista tai murheista</a:t>
            </a:r>
          </a:p>
          <a:p>
            <a:r>
              <a:rPr lang="fi-FI" dirty="0" smtClean="0">
                <a:latin typeface="Comic Sans MS" panose="030F0702030302020204" pitchFamily="66" charset="0"/>
              </a:rPr>
              <a:t>Kivusta ja muista oireista</a:t>
            </a:r>
          </a:p>
          <a:p>
            <a:r>
              <a:rPr lang="fi-FI" dirty="0" smtClean="0">
                <a:latin typeface="Comic Sans MS" panose="030F0702030302020204" pitchFamily="66" charset="0"/>
              </a:rPr>
              <a:t>Lähestyvästä kuolemasta ja sen merkeistä</a:t>
            </a:r>
          </a:p>
          <a:p>
            <a:r>
              <a:rPr lang="fi-FI" dirty="0" smtClean="0">
                <a:latin typeface="Comic Sans MS" panose="030F0702030302020204" pitchFamily="66" charset="0"/>
              </a:rPr>
              <a:t>Henkilökohtaisista toiveista ja tarpeista</a:t>
            </a:r>
          </a:p>
          <a:p>
            <a:r>
              <a:rPr lang="fi-FI" dirty="0" smtClean="0">
                <a:latin typeface="Comic Sans MS" panose="030F0702030302020204" pitchFamily="66" charset="0"/>
              </a:rPr>
              <a:t>Mahdollisuudesta vapaaehtoistoimijan läsnäoloon</a:t>
            </a:r>
          </a:p>
          <a:p>
            <a:r>
              <a:rPr lang="fi-FI" dirty="0" smtClean="0">
                <a:latin typeface="Comic Sans MS" panose="030F0702030302020204" pitchFamily="66" charset="0"/>
              </a:rPr>
              <a:t>Mahdollisuudesta keskustella papin </a:t>
            </a:r>
            <a:r>
              <a:rPr lang="fi-FI" dirty="0" err="1" smtClean="0">
                <a:latin typeface="Comic Sans MS" panose="030F0702030302020204" pitchFamily="66" charset="0"/>
              </a:rPr>
              <a:t>tmv</a:t>
            </a:r>
            <a:r>
              <a:rPr lang="fi-FI" dirty="0" smtClean="0">
                <a:latin typeface="Comic Sans MS" panose="030F0702030302020204" pitchFamily="66" charset="0"/>
              </a:rPr>
              <a:t>. kanssa</a:t>
            </a:r>
          </a:p>
          <a:p>
            <a:r>
              <a:rPr lang="fi-FI" dirty="0" smtClean="0">
                <a:latin typeface="Comic Sans MS" panose="030F0702030302020204" pitchFamily="66" charset="0"/>
              </a:rPr>
              <a:t>Kaikesta maan ja taivaan välillä</a:t>
            </a:r>
            <a:endParaRPr lang="fi-FI" dirty="0">
              <a:latin typeface="Comic Sans MS" panose="030F0702030302020204" pitchFamily="66" charset="0"/>
            </a:endParaRPr>
          </a:p>
        </p:txBody>
      </p:sp>
    </p:spTree>
    <p:extLst>
      <p:ext uri="{BB962C8B-B14F-4D97-AF65-F5344CB8AC3E}">
        <p14:creationId xmlns:p14="http://schemas.microsoft.com/office/powerpoint/2010/main" val="2944348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Comic Sans MS" panose="030F0702030302020204" pitchFamily="66" charset="0"/>
              </a:rPr>
              <a:t>SURU</a:t>
            </a:r>
            <a:endParaRPr lang="fi-FI" dirty="0">
              <a:latin typeface="Comic Sans MS" panose="030F0702030302020204" pitchFamily="66" charset="0"/>
            </a:endParaRPr>
          </a:p>
        </p:txBody>
      </p:sp>
      <p:sp>
        <p:nvSpPr>
          <p:cNvPr id="3" name="Sisällön paikkamerkki 2"/>
          <p:cNvSpPr>
            <a:spLocks noGrp="1"/>
          </p:cNvSpPr>
          <p:nvPr>
            <p:ph idx="1"/>
          </p:nvPr>
        </p:nvSpPr>
        <p:spPr>
          <a:xfrm>
            <a:off x="838200" y="1690688"/>
            <a:ext cx="10515600" cy="5167086"/>
          </a:xfrm>
        </p:spPr>
        <p:txBody>
          <a:bodyPr>
            <a:normAutofit/>
          </a:bodyPr>
          <a:lstStyle/>
          <a:p>
            <a:pPr marL="457200" indent="-457200"/>
            <a:r>
              <a:rPr lang="fi-FI" altLang="fi-FI" dirty="0" smtClean="0">
                <a:latin typeface="Comic Sans MS" panose="030F0702030302020204" pitchFamily="66" charset="0"/>
              </a:rPr>
              <a:t>Auttaa </a:t>
            </a:r>
            <a:r>
              <a:rPr lang="fi-FI" altLang="fi-FI" dirty="0">
                <a:latin typeface="Comic Sans MS" panose="030F0702030302020204" pitchFamily="66" charset="0"/>
              </a:rPr>
              <a:t>ihmistä suostumaan sisäisesti siihen, mikä on ulkoisesti tullut elämässä </a:t>
            </a:r>
            <a:r>
              <a:rPr lang="fi-FI" altLang="fi-FI" dirty="0" smtClean="0">
                <a:latin typeface="Comic Sans MS" panose="030F0702030302020204" pitchFamily="66" charset="0"/>
              </a:rPr>
              <a:t>pakolliseksi</a:t>
            </a:r>
            <a:r>
              <a:rPr lang="fi-FI" altLang="fi-FI" dirty="0">
                <a:latin typeface="Comic Sans MS" panose="030F0702030302020204" pitchFamily="66" charset="0"/>
              </a:rPr>
              <a:t> </a:t>
            </a:r>
            <a:r>
              <a:rPr lang="fi-FI" altLang="fi-FI" dirty="0" smtClean="0">
                <a:latin typeface="Comic Sans MS" panose="030F0702030302020204" pitchFamily="66" charset="0"/>
              </a:rPr>
              <a:t>(luopuminen)</a:t>
            </a:r>
          </a:p>
          <a:p>
            <a:pPr marL="457200" indent="-457200"/>
            <a:r>
              <a:rPr lang="fi-FI" dirty="0" smtClean="0">
                <a:latin typeface="Comic Sans MS" panose="030F0702030302020204" pitchFamily="66" charset="0"/>
                <a:sym typeface="Wingdings" panose="05000000000000000000" pitchFamily="2" charset="2"/>
              </a:rPr>
              <a:t>Ihmisillä on heille ominaiset tavat selviytyä surusta, tämä hyvä tiedostaa </a:t>
            </a:r>
            <a:r>
              <a:rPr lang="fi-FI" sz="2000" dirty="0" smtClean="0">
                <a:latin typeface="Comic Sans MS" panose="030F0702030302020204" pitchFamily="66" charset="0"/>
                <a:sym typeface="Wingdings" panose="05000000000000000000" pitchFamily="2" charset="2"/>
              </a:rPr>
              <a:t>(esim. henkisesti, sosiaalisesti, emotionaalisesti tai kognitiivisesti suuntautuneiden ihmisten erot).</a:t>
            </a:r>
            <a:endParaRPr lang="fi-FI" altLang="fi-FI" sz="2000" dirty="0" smtClean="0">
              <a:latin typeface="Comic Sans MS" panose="030F0702030302020204" pitchFamily="66" charset="0"/>
            </a:endParaRPr>
          </a:p>
          <a:p>
            <a:pPr marL="457200" indent="-457200"/>
            <a:r>
              <a:rPr lang="fi-FI" altLang="fi-FI" dirty="0" smtClean="0">
                <a:latin typeface="Comic Sans MS" panose="030F0702030302020204" pitchFamily="66" charset="0"/>
              </a:rPr>
              <a:t>Pysäyttää, sitoo voimavaroja.</a:t>
            </a:r>
          </a:p>
          <a:p>
            <a:pPr marL="457200" indent="-457200"/>
            <a:r>
              <a:rPr lang="fi-FI" altLang="fi-FI" dirty="0" smtClean="0">
                <a:latin typeface="Comic Sans MS" panose="030F0702030302020204" pitchFamily="66" charset="0"/>
              </a:rPr>
              <a:t>Voi pelottaa </a:t>
            </a:r>
            <a:r>
              <a:rPr lang="fi-FI" altLang="fi-FI" dirty="0" smtClean="0">
                <a:latin typeface="Comic Sans MS" panose="030F0702030302020204" pitchFamily="66" charset="0"/>
                <a:sym typeface="Wingdings" panose="05000000000000000000" pitchFamily="2" charset="2"/>
              </a:rPr>
              <a:t> vältetään tilanteita joissa muistot kipeitä</a:t>
            </a:r>
            <a:r>
              <a:rPr lang="fi-FI" altLang="fi-FI" dirty="0" smtClean="0">
                <a:latin typeface="Comic Sans MS" panose="030F0702030302020204" pitchFamily="66" charset="0"/>
                <a:sym typeface="Wingdings" panose="05000000000000000000" pitchFamily="2" charset="2"/>
              </a:rPr>
              <a:t>.</a:t>
            </a:r>
          </a:p>
          <a:p>
            <a:pPr marL="457200" indent="-457200"/>
            <a:r>
              <a:rPr lang="fi-FI" altLang="fi-FI" dirty="0" smtClean="0">
                <a:latin typeface="Comic Sans MS" panose="030F0702030302020204" pitchFamily="66" charset="0"/>
                <a:sym typeface="Wingdings" panose="05000000000000000000" pitchFamily="2" charset="2"/>
              </a:rPr>
              <a:t>Vuorovaikutuksessa tärkeää, että suru vastaanotetaan ja surevaa tuetaan. Suru luopumisineen voi parhaimmillaan johtaa persoonallisuuden kasvuun  elämän rajallisuus tunnistetaan ja suhtautuminen itseen ja toisiin muuttuu.</a:t>
            </a:r>
            <a:endParaRPr lang="fi-FI" altLang="fi-FI" dirty="0" smtClean="0">
              <a:latin typeface="Comic Sans MS" panose="030F0702030302020204" pitchFamily="66" charset="0"/>
            </a:endParaRPr>
          </a:p>
          <a:p>
            <a:pPr marL="457200" indent="-457200"/>
            <a:endParaRPr lang="fi-FI" altLang="fi-FI" dirty="0">
              <a:latin typeface="Comic Sans MS" panose="030F0702030302020204" pitchFamily="66" charset="0"/>
            </a:endParaRPr>
          </a:p>
          <a:p>
            <a:pPr marL="0" indent="0">
              <a:buNone/>
            </a:pPr>
            <a:endParaRPr lang="fi-FI" dirty="0"/>
          </a:p>
        </p:txBody>
      </p:sp>
    </p:spTree>
    <p:extLst>
      <p:ext uri="{BB962C8B-B14F-4D97-AF65-F5344CB8AC3E}">
        <p14:creationId xmlns:p14="http://schemas.microsoft.com/office/powerpoint/2010/main" val="225767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838200" y="1313645"/>
            <a:ext cx="10515600" cy="4863318"/>
          </a:xfrm>
        </p:spPr>
        <p:txBody>
          <a:bodyPr/>
          <a:lstStyle/>
          <a:p>
            <a:pPr marL="0" indent="0" algn="ctr">
              <a:buNone/>
            </a:pPr>
            <a:r>
              <a:rPr lang="fi-FI" sz="4000" dirty="0" smtClean="0">
                <a:latin typeface="Comic Sans MS" panose="030F0702030302020204" pitchFamily="66" charset="0"/>
              </a:rPr>
              <a:t>”Kun rakas ihminen kuolee, mikään viisaus ei paranna surua. Sitä surua ei paranna viisaus, ei rehellisyys, ei vahvuus eikä hyvyys. Voimme vain surra loppuun asti ja oppia siitä jotain, mutta opimmepa siitä mitä tahansa, se ei auta meitä kohtaamaan seuraavaa odottamatonta surua.” </a:t>
            </a:r>
          </a:p>
          <a:p>
            <a:pPr marL="0" indent="0">
              <a:buNone/>
            </a:pPr>
            <a:r>
              <a:rPr lang="fi-FI" sz="1800" dirty="0" smtClean="0">
                <a:latin typeface="Comic Sans MS" panose="030F0702030302020204" pitchFamily="66" charset="0"/>
              </a:rPr>
              <a:t>						(</a:t>
            </a:r>
            <a:r>
              <a:rPr lang="fi-FI" sz="1800" dirty="0" err="1" smtClean="0">
                <a:latin typeface="Comic Sans MS" panose="030F0702030302020204" pitchFamily="66" charset="0"/>
              </a:rPr>
              <a:t>Murakami</a:t>
            </a:r>
            <a:r>
              <a:rPr lang="fi-FI" sz="1800" dirty="0" smtClean="0">
                <a:latin typeface="Comic Sans MS" panose="030F0702030302020204" pitchFamily="66" charset="0"/>
              </a:rPr>
              <a:t> 2012)</a:t>
            </a:r>
            <a:endParaRPr lang="fi-FI" sz="1800" dirty="0">
              <a:latin typeface="Comic Sans MS" panose="030F0702030302020204" pitchFamily="66" charset="0"/>
            </a:endParaRPr>
          </a:p>
        </p:txBody>
      </p:sp>
    </p:spTree>
    <p:extLst>
      <p:ext uri="{BB962C8B-B14F-4D97-AF65-F5344CB8AC3E}">
        <p14:creationId xmlns:p14="http://schemas.microsoft.com/office/powerpoint/2010/main" val="351862515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440</Words>
  <Application>Microsoft Office PowerPoint</Application>
  <PresentationFormat>Laajakuva</PresentationFormat>
  <Paragraphs>63</Paragraphs>
  <Slides>8</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8</vt:i4>
      </vt:variant>
    </vt:vector>
  </HeadingPairs>
  <TitlesOfParts>
    <vt:vector size="14" baseType="lpstr">
      <vt:lpstr>Arial</vt:lpstr>
      <vt:lpstr>Calibri</vt:lpstr>
      <vt:lpstr>Calibri Light</vt:lpstr>
      <vt:lpstr>Comic Sans MS</vt:lpstr>
      <vt:lpstr>Wingdings</vt:lpstr>
      <vt:lpstr>Office-teema</vt:lpstr>
      <vt:lpstr>Saattohoito kotona</vt:lpstr>
      <vt:lpstr>SAATTOHOIDOSSA OLEVAN ASIAKKAA LÄHEINEN</vt:lpstr>
      <vt:lpstr>Ominen voi auttaa:</vt:lpstr>
      <vt:lpstr>OMAISTEN KOHTAAMINEN</vt:lpstr>
      <vt:lpstr>Omaisen jaksaminen</vt:lpstr>
      <vt:lpstr>Omaisen kanssa voi keskustella:</vt:lpstr>
      <vt:lpstr>SURU</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Saattohoito kotona</dc:title>
  <dc:creator>Kaisa Kurko</dc:creator>
  <cp:lastModifiedBy>Kaisa Kurko</cp:lastModifiedBy>
  <cp:revision>2</cp:revision>
  <dcterms:created xsi:type="dcterms:W3CDTF">2020-04-07T08:56:57Z</dcterms:created>
  <dcterms:modified xsi:type="dcterms:W3CDTF">2020-04-07T12:53:07Z</dcterms:modified>
</cp:coreProperties>
</file>