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0730" autoAdjust="0"/>
  </p:normalViewPr>
  <p:slideViewPr>
    <p:cSldViewPr snapToGrid="0">
      <p:cViewPr varScale="1">
        <p:scale>
          <a:sx n="53" d="100"/>
          <a:sy n="53" d="100"/>
        </p:scale>
        <p:origin x="14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022CE0-3D3A-4A8D-89B2-BBDA3D2BEF4D}" type="datetimeFigureOut">
              <a:rPr lang="fi-FI" smtClean="0"/>
              <a:t>9.4.2020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4C9DD2-63B5-42C4-9C3B-0DF130ED72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5913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/>
            <a:r>
              <a:rPr lang="fi-FI" altLang="fi-FI" sz="1200" dirty="0" smtClean="0">
                <a:latin typeface="Comic Sans MS" panose="030F0702030302020204" pitchFamily="66" charset="0"/>
              </a:rPr>
              <a:t>Kuolevan ihmisen kivuista ja fyysistä tarpeista huolehtiminen vaatii tietoa, käden taitoa ja </a:t>
            </a:r>
          </a:p>
          <a:p>
            <a:pPr algn="ctr">
              <a:spcAft>
                <a:spcPts val="600"/>
              </a:spcAft>
              <a:buNone/>
            </a:pPr>
            <a:r>
              <a:rPr lang="fi-FI" altLang="fi-FI" sz="1200" dirty="0" smtClean="0">
                <a:latin typeface="Comic Sans MS" panose="030F0702030302020204" pitchFamily="66" charset="0"/>
              </a:rPr>
              <a:t>myötäelävää lämpöä</a:t>
            </a:r>
          </a:p>
          <a:p>
            <a:pPr algn="ctr">
              <a:spcAft>
                <a:spcPts val="600"/>
              </a:spcAft>
            </a:pPr>
            <a:r>
              <a:rPr lang="fi-FI" altLang="fi-FI" sz="1200" dirty="0" smtClean="0">
                <a:latin typeface="Comic Sans MS" panose="030F0702030302020204" pitchFamily="66" charset="0"/>
              </a:rPr>
              <a:t>näiden tarpeiden havaitseminen ja hienotunteinen hoito edellyttää asiakkaan kunnioittamista</a:t>
            </a:r>
          </a:p>
          <a:p>
            <a:pPr algn="ctr" eaLnBrk="1" hangingPunct="1"/>
            <a:r>
              <a:rPr lang="fi-FI" altLang="fi-FI" sz="1200" dirty="0" smtClean="0">
                <a:latin typeface="Comic Sans MS" panose="030F0702030302020204" pitchFamily="66" charset="0"/>
              </a:rPr>
              <a:t>hyvä perushoito viestittää</a:t>
            </a:r>
            <a:r>
              <a:rPr lang="fi-FI" altLang="fi-FI" sz="1200" baseline="0" dirty="0" smtClean="0">
                <a:latin typeface="Comic Sans MS" panose="030F0702030302020204" pitchFamily="66" charset="0"/>
              </a:rPr>
              <a:t> </a:t>
            </a:r>
            <a:r>
              <a:rPr lang="fi-FI" altLang="fi-FI" sz="1200" baseline="0" dirty="0" err="1" smtClean="0">
                <a:latin typeface="Comic Sans MS" panose="030F0702030302020204" pitchFamily="66" charset="0"/>
              </a:rPr>
              <a:t>hmiselle</a:t>
            </a:r>
            <a:r>
              <a:rPr lang="fi-FI" altLang="fi-FI" sz="1200" dirty="0" smtClean="0">
                <a:latin typeface="Comic Sans MS" panose="030F0702030302020204" pitchFamily="66" charset="0"/>
              </a:rPr>
              <a:t> sanattomasti rakkaudesta häntä kohtaan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4C9DD2-63B5-42C4-9C3B-0DF130ED72B9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4076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altLang="fi-FI" dirty="0" smtClean="0"/>
              <a:t>Lääkitys, aineenvaihdunnalliset syyt, tulehdukset, ummetus, suolitukos</a:t>
            </a:r>
          </a:p>
          <a:p>
            <a:endParaRPr lang="fi-FI" altLang="fi-FI" dirty="0" smtClean="0"/>
          </a:p>
          <a:p>
            <a:r>
              <a:rPr lang="fi-FI" altLang="fi-FI" dirty="0" err="1" smtClean="0"/>
              <a:t>Opioidin</a:t>
            </a:r>
            <a:r>
              <a:rPr lang="fi-FI" altLang="fi-FI" dirty="0" smtClean="0"/>
              <a:t> vaihtaminen </a:t>
            </a:r>
            <a:r>
              <a:rPr lang="fi-FI" altLang="fi-FI" dirty="0" err="1" smtClean="0"/>
              <a:t>haloperidoliin</a:t>
            </a:r>
            <a:r>
              <a:rPr lang="fi-FI" altLang="fi-FI" dirty="0" smtClean="0"/>
              <a:t>….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4C9DD2-63B5-42C4-9C3B-0DF130ED72B9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90561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ian kuvan paikkamerkki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Huomautusten paikkamerkki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i-FI" altLang="fi-FI" smtClean="0"/>
          </a:p>
        </p:txBody>
      </p:sp>
      <p:sp>
        <p:nvSpPr>
          <p:cNvPr id="31748" name="Dian numeron paikkamerkki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6C144542-40A8-4B9A-9009-6F5781CB0EB4}" type="slidenum">
              <a:rPr lang="fi-FI" altLang="fi-FI" smtClean="0"/>
              <a:pPr/>
              <a:t>7</a:t>
            </a:fld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15085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1BA3F-5EE6-4755-8192-564C921B12D1}" type="datetimeFigureOut">
              <a:rPr lang="fi-FI" smtClean="0"/>
              <a:t>9.4.2020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F12-E816-44EB-AA8E-94500803AE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3451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1BA3F-5EE6-4755-8192-564C921B12D1}" type="datetimeFigureOut">
              <a:rPr lang="fi-FI" smtClean="0"/>
              <a:t>9.4.2020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F12-E816-44EB-AA8E-94500803AE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4476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1BA3F-5EE6-4755-8192-564C921B12D1}" type="datetimeFigureOut">
              <a:rPr lang="fi-FI" smtClean="0"/>
              <a:t>9.4.2020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F12-E816-44EB-AA8E-94500803AE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4894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1BA3F-5EE6-4755-8192-564C921B12D1}" type="datetimeFigureOut">
              <a:rPr lang="fi-FI" smtClean="0"/>
              <a:t>9.4.2020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F12-E816-44EB-AA8E-94500803AE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9563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1BA3F-5EE6-4755-8192-564C921B12D1}" type="datetimeFigureOut">
              <a:rPr lang="fi-FI" smtClean="0"/>
              <a:t>9.4.2020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F12-E816-44EB-AA8E-94500803AE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2666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1BA3F-5EE6-4755-8192-564C921B12D1}" type="datetimeFigureOut">
              <a:rPr lang="fi-FI" smtClean="0"/>
              <a:t>9.4.2020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F12-E816-44EB-AA8E-94500803AE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110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1BA3F-5EE6-4755-8192-564C921B12D1}" type="datetimeFigureOut">
              <a:rPr lang="fi-FI" smtClean="0"/>
              <a:t>9.4.2020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F12-E816-44EB-AA8E-94500803AE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7455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1BA3F-5EE6-4755-8192-564C921B12D1}" type="datetimeFigureOut">
              <a:rPr lang="fi-FI" smtClean="0"/>
              <a:t>9.4.2020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F12-E816-44EB-AA8E-94500803AE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5059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1BA3F-5EE6-4755-8192-564C921B12D1}" type="datetimeFigureOut">
              <a:rPr lang="fi-FI" smtClean="0"/>
              <a:t>9.4.2020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F12-E816-44EB-AA8E-94500803AE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2415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1BA3F-5EE6-4755-8192-564C921B12D1}" type="datetimeFigureOut">
              <a:rPr lang="fi-FI" smtClean="0"/>
              <a:t>9.4.2020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F12-E816-44EB-AA8E-94500803AE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6545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1BA3F-5EE6-4755-8192-564C921B12D1}" type="datetimeFigureOut">
              <a:rPr lang="fi-FI" smtClean="0"/>
              <a:t>9.4.2020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F12-E816-44EB-AA8E-94500803AE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9089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1BA3F-5EE6-4755-8192-564C921B12D1}" type="datetimeFigureOut">
              <a:rPr lang="fi-FI" smtClean="0"/>
              <a:t>9.4.2020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771F12-E816-44EB-AA8E-94500803AE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7871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>
                <a:latin typeface="Comic Sans MS" panose="030F0702030302020204" pitchFamily="66" charset="0"/>
              </a:rPr>
              <a:t>Kuolevan</a:t>
            </a:r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fi-FI" dirty="0" smtClean="0">
                <a:latin typeface="Comic Sans MS" panose="030F0702030302020204" pitchFamily="66" charset="0"/>
              </a:rPr>
              <a:t>ihmisen hoitotyö</a:t>
            </a:r>
            <a:endParaRPr lang="fi-FI" dirty="0">
              <a:latin typeface="Comic Sans MS" panose="030F0702030302020204" pitchFamily="66" charset="0"/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78711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mtClean="0">
                <a:latin typeface="Comic Sans MS" panose="030F0702030302020204" pitchFamily="66" charset="0"/>
              </a:rPr>
              <a:t>RAKASTAVA HOITO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0"/>
            <a:ext cx="8229600" cy="5257800"/>
          </a:xfrm>
        </p:spPr>
        <p:txBody>
          <a:bodyPr/>
          <a:lstStyle/>
          <a:p>
            <a:pPr eaLnBrk="1" hangingPunct="1"/>
            <a:r>
              <a:rPr lang="fi-FI" altLang="fi-FI" sz="2200" dirty="0">
                <a:latin typeface="Comic Sans MS" panose="030F0702030302020204" pitchFamily="66" charset="0"/>
              </a:rPr>
              <a:t>Kuolevan </a:t>
            </a:r>
            <a:r>
              <a:rPr lang="fi-FI" altLang="fi-FI" sz="2200" dirty="0" smtClean="0">
                <a:latin typeface="Comic Sans MS" panose="030F0702030302020204" pitchFamily="66" charset="0"/>
              </a:rPr>
              <a:t>ihmisen</a:t>
            </a:r>
            <a:r>
              <a:rPr lang="fi-FI" altLang="fi-FI" sz="2200" dirty="0" smtClean="0">
                <a:latin typeface="Comic Sans MS" panose="030F0702030302020204" pitchFamily="66" charset="0"/>
              </a:rPr>
              <a:t> </a:t>
            </a:r>
            <a:r>
              <a:rPr lang="fi-FI" altLang="fi-FI" sz="2200" dirty="0">
                <a:latin typeface="Comic Sans MS" panose="030F0702030302020204" pitchFamily="66" charset="0"/>
              </a:rPr>
              <a:t>kivun elämykseen kuuluu neljänlaisia tarpeita</a:t>
            </a:r>
          </a:p>
          <a:p>
            <a:pPr lvl="1" eaLnBrk="1" hangingPunct="1"/>
            <a:r>
              <a:rPr lang="fi-FI" altLang="fi-FI" sz="2200" dirty="0">
                <a:latin typeface="Comic Sans MS" panose="030F0702030302020204" pitchFamily="66" charset="0"/>
              </a:rPr>
              <a:t>fyysiset tarpeet</a:t>
            </a:r>
          </a:p>
          <a:p>
            <a:pPr lvl="2" eaLnBrk="1" hangingPunct="1"/>
            <a:r>
              <a:rPr lang="fi-FI" altLang="fi-FI" dirty="0">
                <a:latin typeface="Comic Sans MS" panose="030F0702030302020204" pitchFamily="66" charset="0"/>
              </a:rPr>
              <a:t>fyysinen kipu</a:t>
            </a:r>
          </a:p>
          <a:p>
            <a:pPr lvl="1" eaLnBrk="1" hangingPunct="1"/>
            <a:r>
              <a:rPr lang="fi-FI" altLang="fi-FI" sz="2200" dirty="0">
                <a:latin typeface="Comic Sans MS" panose="030F0702030302020204" pitchFamily="66" charset="0"/>
              </a:rPr>
              <a:t>psyykkiset tarpeet</a:t>
            </a:r>
          </a:p>
          <a:p>
            <a:pPr lvl="2" eaLnBrk="1" hangingPunct="1"/>
            <a:r>
              <a:rPr lang="fi-FI" altLang="fi-FI" dirty="0">
                <a:latin typeface="Comic Sans MS" panose="030F0702030302020204" pitchFamily="66" charset="0"/>
              </a:rPr>
              <a:t>psyykkinen kipu</a:t>
            </a:r>
          </a:p>
          <a:p>
            <a:pPr lvl="1" eaLnBrk="1" hangingPunct="1"/>
            <a:r>
              <a:rPr lang="fi-FI" altLang="fi-FI" sz="2200" dirty="0">
                <a:latin typeface="Comic Sans MS" panose="030F0702030302020204" pitchFamily="66" charset="0"/>
              </a:rPr>
              <a:t>hengelliset tarpeet</a:t>
            </a:r>
          </a:p>
          <a:p>
            <a:pPr lvl="2" eaLnBrk="1" hangingPunct="1"/>
            <a:r>
              <a:rPr lang="fi-FI" altLang="fi-FI" dirty="0">
                <a:latin typeface="Comic Sans MS" panose="030F0702030302020204" pitchFamily="66" charset="0"/>
              </a:rPr>
              <a:t>hengellinen kipu</a:t>
            </a:r>
          </a:p>
          <a:p>
            <a:pPr lvl="1" eaLnBrk="1" hangingPunct="1"/>
            <a:r>
              <a:rPr lang="fi-FI" altLang="fi-FI" sz="2200" dirty="0">
                <a:latin typeface="Comic Sans MS" panose="030F0702030302020204" pitchFamily="66" charset="0"/>
              </a:rPr>
              <a:t>sosiaaliset tarpeet</a:t>
            </a:r>
          </a:p>
          <a:p>
            <a:pPr lvl="2" eaLnBrk="1" hangingPunct="1"/>
            <a:r>
              <a:rPr lang="fi-FI" altLang="fi-FI" dirty="0">
                <a:latin typeface="Comic Sans MS" panose="030F0702030302020204" pitchFamily="66" charset="0"/>
              </a:rPr>
              <a:t>sosiaalinen kipu</a:t>
            </a:r>
          </a:p>
          <a:p>
            <a:pPr eaLnBrk="1" hangingPunct="1"/>
            <a:r>
              <a:rPr lang="fi-FI" altLang="fi-FI" sz="2200" dirty="0">
                <a:latin typeface="Comic Sans MS" panose="030F0702030302020204" pitchFamily="66" charset="0"/>
              </a:rPr>
              <a:t>Rakastavan hoidon tarkoitus on huolehtia kaikista näistä tarpeista ja siitä, että jäljellä oleva aika on niin hyvää kuin mahdollista</a:t>
            </a:r>
          </a:p>
          <a:p>
            <a:pPr lvl="1" eaLnBrk="1" hangingPunct="1">
              <a:buFontTx/>
              <a:buNone/>
            </a:pPr>
            <a:endParaRPr lang="fi-FI" altLang="fi-FI" sz="2200" dirty="0"/>
          </a:p>
          <a:p>
            <a:pPr eaLnBrk="1" hangingPunct="1"/>
            <a:endParaRPr lang="fi-FI" altLang="fi-FI" sz="2200" dirty="0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6524625" y="2928938"/>
            <a:ext cx="3727450" cy="709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2000">
                <a:latin typeface="Comic Sans MS" panose="030F0702030302020204" pitchFamily="66" charset="0"/>
              </a:rPr>
              <a:t>KUOLEVAN SANALLISET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2000">
                <a:latin typeface="Comic Sans MS" panose="030F0702030302020204" pitchFamily="66" charset="0"/>
              </a:rPr>
              <a:t>JA SANATTOMAT VIESTIT</a:t>
            </a:r>
          </a:p>
        </p:txBody>
      </p:sp>
    </p:spTree>
    <p:extLst>
      <p:ext uri="{BB962C8B-B14F-4D97-AF65-F5344CB8AC3E}">
        <p14:creationId xmlns:p14="http://schemas.microsoft.com/office/powerpoint/2010/main" val="243376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 eaLnBrk="1" hangingPunct="1">
              <a:buFontTx/>
              <a:buNone/>
            </a:pPr>
            <a:r>
              <a:rPr lang="fi-FI" altLang="fi-FI" sz="2200" dirty="0">
                <a:latin typeface="Comic Sans MS" panose="030F0702030302020204" pitchFamily="66" charset="0"/>
              </a:rPr>
              <a:t>Kuolemassa on aika rakentaa</a:t>
            </a:r>
          </a:p>
          <a:p>
            <a:pPr algn="ctr" eaLnBrk="1" hangingPunct="1">
              <a:buFontTx/>
              <a:buNone/>
            </a:pPr>
            <a:r>
              <a:rPr lang="fi-FI" altLang="fi-FI" sz="2200" dirty="0">
                <a:latin typeface="Comic Sans MS" panose="030F0702030302020204" pitchFamily="66" charset="0"/>
              </a:rPr>
              <a:t>Elämänsä talo valmiiksi –</a:t>
            </a:r>
          </a:p>
          <a:p>
            <a:pPr algn="ctr" eaLnBrk="1" hangingPunct="1">
              <a:buFontTx/>
              <a:buNone/>
            </a:pPr>
            <a:r>
              <a:rPr lang="fi-FI" altLang="fi-FI" sz="2200" dirty="0">
                <a:latin typeface="Comic Sans MS" panose="030F0702030302020204" pitchFamily="66" charset="0"/>
              </a:rPr>
              <a:t>Kuljeskella sen eri huoneissa,</a:t>
            </a:r>
          </a:p>
          <a:p>
            <a:pPr algn="ctr" eaLnBrk="1" hangingPunct="1">
              <a:buFontTx/>
              <a:buNone/>
            </a:pPr>
            <a:r>
              <a:rPr lang="fi-FI" altLang="fi-FI" sz="2200" dirty="0">
                <a:latin typeface="Comic Sans MS" panose="030F0702030302020204" pitchFamily="66" charset="0"/>
              </a:rPr>
              <a:t>elämän eri vaiheissa ja tunteissa</a:t>
            </a:r>
            <a:r>
              <a:rPr lang="fi-FI" altLang="fi-FI" sz="2200" dirty="0" smtClean="0">
                <a:latin typeface="Comic Sans MS" panose="030F0702030302020204" pitchFamily="66" charset="0"/>
              </a:rPr>
              <a:t>.</a:t>
            </a:r>
            <a:endParaRPr lang="fi-FI" altLang="fi-FI" sz="1200" dirty="0">
              <a:latin typeface="Comic Sans MS" panose="030F0702030302020204" pitchFamily="66" charset="0"/>
            </a:endParaRPr>
          </a:p>
          <a:p>
            <a:pPr eaLnBrk="1" hangingPunct="1">
              <a:buFontTx/>
              <a:buNone/>
            </a:pPr>
            <a:r>
              <a:rPr lang="fi-FI" altLang="fi-FI" sz="2200" dirty="0">
                <a:latin typeface="Comic Sans MS" panose="030F0702030302020204" pitchFamily="66" charset="0"/>
              </a:rPr>
              <a:t>					- Martti Lindqvist –</a:t>
            </a:r>
          </a:p>
          <a:p>
            <a:pPr eaLnBrk="1" hangingPunct="1">
              <a:buFontTx/>
              <a:buNone/>
            </a:pPr>
            <a:endParaRPr lang="fi-FI" altLang="fi-FI" sz="2200" dirty="0"/>
          </a:p>
          <a:p>
            <a:pPr marL="0" indent="0" eaLnBrk="1" hangingPunct="1">
              <a:buNone/>
            </a:pPr>
            <a:r>
              <a:rPr lang="fi-FI" altLang="fi-FI" sz="2200" dirty="0" smtClean="0">
                <a:latin typeface="Comic Sans MS" panose="030F0702030302020204" pitchFamily="66" charset="0"/>
              </a:rPr>
              <a:t>Ihmisen </a:t>
            </a:r>
            <a:r>
              <a:rPr lang="fi-FI" altLang="fi-FI" sz="2200" dirty="0">
                <a:latin typeface="Comic Sans MS" panose="030F0702030302020204" pitchFamily="66" charset="0"/>
              </a:rPr>
              <a:t>luontainen optimismi</a:t>
            </a:r>
          </a:p>
          <a:p>
            <a:pPr lvl="1" eaLnBrk="1" hangingPunct="1"/>
            <a:r>
              <a:rPr lang="fi-FI" altLang="fi-FI" sz="2200" dirty="0">
                <a:latin typeface="Comic Sans MS" panose="030F0702030302020204" pitchFamily="66" charset="0"/>
              </a:rPr>
              <a:t>toivo</a:t>
            </a:r>
          </a:p>
          <a:p>
            <a:pPr lvl="1" eaLnBrk="1" hangingPunct="1"/>
            <a:r>
              <a:rPr lang="fi-FI" altLang="fi-FI" sz="2200" dirty="0">
                <a:latin typeface="Comic Sans MS" panose="030F0702030302020204" pitchFamily="66" charset="0"/>
              </a:rPr>
              <a:t>turvallisuus</a:t>
            </a:r>
          </a:p>
          <a:p>
            <a:pPr lvl="1" eaLnBrk="1" hangingPunct="1"/>
            <a:r>
              <a:rPr lang="fi-FI" altLang="fi-FI" sz="2200" dirty="0">
                <a:latin typeface="Comic Sans MS" panose="030F0702030302020204" pitchFamily="66" charset="0"/>
              </a:rPr>
              <a:t>rakastava huolenpito</a:t>
            </a:r>
          </a:p>
          <a:p>
            <a:pPr eaLnBrk="1" hangingPunct="1">
              <a:buFontTx/>
              <a:buNone/>
            </a:pPr>
            <a:endParaRPr lang="fi-FI" altLang="fi-FI" sz="2200" dirty="0"/>
          </a:p>
        </p:txBody>
      </p:sp>
      <p:sp>
        <p:nvSpPr>
          <p:cNvPr id="9219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fi-FI" altLang="fi-FI" smtClean="0">
                <a:latin typeface="Comic Sans MS" panose="030F0702030302020204" pitchFamily="66" charset="0"/>
              </a:rPr>
              <a:t>RAKASTAVA HOITO</a:t>
            </a:r>
          </a:p>
        </p:txBody>
      </p:sp>
      <p:pic>
        <p:nvPicPr>
          <p:cNvPr id="9220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6353" y="4570640"/>
            <a:ext cx="2592388" cy="184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766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mtClean="0">
                <a:latin typeface="Comic Sans MS" panose="030F0702030302020204" pitchFamily="66" charset="0"/>
              </a:rPr>
              <a:t>RAKASTAVA HOITO </a:t>
            </a:r>
            <a:r>
              <a:rPr lang="fi-FI" altLang="fi-FI" sz="2200">
                <a:latin typeface="Comic Sans MS" panose="030F0702030302020204" pitchFamily="66" charset="0"/>
              </a:rPr>
              <a:t>(Katie Eriksson)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080913"/>
            <a:ext cx="9372600" cy="5257800"/>
          </a:xfrm>
        </p:spPr>
        <p:txBody>
          <a:bodyPr/>
          <a:lstStyle/>
          <a:p>
            <a:pPr eaLnBrk="1" hangingPunct="1"/>
            <a:r>
              <a:rPr lang="fi-FI" altLang="fi-FI" sz="2400" dirty="0">
                <a:latin typeface="Comic Sans MS" panose="030F0702030302020204" pitchFamily="66" charset="0"/>
              </a:rPr>
              <a:t>kivun lievitys</a:t>
            </a:r>
          </a:p>
          <a:p>
            <a:pPr lvl="1" eaLnBrk="1" hangingPunct="1"/>
            <a:r>
              <a:rPr lang="fi-FI" altLang="fi-FI" dirty="0">
                <a:latin typeface="Comic Sans MS" panose="030F0702030302020204" pitchFamily="66" charset="0"/>
              </a:rPr>
              <a:t>kuolevan </a:t>
            </a:r>
            <a:r>
              <a:rPr lang="fi-FI" altLang="fi-FI" dirty="0" smtClean="0">
                <a:latin typeface="Comic Sans MS" panose="030F0702030302020204" pitchFamily="66" charset="0"/>
              </a:rPr>
              <a:t>ihmisen</a:t>
            </a:r>
            <a:r>
              <a:rPr lang="fi-FI" altLang="fi-FI" dirty="0" smtClean="0">
                <a:latin typeface="Comic Sans MS" panose="030F0702030302020204" pitchFamily="66" charset="0"/>
              </a:rPr>
              <a:t> </a:t>
            </a:r>
            <a:r>
              <a:rPr lang="fi-FI" altLang="fi-FI" dirty="0">
                <a:latin typeface="Comic Sans MS" panose="030F0702030302020204" pitchFamily="66" charset="0"/>
              </a:rPr>
              <a:t>kipua hoidetaan kuten sairautta</a:t>
            </a:r>
          </a:p>
          <a:p>
            <a:pPr lvl="1" eaLnBrk="1" hangingPunct="1"/>
            <a:r>
              <a:rPr lang="fi-FI" altLang="fi-FI" dirty="0">
                <a:latin typeface="Comic Sans MS" panose="030F0702030302020204" pitchFamily="66" charset="0"/>
              </a:rPr>
              <a:t>masennus, taloudelliset vaikeudet, ahdistuneisuus, huoli perheestä, hengelliset kysymykset jne. saattavat alentaa kipukynnystä</a:t>
            </a:r>
          </a:p>
          <a:p>
            <a:pPr lvl="1" eaLnBrk="1" hangingPunct="1"/>
            <a:r>
              <a:rPr lang="fi-FI" altLang="fi-FI" dirty="0">
                <a:latin typeface="Comic Sans MS" panose="030F0702030302020204" pitchFamily="66" charset="0"/>
              </a:rPr>
              <a:t>kipua tulee lievittää heti alusta alkaen, jotta </a:t>
            </a:r>
            <a:r>
              <a:rPr lang="fi-FI" altLang="fi-FI" dirty="0" smtClean="0">
                <a:latin typeface="Comic Sans MS" panose="030F0702030302020204" pitchFamily="66" charset="0"/>
              </a:rPr>
              <a:t>asiakas</a:t>
            </a:r>
            <a:r>
              <a:rPr lang="fi-FI" altLang="fi-FI" dirty="0" smtClean="0">
                <a:latin typeface="Comic Sans MS" panose="030F0702030302020204" pitchFamily="66" charset="0"/>
              </a:rPr>
              <a:t> </a:t>
            </a:r>
            <a:r>
              <a:rPr lang="fi-FI" altLang="fi-FI" dirty="0">
                <a:latin typeface="Comic Sans MS" panose="030F0702030302020204" pitchFamily="66" charset="0"/>
              </a:rPr>
              <a:t>voi luottaa siihen, että kipu ja paha olo voidaan poistaa</a:t>
            </a:r>
          </a:p>
          <a:p>
            <a:pPr lvl="1" eaLnBrk="1" hangingPunct="1"/>
            <a:r>
              <a:rPr lang="fi-FI" altLang="fi-FI" dirty="0">
                <a:latin typeface="Comic Sans MS" panose="030F0702030302020204" pitchFamily="66" charset="0"/>
              </a:rPr>
              <a:t>kivun kokemiseen vaikuttavat aikaisemmat kipu-kokemukset sekä </a:t>
            </a:r>
            <a:r>
              <a:rPr lang="fi-FI" altLang="fi-FI" dirty="0" smtClean="0">
                <a:latin typeface="Comic Sans MS" panose="030F0702030302020204" pitchFamily="66" charset="0"/>
              </a:rPr>
              <a:t>asiakkaan</a:t>
            </a:r>
            <a:r>
              <a:rPr lang="fi-FI" altLang="fi-FI" dirty="0" smtClean="0">
                <a:latin typeface="Comic Sans MS" panose="030F0702030302020204" pitchFamily="66" charset="0"/>
              </a:rPr>
              <a:t> </a:t>
            </a:r>
            <a:r>
              <a:rPr lang="fi-FI" altLang="fi-FI" dirty="0">
                <a:latin typeface="Comic Sans MS" panose="030F0702030302020204" pitchFamily="66" charset="0"/>
              </a:rPr>
              <a:t>pelko mahdollisesta tulevasta kivusta </a:t>
            </a:r>
          </a:p>
        </p:txBody>
      </p:sp>
    </p:spTree>
    <p:extLst>
      <p:ext uri="{BB962C8B-B14F-4D97-AF65-F5344CB8AC3E}">
        <p14:creationId xmlns:p14="http://schemas.microsoft.com/office/powerpoint/2010/main" val="108719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mtClean="0">
                <a:latin typeface="Comic Sans MS" panose="030F0702030302020204" pitchFamily="66" charset="0"/>
              </a:rPr>
              <a:t>RAKASTAVA HOITO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304" y="2239328"/>
            <a:ext cx="9372600" cy="5697664"/>
          </a:xfrm>
        </p:spPr>
        <p:txBody>
          <a:bodyPr/>
          <a:lstStyle/>
          <a:p>
            <a:pPr eaLnBrk="1" hangingPunct="1"/>
            <a:r>
              <a:rPr lang="fi-FI" altLang="fi-FI" sz="2200" dirty="0">
                <a:latin typeface="Comic Sans MS" panose="030F0702030302020204" pitchFamily="66" charset="0"/>
              </a:rPr>
              <a:t>R</a:t>
            </a:r>
            <a:r>
              <a:rPr lang="fi-FI" altLang="fi-FI" sz="2200" dirty="0" smtClean="0">
                <a:latin typeface="Comic Sans MS" panose="030F0702030302020204" pitchFamily="66" charset="0"/>
              </a:rPr>
              <a:t>uokailuhetket</a:t>
            </a:r>
            <a:endParaRPr lang="fi-FI" altLang="fi-FI" sz="2200" dirty="0">
              <a:latin typeface="Comic Sans MS" panose="030F0702030302020204" pitchFamily="66" charset="0"/>
            </a:endParaRPr>
          </a:p>
          <a:p>
            <a:pPr lvl="1" eaLnBrk="1" hangingPunct="1"/>
            <a:r>
              <a:rPr lang="fi-FI" altLang="fi-FI" sz="2200" dirty="0">
                <a:latin typeface="Comic Sans MS" panose="030F0702030302020204" pitchFamily="66" charset="0"/>
              </a:rPr>
              <a:t>R</a:t>
            </a:r>
            <a:r>
              <a:rPr lang="fi-FI" altLang="fi-FI" sz="2200" dirty="0" smtClean="0">
                <a:latin typeface="Comic Sans MS" panose="030F0702030302020204" pitchFamily="66" charset="0"/>
              </a:rPr>
              <a:t>uokahalun </a:t>
            </a:r>
            <a:r>
              <a:rPr lang="fi-FI" altLang="fi-FI" sz="2200" dirty="0" smtClean="0">
                <a:latin typeface="Comic Sans MS" panose="030F0702030302020204" pitchFamily="66" charset="0"/>
              </a:rPr>
              <a:t>parantaminen (estetiikka, aperitiivi)</a:t>
            </a:r>
            <a:endParaRPr lang="fi-FI" altLang="fi-FI" sz="2200" dirty="0">
              <a:latin typeface="Comic Sans MS" panose="030F0702030302020204" pitchFamily="66" charset="0"/>
            </a:endParaRPr>
          </a:p>
          <a:p>
            <a:pPr lvl="1" eaLnBrk="1" hangingPunct="1"/>
            <a:r>
              <a:rPr lang="fi-FI" altLang="fi-FI" sz="2200" dirty="0" smtClean="0">
                <a:latin typeface="Comic Sans MS" panose="030F0702030302020204" pitchFamily="66" charset="0"/>
              </a:rPr>
              <a:t>Ateriahetket (hajuttomuus, ruuan lämpötila)</a:t>
            </a:r>
            <a:endParaRPr lang="fi-FI" altLang="fi-FI" sz="2200" dirty="0">
              <a:latin typeface="Comic Sans MS" panose="030F0702030302020204" pitchFamily="66" charset="0"/>
            </a:endParaRPr>
          </a:p>
          <a:p>
            <a:pPr lvl="1" eaLnBrk="1" hangingPunct="1"/>
            <a:r>
              <a:rPr lang="fi-FI" altLang="fi-FI" sz="2200" dirty="0" smtClean="0">
                <a:latin typeface="Comic Sans MS" panose="030F0702030302020204" pitchFamily="66" charset="0"/>
              </a:rPr>
              <a:t>Kuivan </a:t>
            </a:r>
            <a:r>
              <a:rPr lang="fi-FI" altLang="fi-FI" sz="2200" dirty="0">
                <a:latin typeface="Comic Sans MS" panose="030F0702030302020204" pitchFamily="66" charset="0"/>
              </a:rPr>
              <a:t>suun kostutus</a:t>
            </a:r>
          </a:p>
          <a:p>
            <a:pPr marL="457200" lvl="1" indent="0" eaLnBrk="1" hangingPunct="1">
              <a:buNone/>
            </a:pPr>
            <a:endParaRPr lang="fi-FI" altLang="fi-FI" sz="2200" dirty="0">
              <a:latin typeface="Comic Sans MS" panose="030F0702030302020204" pitchFamily="66" charset="0"/>
            </a:endParaRPr>
          </a:p>
          <a:p>
            <a:pPr eaLnBrk="1" hangingPunct="1"/>
            <a:r>
              <a:rPr lang="fi-FI" altLang="fi-FI" sz="2200" dirty="0">
                <a:latin typeface="Comic Sans MS" panose="030F0702030302020204" pitchFamily="66" charset="0"/>
              </a:rPr>
              <a:t>P</a:t>
            </a:r>
            <a:r>
              <a:rPr lang="fi-FI" altLang="fi-FI" sz="2200" dirty="0" smtClean="0">
                <a:latin typeface="Comic Sans MS" panose="030F0702030302020204" pitchFamily="66" charset="0"/>
              </a:rPr>
              <a:t>ahoinvointi</a:t>
            </a:r>
            <a:endParaRPr lang="fi-FI" altLang="fi-FI" sz="2200" dirty="0">
              <a:latin typeface="Comic Sans MS" panose="030F0702030302020204" pitchFamily="66" charset="0"/>
            </a:endParaRPr>
          </a:p>
          <a:p>
            <a:pPr lvl="1" eaLnBrk="1" hangingPunct="1"/>
            <a:r>
              <a:rPr lang="fi-FI" altLang="fi-FI" sz="2200" dirty="0" smtClean="0">
                <a:latin typeface="Comic Sans MS" panose="030F0702030302020204" pitchFamily="66" charset="0"/>
              </a:rPr>
              <a:t>Usein </a:t>
            </a:r>
            <a:r>
              <a:rPr lang="fi-FI" altLang="fi-FI" sz="2200" dirty="0">
                <a:latin typeface="Comic Sans MS" panose="030F0702030302020204" pitchFamily="66" charset="0"/>
              </a:rPr>
              <a:t>pahoinvointi ja oksentaminen keskeisiä </a:t>
            </a:r>
            <a:r>
              <a:rPr lang="fi-FI" altLang="fi-FI" sz="2200" dirty="0" smtClean="0">
                <a:latin typeface="Comic Sans MS" panose="030F0702030302020204" pitchFamily="66" charset="0"/>
              </a:rPr>
              <a:t>ongelmia</a:t>
            </a:r>
            <a:endParaRPr lang="fi-FI" altLang="fi-FI" sz="2200" dirty="0" smtClean="0">
              <a:latin typeface="Comic Sans MS" panose="030F0702030302020204" pitchFamily="66" charset="0"/>
            </a:endParaRPr>
          </a:p>
          <a:p>
            <a:pPr lvl="1" eaLnBrk="1" hangingPunct="1"/>
            <a:r>
              <a:rPr lang="fi-FI" altLang="fi-FI" sz="2200" dirty="0" smtClean="0">
                <a:latin typeface="Comic Sans MS" panose="030F0702030302020204" pitchFamily="66" charset="0"/>
              </a:rPr>
              <a:t>Pahoinvointilääkitys</a:t>
            </a:r>
            <a:endParaRPr lang="fi-FI" altLang="fi-FI" sz="2200" dirty="0">
              <a:latin typeface="Comic Sans MS" panose="030F0702030302020204" pitchFamily="66" charset="0"/>
            </a:endParaRPr>
          </a:p>
          <a:p>
            <a:pPr lvl="1" eaLnBrk="1" hangingPunct="1"/>
            <a:r>
              <a:rPr lang="fi-FI" altLang="fi-FI" sz="2200" dirty="0" smtClean="0">
                <a:latin typeface="Comic Sans MS" panose="030F0702030302020204" pitchFamily="66" charset="0"/>
              </a:rPr>
              <a:t>Ummetuksen </a:t>
            </a:r>
            <a:r>
              <a:rPr lang="fi-FI" altLang="fi-FI" sz="2200" dirty="0">
                <a:latin typeface="Comic Sans MS" panose="030F0702030302020204" pitchFamily="66" charset="0"/>
              </a:rPr>
              <a:t>hoito</a:t>
            </a:r>
          </a:p>
          <a:p>
            <a:pPr lvl="1" eaLnBrk="1" hangingPunct="1"/>
            <a:endParaRPr lang="fi-FI" altLang="fi-FI" sz="2200" dirty="0">
              <a:latin typeface="Comic Sans MS" panose="030F0702030302020204" pitchFamily="66" charset="0"/>
            </a:endParaRPr>
          </a:p>
          <a:p>
            <a:pPr eaLnBrk="1" hangingPunct="1"/>
            <a:endParaRPr lang="fi-FI" altLang="fi-FI" sz="2200" dirty="0"/>
          </a:p>
        </p:txBody>
      </p:sp>
    </p:spTree>
    <p:extLst>
      <p:ext uri="{BB962C8B-B14F-4D97-AF65-F5344CB8AC3E}">
        <p14:creationId xmlns:p14="http://schemas.microsoft.com/office/powerpoint/2010/main" val="246107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mtClean="0">
                <a:latin typeface="Comic Sans MS" panose="030F0702030302020204" pitchFamily="66" charset="0"/>
              </a:rPr>
              <a:t>RAKASTAVA HOITO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16864" y="1917065"/>
            <a:ext cx="10515600" cy="4351338"/>
          </a:xfrm>
        </p:spPr>
        <p:txBody>
          <a:bodyPr/>
          <a:lstStyle/>
          <a:p>
            <a:pPr eaLnBrk="1" hangingPunct="1"/>
            <a:r>
              <a:rPr lang="fi-FI" altLang="fi-FI" sz="2200" dirty="0" smtClean="0">
                <a:latin typeface="Comic Sans MS" panose="030F0702030302020204" pitchFamily="66" charset="0"/>
              </a:rPr>
              <a:t>Puhtaudesta huolehtiminen osoittaa välittämistä</a:t>
            </a:r>
            <a:endParaRPr lang="fi-FI" altLang="fi-FI" sz="2200" dirty="0">
              <a:latin typeface="Comic Sans MS" panose="030F0702030302020204" pitchFamily="66" charset="0"/>
            </a:endParaRPr>
          </a:p>
          <a:p>
            <a:pPr lvl="1" eaLnBrk="1" hangingPunct="1"/>
            <a:r>
              <a:rPr lang="fi-FI" altLang="fi-FI" sz="2200" dirty="0" smtClean="0">
                <a:latin typeface="Comic Sans MS" panose="030F0702030302020204" pitchFamily="66" charset="0"/>
              </a:rPr>
              <a:t>Pesut </a:t>
            </a:r>
            <a:endParaRPr lang="fi-FI" altLang="fi-FI" sz="2200" dirty="0" smtClean="0">
              <a:latin typeface="Comic Sans MS" panose="030F0702030302020204" pitchFamily="66" charset="0"/>
            </a:endParaRPr>
          </a:p>
          <a:p>
            <a:pPr lvl="1" eaLnBrk="1" hangingPunct="1"/>
            <a:r>
              <a:rPr lang="fi-FI" altLang="fi-FI" sz="2200" dirty="0" smtClean="0">
                <a:latin typeface="Comic Sans MS" panose="030F0702030302020204" pitchFamily="66" charset="0"/>
              </a:rPr>
              <a:t>Suuhygieniasta huolehtiminen</a:t>
            </a:r>
            <a:endParaRPr lang="fi-FI" altLang="fi-FI" sz="2200" dirty="0">
              <a:latin typeface="Comic Sans MS" panose="030F0702030302020204" pitchFamily="66" charset="0"/>
            </a:endParaRPr>
          </a:p>
          <a:p>
            <a:pPr lvl="1" eaLnBrk="1" hangingPunct="1"/>
            <a:r>
              <a:rPr lang="fi-FI" altLang="fi-FI" sz="2200" dirty="0" smtClean="0">
                <a:latin typeface="Comic Sans MS" panose="030F0702030302020204" pitchFamily="66" charset="0"/>
              </a:rPr>
              <a:t>Huoneen </a:t>
            </a:r>
            <a:r>
              <a:rPr lang="fi-FI" altLang="fi-FI" sz="2200" dirty="0">
                <a:latin typeface="Comic Sans MS" panose="030F0702030302020204" pitchFamily="66" charset="0"/>
              </a:rPr>
              <a:t>lämpötila</a:t>
            </a:r>
          </a:p>
          <a:p>
            <a:pPr lvl="1" eaLnBrk="1" hangingPunct="1"/>
            <a:r>
              <a:rPr lang="fi-FI" altLang="fi-FI" sz="2200" dirty="0" smtClean="0">
                <a:latin typeface="Comic Sans MS" panose="030F0702030302020204" pitchFamily="66" charset="0"/>
              </a:rPr>
              <a:t>Samalla voinnin havainnointi (iho, kivut, erittäminen</a:t>
            </a:r>
            <a:r>
              <a:rPr lang="fi-FI" altLang="fi-FI" sz="2200" dirty="0" smtClean="0">
                <a:latin typeface="Comic Sans MS" panose="030F0702030302020204" pitchFamily="66" charset="0"/>
              </a:rPr>
              <a:t>)</a:t>
            </a:r>
          </a:p>
          <a:p>
            <a:pPr marL="457200" lvl="1" indent="0" eaLnBrk="1" hangingPunct="1">
              <a:buNone/>
            </a:pPr>
            <a:endParaRPr lang="fi-FI" altLang="fi-FI" sz="2200" dirty="0">
              <a:latin typeface="Comic Sans MS" panose="030F0702030302020204" pitchFamily="66" charset="0"/>
            </a:endParaRPr>
          </a:p>
          <a:p>
            <a:pPr eaLnBrk="1" hangingPunct="1"/>
            <a:r>
              <a:rPr lang="fi-FI" altLang="fi-FI" sz="2200" dirty="0" smtClean="0">
                <a:latin typeface="Comic Sans MS" panose="030F0702030302020204" pitchFamily="66" charset="0"/>
              </a:rPr>
              <a:t>Liikuntakyky</a:t>
            </a:r>
            <a:endParaRPr lang="fi-FI" altLang="fi-FI" sz="2200" dirty="0">
              <a:latin typeface="Comic Sans MS" panose="030F0702030302020204" pitchFamily="66" charset="0"/>
            </a:endParaRPr>
          </a:p>
          <a:p>
            <a:pPr lvl="1" eaLnBrk="1" hangingPunct="1"/>
            <a:r>
              <a:rPr lang="fi-FI" altLang="fi-FI" sz="2200" dirty="0" smtClean="0">
                <a:latin typeface="Comic Sans MS" panose="030F0702030302020204" pitchFamily="66" charset="0"/>
              </a:rPr>
              <a:t>Liikuntakyvyn </a:t>
            </a:r>
            <a:r>
              <a:rPr lang="fi-FI" altLang="fi-FI" sz="2200" dirty="0">
                <a:latin typeface="Comic Sans MS" panose="030F0702030302020204" pitchFamily="66" charset="0"/>
              </a:rPr>
              <a:t>säilyttämisen tukeminen niin kauan kuin mahdollista</a:t>
            </a:r>
          </a:p>
          <a:p>
            <a:pPr lvl="1" eaLnBrk="1" hangingPunct="1"/>
            <a:r>
              <a:rPr lang="fi-FI" altLang="fi-FI" sz="2200" dirty="0">
                <a:latin typeface="Comic Sans MS" panose="030F0702030302020204" pitchFamily="66" charset="0"/>
              </a:rPr>
              <a:t>T</a:t>
            </a:r>
            <a:r>
              <a:rPr lang="fi-FI" altLang="fi-FI" sz="2200" dirty="0" smtClean="0">
                <a:latin typeface="Comic Sans MS" panose="030F0702030302020204" pitchFamily="66" charset="0"/>
              </a:rPr>
              <a:t>ärkeää </a:t>
            </a:r>
            <a:r>
              <a:rPr lang="fi-FI" altLang="fi-FI" sz="2200" dirty="0">
                <a:latin typeface="Comic Sans MS" panose="030F0702030302020204" pitchFamily="66" charset="0"/>
              </a:rPr>
              <a:t>elämänlaadun kannalta</a:t>
            </a:r>
          </a:p>
          <a:p>
            <a:pPr lvl="1" eaLnBrk="1" hangingPunct="1"/>
            <a:r>
              <a:rPr lang="fi-FI" altLang="fi-FI" sz="2200" dirty="0" smtClean="0">
                <a:latin typeface="Comic Sans MS" panose="030F0702030302020204" pitchFamily="66" charset="0"/>
              </a:rPr>
              <a:t>Vähentää </a:t>
            </a:r>
            <a:r>
              <a:rPr lang="fi-FI" altLang="fi-FI" sz="2200" dirty="0">
                <a:latin typeface="Comic Sans MS" panose="030F0702030302020204" pitchFamily="66" charset="0"/>
              </a:rPr>
              <a:t>väsymystä</a:t>
            </a:r>
          </a:p>
          <a:p>
            <a:pPr lvl="1" eaLnBrk="1" hangingPunct="1"/>
            <a:r>
              <a:rPr lang="fi-FI" altLang="fi-FI" sz="2200" dirty="0" smtClean="0">
                <a:latin typeface="Comic Sans MS" panose="030F0702030302020204" pitchFamily="66" charset="0"/>
              </a:rPr>
              <a:t>Helpottaa ummetusta, auttaa liikeratojen säilyttämisessä, hengitys</a:t>
            </a:r>
            <a:endParaRPr lang="fi-FI" altLang="fi-FI" sz="2200" dirty="0">
              <a:latin typeface="Comic Sans MS" panose="030F0702030302020204" pitchFamily="66" charset="0"/>
            </a:endParaRPr>
          </a:p>
          <a:p>
            <a:pPr eaLnBrk="1" hangingPunct="1"/>
            <a:endParaRPr lang="fi-FI" altLang="fi-FI" sz="2200" dirty="0"/>
          </a:p>
        </p:txBody>
      </p:sp>
    </p:spTree>
    <p:extLst>
      <p:ext uri="{BB962C8B-B14F-4D97-AF65-F5344CB8AC3E}">
        <p14:creationId xmlns:p14="http://schemas.microsoft.com/office/powerpoint/2010/main" val="4142183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z="4000" smtClean="0">
                <a:latin typeface="Comic Sans MS" panose="030F0702030302020204" pitchFamily="66" charset="0"/>
              </a:rPr>
              <a:t>KUOLEVAN HENKINEN HOITO !!!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981200" y="1854200"/>
            <a:ext cx="8229600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fi-FI" sz="2400" b="1" dirty="0">
                <a:latin typeface="Comic Sans MS" pitchFamily="66" charset="0"/>
              </a:rPr>
              <a:t>Kuunteleminen</a:t>
            </a:r>
            <a:r>
              <a:rPr lang="fi-FI" sz="2400" dirty="0">
                <a:latin typeface="Comic Sans MS" pitchFamily="66" charset="0"/>
              </a:rPr>
              <a:t> – arvostus, välittäminen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fi-FI" sz="2400" b="1" dirty="0">
                <a:latin typeface="Comic Sans MS" pitchFamily="66" charset="0"/>
              </a:rPr>
              <a:t>Selittäminen</a:t>
            </a:r>
            <a:r>
              <a:rPr lang="fi-FI" sz="2400" dirty="0">
                <a:latin typeface="Comic Sans MS" pitchFamily="66" charset="0"/>
              </a:rPr>
              <a:t> – avoimuus ja rehellisyys, rajoitukset dementiassa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fi-FI" sz="2400" b="1" dirty="0">
                <a:latin typeface="Comic Sans MS" pitchFamily="66" charset="0"/>
              </a:rPr>
              <a:t>Päämäärien asettaminen </a:t>
            </a:r>
            <a:r>
              <a:rPr lang="fi-FI" sz="2400" dirty="0">
                <a:latin typeface="Comic Sans MS" pitchFamily="66" charset="0"/>
              </a:rPr>
              <a:t>- vaikka päämäärä rajattu, aina parempi huomispäivä </a:t>
            </a:r>
            <a:r>
              <a:rPr lang="fi-FI" sz="2400" dirty="0">
                <a:latin typeface="Comic Sans MS" pitchFamily="66" charset="0"/>
                <a:sym typeface="Wingdings" pitchFamily="2" charset="2"/>
              </a:rPr>
              <a:t> TOIVO &amp; kuntouttavan työotteen säilyttäminen</a:t>
            </a:r>
            <a:endParaRPr lang="fi-FI" sz="2400" dirty="0">
              <a:latin typeface="Comic Sans MS" pitchFamily="66" charset="0"/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fi-FI" sz="2400" b="1" dirty="0">
                <a:latin typeface="Comic Sans MS" pitchFamily="66" charset="0"/>
              </a:rPr>
              <a:t>Kärsiminen</a:t>
            </a:r>
            <a:r>
              <a:rPr lang="fi-FI" sz="2400" dirty="0">
                <a:latin typeface="Comic Sans MS" pitchFamily="66" charset="0"/>
              </a:rPr>
              <a:t> – välittämistä potilaasta ja hänen olotilastaan, EMPATIA, tunteiden näyttäminen, rajoitukset dementiassa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endParaRPr lang="fi-FI" sz="2400" b="1" dirty="0">
              <a:latin typeface="Comic Sans MS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i-FI" sz="2400" b="1" dirty="0">
                <a:latin typeface="Comic Sans MS" pitchFamily="66" charset="0"/>
              </a:rPr>
              <a:t>					</a:t>
            </a:r>
            <a:r>
              <a:rPr lang="fi-FI" sz="2400" b="1" dirty="0" err="1">
                <a:latin typeface="Comic Sans MS" pitchFamily="66" charset="0"/>
              </a:rPr>
              <a:t>-</a:t>
            </a:r>
            <a:r>
              <a:rPr lang="fi-FI" sz="2400" dirty="0" err="1">
                <a:latin typeface="Comic Sans MS" pitchFamily="66" charset="0"/>
              </a:rPr>
              <a:t>Twycross-</a:t>
            </a:r>
            <a:endParaRPr lang="fi-FI" sz="2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021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305</Words>
  <Application>Microsoft Office PowerPoint</Application>
  <PresentationFormat>Laajakuva</PresentationFormat>
  <Paragraphs>70</Paragraphs>
  <Slides>7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Comic Sans MS</vt:lpstr>
      <vt:lpstr>Wingdings</vt:lpstr>
      <vt:lpstr>Office-teema</vt:lpstr>
      <vt:lpstr>Kuolevan ihmisen hoitotyö</vt:lpstr>
      <vt:lpstr>RAKASTAVA HOITO</vt:lpstr>
      <vt:lpstr>RAKASTAVA HOITO</vt:lpstr>
      <vt:lpstr>RAKASTAVA HOITO (Katie Eriksson)</vt:lpstr>
      <vt:lpstr>RAKASTAVA HOITO</vt:lpstr>
      <vt:lpstr>RAKASTAVA HOITO</vt:lpstr>
      <vt:lpstr>KUOLEVAN HENKINEN HOITO !!!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Kuolevan ihmisen hoitotyö</dc:title>
  <dc:creator>Kaisa Kurko</dc:creator>
  <cp:lastModifiedBy>Kaisa Kurko</cp:lastModifiedBy>
  <cp:revision>3</cp:revision>
  <dcterms:created xsi:type="dcterms:W3CDTF">2020-04-08T13:30:02Z</dcterms:created>
  <dcterms:modified xsi:type="dcterms:W3CDTF">2020-04-09T05:14:42Z</dcterms:modified>
</cp:coreProperties>
</file>