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72" r:id="rId7"/>
    <p:sldId id="264" r:id="rId8"/>
    <p:sldId id="265" r:id="rId9"/>
    <p:sldId id="266" r:id="rId10"/>
    <p:sldId id="267" r:id="rId11"/>
    <p:sldId id="270" r:id="rId12"/>
    <p:sldId id="258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119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4.12.2017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846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4.12.2017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4022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4.12.2017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8756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4.12.2017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1857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4.12.2017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3482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4.12.2017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167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4.12.2017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1519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4.12.2017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9978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4.12.2017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237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4.12.2017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470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4.12.2017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093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6CF7A-0134-4C6C-AA57-55B8DB08F6C1}" type="datetimeFigureOut">
              <a:rPr lang="fi-FI" smtClean="0"/>
              <a:t>4.12.2017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631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eknologiateollisuus.fi/fi/ryhmat-ja-yhdistykset/teraskirja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hys.org/news/2010-06-graphene-sheets-buckyballs-video.html" TargetMode="External"/><Relationship Id="rId2" Type="http://schemas.openxmlformats.org/officeDocument/2006/relationships/hyperlink" Target="http://learn.genetics.utah.edu/content/cells/scal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search.physics.berkeley.edu/zettl/projects/graphenehole/hole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sketchfab.com/models/edebedc13f8f42c29f8a4861ce81002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C4B1F9-0E53-4396-9FC3-96F7B86B8D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727" y="2701781"/>
            <a:ext cx="6271953" cy="2387600"/>
          </a:xfrm>
          <a:solidFill>
            <a:schemeClr val="bg1">
              <a:alpha val="80000"/>
            </a:schemeClr>
          </a:solidFill>
          <a:ln w="25400">
            <a:solidFill>
              <a:srgbClr val="0070C0"/>
            </a:solidFill>
          </a:ln>
        </p:spPr>
        <p:txBody>
          <a:bodyPr anchor="ctr" anchorCtr="1"/>
          <a:lstStyle/>
          <a:p>
            <a:r>
              <a:rPr lang="fi-FI" dirty="0">
                <a:solidFill>
                  <a:schemeClr val="tx1">
                    <a:alpha val="80000"/>
                  </a:schemeClr>
                </a:solidFill>
              </a:rPr>
              <a:t>Aine koostuu atomeista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913C470-8CA5-4132-B931-29C4A8ED1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5949" y="6018415"/>
            <a:ext cx="3965170" cy="702425"/>
          </a:xfrm>
          <a:solidFill>
            <a:schemeClr val="bg1">
              <a:alpha val="80000"/>
            </a:schemeClr>
          </a:solidFill>
          <a:ln w="25400">
            <a:solidFill>
              <a:srgbClr val="0070C0"/>
            </a:solidFill>
          </a:ln>
        </p:spPr>
        <p:txBody>
          <a:bodyPr anchor="ctr" anchorCtr="1"/>
          <a:lstStyle/>
          <a:p>
            <a:r>
              <a:rPr lang="fi-FI" dirty="0">
                <a:solidFill>
                  <a:schemeClr val="tx1">
                    <a:alpha val="80000"/>
                  </a:schemeClr>
                </a:solidFill>
              </a:rPr>
              <a:t>Jan Jansson @TYK 2017-18</a:t>
            </a:r>
          </a:p>
        </p:txBody>
      </p:sp>
    </p:spTree>
    <p:extLst>
      <p:ext uri="{BB962C8B-B14F-4D97-AF65-F5344CB8AC3E}">
        <p14:creationId xmlns:p14="http://schemas.microsoft.com/office/powerpoint/2010/main" val="708358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1143000"/>
          </a:xfrm>
        </p:spPr>
        <p:txBody>
          <a:bodyPr/>
          <a:lstStyle/>
          <a:p>
            <a:r>
              <a:rPr lang="fi-FI" dirty="0"/>
              <a:t>Atomi ja molekyyli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525963"/>
          </a:xfrm>
        </p:spPr>
        <p:txBody>
          <a:bodyPr>
            <a:normAutofit/>
          </a:bodyPr>
          <a:lstStyle/>
          <a:p>
            <a:r>
              <a:rPr lang="fi-FI" dirty="0"/>
              <a:t>Luonnossa alkuaineet ovat harvoin yksittäisiä atomeita ja useammin erilaisissa molekyyleissä</a:t>
            </a:r>
          </a:p>
          <a:p>
            <a:r>
              <a:rPr lang="fi-FI" dirty="0"/>
              <a:t>Esimerkiksi </a:t>
            </a:r>
          </a:p>
          <a:p>
            <a:pPr lvl="1"/>
            <a:r>
              <a:rPr lang="fi-FI" dirty="0"/>
              <a:t>argon-kaasu on luonnossa atomeina</a:t>
            </a:r>
          </a:p>
          <a:p>
            <a:pPr lvl="1"/>
            <a:r>
              <a:rPr lang="fi-FI" dirty="0"/>
              <a:t>happi ja typpi esiintyvät molekyyleinä</a:t>
            </a:r>
          </a:p>
        </p:txBody>
      </p:sp>
      <p:grpSp>
        <p:nvGrpSpPr>
          <p:cNvPr id="41" name="Ryhmä 40"/>
          <p:cNvGrpSpPr/>
          <p:nvPr/>
        </p:nvGrpSpPr>
        <p:grpSpPr>
          <a:xfrm>
            <a:off x="5724128" y="2382627"/>
            <a:ext cx="2736304" cy="1939354"/>
            <a:chOff x="5724128" y="2382627"/>
            <a:chExt cx="2736304" cy="1939354"/>
          </a:xfrm>
        </p:grpSpPr>
        <p:sp>
          <p:nvSpPr>
            <p:cNvPr id="6" name="Pyöristetty suorakulmio 5"/>
            <p:cNvSpPr/>
            <p:nvPr/>
          </p:nvSpPr>
          <p:spPr>
            <a:xfrm>
              <a:off x="5724128" y="2382627"/>
              <a:ext cx="2736304" cy="193935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14" name="Ryhmä 13"/>
            <p:cNvGrpSpPr/>
            <p:nvPr/>
          </p:nvGrpSpPr>
          <p:grpSpPr>
            <a:xfrm rot="1344408">
              <a:off x="5931897" y="2725542"/>
              <a:ext cx="712262" cy="360000"/>
              <a:chOff x="6160998" y="2773530"/>
              <a:chExt cx="712262" cy="360000"/>
            </a:xfrm>
          </p:grpSpPr>
          <p:sp>
            <p:nvSpPr>
              <p:cNvPr id="12" name="Ellipsi 11"/>
              <p:cNvSpPr/>
              <p:nvPr/>
            </p:nvSpPr>
            <p:spPr>
              <a:xfrm>
                <a:off x="6160998" y="277353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b="1" dirty="0"/>
                  <a:t>O</a:t>
                </a:r>
              </a:p>
            </p:txBody>
          </p:sp>
          <p:sp>
            <p:nvSpPr>
              <p:cNvPr id="13" name="Ellipsi 12"/>
              <p:cNvSpPr/>
              <p:nvPr/>
            </p:nvSpPr>
            <p:spPr>
              <a:xfrm>
                <a:off x="6513260" y="277353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b="1" dirty="0"/>
                  <a:t>O</a:t>
                </a:r>
              </a:p>
            </p:txBody>
          </p:sp>
        </p:grpSp>
        <p:grpSp>
          <p:nvGrpSpPr>
            <p:cNvPr id="15" name="Ryhmä 14"/>
            <p:cNvGrpSpPr/>
            <p:nvPr/>
          </p:nvGrpSpPr>
          <p:grpSpPr>
            <a:xfrm rot="20282181">
              <a:off x="7384221" y="2958540"/>
              <a:ext cx="712262" cy="360000"/>
              <a:chOff x="6160998" y="2773530"/>
              <a:chExt cx="712262" cy="360000"/>
            </a:xfrm>
          </p:grpSpPr>
          <p:sp>
            <p:nvSpPr>
              <p:cNvPr id="16" name="Ellipsi 15"/>
              <p:cNvSpPr/>
              <p:nvPr/>
            </p:nvSpPr>
            <p:spPr>
              <a:xfrm>
                <a:off x="6160998" y="277353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b="1" dirty="0"/>
                  <a:t>O</a:t>
                </a:r>
              </a:p>
            </p:txBody>
          </p:sp>
          <p:sp>
            <p:nvSpPr>
              <p:cNvPr id="17" name="Ellipsi 16"/>
              <p:cNvSpPr/>
              <p:nvPr/>
            </p:nvSpPr>
            <p:spPr>
              <a:xfrm>
                <a:off x="6513260" y="277353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b="1" dirty="0"/>
                  <a:t>O</a:t>
                </a:r>
              </a:p>
            </p:txBody>
          </p:sp>
        </p:grpSp>
        <p:grpSp>
          <p:nvGrpSpPr>
            <p:cNvPr id="18" name="Ryhmä 17"/>
            <p:cNvGrpSpPr/>
            <p:nvPr/>
          </p:nvGrpSpPr>
          <p:grpSpPr>
            <a:xfrm rot="18893033">
              <a:off x="6212978" y="3683181"/>
              <a:ext cx="712262" cy="360000"/>
              <a:chOff x="6160998" y="2773530"/>
              <a:chExt cx="712262" cy="360000"/>
            </a:xfrm>
          </p:grpSpPr>
          <p:sp>
            <p:nvSpPr>
              <p:cNvPr id="19" name="Ellipsi 18"/>
              <p:cNvSpPr/>
              <p:nvPr/>
            </p:nvSpPr>
            <p:spPr>
              <a:xfrm>
                <a:off x="6160998" y="277353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b="1" dirty="0"/>
                  <a:t>O</a:t>
                </a:r>
              </a:p>
            </p:txBody>
          </p:sp>
          <p:sp>
            <p:nvSpPr>
              <p:cNvPr id="20" name="Ellipsi 19"/>
              <p:cNvSpPr/>
              <p:nvPr/>
            </p:nvSpPr>
            <p:spPr>
              <a:xfrm>
                <a:off x="6513260" y="277353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b="1" dirty="0"/>
                  <a:t>O</a:t>
                </a:r>
              </a:p>
            </p:txBody>
          </p:sp>
        </p:grpSp>
      </p:grpSp>
      <p:grpSp>
        <p:nvGrpSpPr>
          <p:cNvPr id="42" name="Ryhmä 41"/>
          <p:cNvGrpSpPr/>
          <p:nvPr/>
        </p:nvGrpSpPr>
        <p:grpSpPr>
          <a:xfrm>
            <a:off x="5724128" y="4495304"/>
            <a:ext cx="2736304" cy="1939354"/>
            <a:chOff x="5724128" y="4495304"/>
            <a:chExt cx="2736304" cy="1939354"/>
          </a:xfrm>
        </p:grpSpPr>
        <p:sp>
          <p:nvSpPr>
            <p:cNvPr id="7" name="Pyöristetty suorakulmio 6"/>
            <p:cNvSpPr/>
            <p:nvPr/>
          </p:nvSpPr>
          <p:spPr>
            <a:xfrm>
              <a:off x="5724128" y="4495304"/>
              <a:ext cx="2736304" cy="193935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21" name="Ryhmä 20"/>
            <p:cNvGrpSpPr/>
            <p:nvPr/>
          </p:nvGrpSpPr>
          <p:grpSpPr>
            <a:xfrm rot="20282181">
              <a:off x="7465673" y="4897894"/>
              <a:ext cx="712262" cy="360000"/>
              <a:chOff x="6160998" y="2773530"/>
              <a:chExt cx="712262" cy="360000"/>
            </a:xfrm>
          </p:grpSpPr>
          <p:sp>
            <p:nvSpPr>
              <p:cNvPr id="22" name="Ellipsi 21"/>
              <p:cNvSpPr/>
              <p:nvPr/>
            </p:nvSpPr>
            <p:spPr>
              <a:xfrm>
                <a:off x="6160998" y="277353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b="1" dirty="0"/>
                  <a:t>O</a:t>
                </a:r>
              </a:p>
            </p:txBody>
          </p:sp>
          <p:sp>
            <p:nvSpPr>
              <p:cNvPr id="23" name="Ellipsi 22"/>
              <p:cNvSpPr/>
              <p:nvPr/>
            </p:nvSpPr>
            <p:spPr>
              <a:xfrm>
                <a:off x="6513260" y="277353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b="1" dirty="0"/>
                  <a:t>O</a:t>
                </a:r>
              </a:p>
            </p:txBody>
          </p:sp>
        </p:grpSp>
        <p:grpSp>
          <p:nvGrpSpPr>
            <p:cNvPr id="24" name="Ryhmä 23"/>
            <p:cNvGrpSpPr/>
            <p:nvPr/>
          </p:nvGrpSpPr>
          <p:grpSpPr>
            <a:xfrm rot="1081415">
              <a:off x="6631316" y="5636589"/>
              <a:ext cx="712262" cy="360000"/>
              <a:chOff x="6160998" y="2773530"/>
              <a:chExt cx="712262" cy="360000"/>
            </a:xfrm>
          </p:grpSpPr>
          <p:sp>
            <p:nvSpPr>
              <p:cNvPr id="25" name="Ellipsi 24"/>
              <p:cNvSpPr/>
              <p:nvPr/>
            </p:nvSpPr>
            <p:spPr>
              <a:xfrm>
                <a:off x="6160998" y="277353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b="1" dirty="0"/>
                  <a:t>O</a:t>
                </a:r>
              </a:p>
            </p:txBody>
          </p:sp>
          <p:sp>
            <p:nvSpPr>
              <p:cNvPr id="26" name="Ellipsi 25"/>
              <p:cNvSpPr/>
              <p:nvPr/>
            </p:nvSpPr>
            <p:spPr>
              <a:xfrm>
                <a:off x="6513260" y="2773530"/>
                <a:ext cx="360000" cy="36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b="1" dirty="0"/>
                  <a:t>O</a:t>
                </a:r>
              </a:p>
            </p:txBody>
          </p:sp>
        </p:grpSp>
        <p:grpSp>
          <p:nvGrpSpPr>
            <p:cNvPr id="27" name="Ryhmä 26"/>
            <p:cNvGrpSpPr/>
            <p:nvPr/>
          </p:nvGrpSpPr>
          <p:grpSpPr>
            <a:xfrm rot="19478533">
              <a:off x="6329753" y="4798217"/>
              <a:ext cx="712262" cy="360000"/>
              <a:chOff x="6160998" y="2773530"/>
              <a:chExt cx="712262" cy="360000"/>
            </a:xfrm>
          </p:grpSpPr>
          <p:sp>
            <p:nvSpPr>
              <p:cNvPr id="28" name="Ellipsi 27"/>
              <p:cNvSpPr/>
              <p:nvPr/>
            </p:nvSpPr>
            <p:spPr>
              <a:xfrm>
                <a:off x="6160998" y="2773530"/>
                <a:ext cx="360000" cy="3600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b="1" dirty="0"/>
                  <a:t>N</a:t>
                </a:r>
              </a:p>
            </p:txBody>
          </p:sp>
          <p:sp>
            <p:nvSpPr>
              <p:cNvPr id="29" name="Ellipsi 28"/>
              <p:cNvSpPr/>
              <p:nvPr/>
            </p:nvSpPr>
            <p:spPr>
              <a:xfrm>
                <a:off x="6513260" y="2773530"/>
                <a:ext cx="360000" cy="3600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b="1" dirty="0"/>
                  <a:t>N</a:t>
                </a:r>
              </a:p>
            </p:txBody>
          </p:sp>
        </p:grpSp>
        <p:grpSp>
          <p:nvGrpSpPr>
            <p:cNvPr id="32" name="Ryhmä 31"/>
            <p:cNvGrpSpPr/>
            <p:nvPr/>
          </p:nvGrpSpPr>
          <p:grpSpPr>
            <a:xfrm rot="20566105">
              <a:off x="7679773" y="5946162"/>
              <a:ext cx="712262" cy="360000"/>
              <a:chOff x="6160998" y="2773530"/>
              <a:chExt cx="712262" cy="360000"/>
            </a:xfrm>
          </p:grpSpPr>
          <p:sp>
            <p:nvSpPr>
              <p:cNvPr id="33" name="Ellipsi 32"/>
              <p:cNvSpPr/>
              <p:nvPr/>
            </p:nvSpPr>
            <p:spPr>
              <a:xfrm>
                <a:off x="6160998" y="2773530"/>
                <a:ext cx="360000" cy="3600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b="1" dirty="0"/>
                  <a:t>N</a:t>
                </a:r>
              </a:p>
            </p:txBody>
          </p:sp>
          <p:sp>
            <p:nvSpPr>
              <p:cNvPr id="34" name="Ellipsi 33"/>
              <p:cNvSpPr/>
              <p:nvPr/>
            </p:nvSpPr>
            <p:spPr>
              <a:xfrm>
                <a:off x="6513260" y="2773530"/>
                <a:ext cx="360000" cy="3600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b="1" dirty="0"/>
                  <a:t>N</a:t>
                </a:r>
              </a:p>
            </p:txBody>
          </p:sp>
        </p:grpSp>
        <p:grpSp>
          <p:nvGrpSpPr>
            <p:cNvPr id="35" name="Ryhmä 34"/>
            <p:cNvGrpSpPr/>
            <p:nvPr/>
          </p:nvGrpSpPr>
          <p:grpSpPr>
            <a:xfrm rot="3760811">
              <a:off x="5759339" y="5861692"/>
              <a:ext cx="712262" cy="360000"/>
              <a:chOff x="6160998" y="2773530"/>
              <a:chExt cx="712262" cy="360000"/>
            </a:xfrm>
          </p:grpSpPr>
          <p:sp>
            <p:nvSpPr>
              <p:cNvPr id="36" name="Ellipsi 35"/>
              <p:cNvSpPr/>
              <p:nvPr/>
            </p:nvSpPr>
            <p:spPr>
              <a:xfrm>
                <a:off x="6160998" y="2773530"/>
                <a:ext cx="360000" cy="3600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b="1" dirty="0"/>
                  <a:t>N</a:t>
                </a:r>
              </a:p>
            </p:txBody>
          </p:sp>
          <p:sp>
            <p:nvSpPr>
              <p:cNvPr id="37" name="Ellipsi 36"/>
              <p:cNvSpPr/>
              <p:nvPr/>
            </p:nvSpPr>
            <p:spPr>
              <a:xfrm>
                <a:off x="6513260" y="2773530"/>
                <a:ext cx="360000" cy="3600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i-FI" b="1" dirty="0"/>
                  <a:t>N</a:t>
                </a:r>
              </a:p>
            </p:txBody>
          </p:sp>
        </p:grpSp>
      </p:grpSp>
      <p:grpSp>
        <p:nvGrpSpPr>
          <p:cNvPr id="40" name="Ryhmä 39"/>
          <p:cNvGrpSpPr/>
          <p:nvPr/>
        </p:nvGrpSpPr>
        <p:grpSpPr>
          <a:xfrm>
            <a:off x="5724128" y="269950"/>
            <a:ext cx="2736304" cy="1939354"/>
            <a:chOff x="5724128" y="269950"/>
            <a:chExt cx="2736304" cy="1939354"/>
          </a:xfrm>
        </p:grpSpPr>
        <p:sp>
          <p:nvSpPr>
            <p:cNvPr id="4" name="Pyöristetty suorakulmio 3"/>
            <p:cNvSpPr/>
            <p:nvPr/>
          </p:nvSpPr>
          <p:spPr>
            <a:xfrm>
              <a:off x="5724128" y="269950"/>
              <a:ext cx="2736304" cy="193935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" name="Ellipsi 7"/>
            <p:cNvSpPr/>
            <p:nvPr/>
          </p:nvSpPr>
          <p:spPr>
            <a:xfrm>
              <a:off x="5907236" y="404664"/>
              <a:ext cx="540000" cy="54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600" b="1" dirty="0" err="1">
                  <a:solidFill>
                    <a:schemeClr val="tx1"/>
                  </a:solidFill>
                </a:rPr>
                <a:t>Ar</a:t>
              </a:r>
              <a:endParaRPr lang="fi-FI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Ellipsi 37"/>
            <p:cNvSpPr/>
            <p:nvPr/>
          </p:nvSpPr>
          <p:spPr>
            <a:xfrm>
              <a:off x="6461676" y="1316911"/>
              <a:ext cx="540000" cy="54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600" b="1" dirty="0" err="1">
                  <a:solidFill>
                    <a:schemeClr val="tx1"/>
                  </a:solidFill>
                </a:rPr>
                <a:t>Ar</a:t>
              </a:r>
              <a:endParaRPr lang="fi-FI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Ellipsi 38"/>
            <p:cNvSpPr/>
            <p:nvPr/>
          </p:nvSpPr>
          <p:spPr>
            <a:xfrm>
              <a:off x="7750892" y="704887"/>
              <a:ext cx="540000" cy="54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600" b="1" dirty="0" err="1">
                  <a:solidFill>
                    <a:schemeClr val="tx1"/>
                  </a:solidFill>
                </a:rPr>
                <a:t>Ar</a:t>
              </a:r>
              <a:endParaRPr lang="fi-FI" sz="16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189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147E3C-B365-4270-8978-82C39A709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7A21C8F-72BE-448C-8DD3-4C0C3C806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Tehdään </a:t>
            </a:r>
            <a:r>
              <a:rPr lang="fi-FI" dirty="0" err="1"/>
              <a:t>Peda.netistä</a:t>
            </a:r>
            <a:r>
              <a:rPr lang="fi-FI" dirty="0"/>
              <a:t> harjoitus Atomeita ja molekyylejä</a:t>
            </a:r>
          </a:p>
        </p:txBody>
      </p:sp>
    </p:spTree>
    <p:extLst>
      <p:ext uri="{BB962C8B-B14F-4D97-AF65-F5344CB8AC3E}">
        <p14:creationId xmlns:p14="http://schemas.microsoft.com/office/powerpoint/2010/main" val="3153695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lipsi 20"/>
          <p:cNvSpPr/>
          <p:nvPr/>
        </p:nvSpPr>
        <p:spPr>
          <a:xfrm>
            <a:off x="7817427" y="3212976"/>
            <a:ext cx="576000" cy="576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/>
          <a:lstStyle/>
          <a:p>
            <a:r>
              <a:rPr lang="fi-FI" dirty="0"/>
              <a:t>Molekyyli ja yhdiste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268760"/>
            <a:ext cx="6729978" cy="4857403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Monet aineet sisältävät monen alkuaineen atomeita</a:t>
            </a:r>
          </a:p>
          <a:p>
            <a:pPr lvl="1"/>
            <a:r>
              <a:rPr lang="fi-FI" dirty="0"/>
              <a:t>Esimerkiksi hammastahnassa on vähän </a:t>
            </a:r>
            <a:r>
              <a:rPr lang="fi-FI" dirty="0" err="1"/>
              <a:t>NaF</a:t>
            </a:r>
            <a:r>
              <a:rPr lang="fi-FI" dirty="0"/>
              <a:t> ja leivinjauheessa on NaHCO</a:t>
            </a:r>
            <a:r>
              <a:rPr lang="fi-FI" baseline="-25000" dirty="0"/>
              <a:t>3</a:t>
            </a:r>
            <a:r>
              <a:rPr lang="fi-FI" dirty="0"/>
              <a:t> </a:t>
            </a:r>
          </a:p>
          <a:p>
            <a:r>
              <a:rPr lang="fi-FI" dirty="0"/>
              <a:t>Aine, jossa on montaa alkuainetta, on </a:t>
            </a:r>
            <a:r>
              <a:rPr lang="fi-FI" i="1" dirty="0"/>
              <a:t>yhdiste</a:t>
            </a:r>
          </a:p>
          <a:p>
            <a:r>
              <a:rPr lang="fi-FI" i="1" dirty="0"/>
              <a:t>Molekyylikaava</a:t>
            </a:r>
            <a:r>
              <a:rPr lang="fi-FI" dirty="0"/>
              <a:t> kertoo, mitä alkuaineita molekyylissä on yhdistynyt</a:t>
            </a:r>
          </a:p>
          <a:p>
            <a:pPr lvl="1"/>
            <a:r>
              <a:rPr lang="fi-FI" dirty="0"/>
              <a:t>Esimerkiksi vesi (H</a:t>
            </a:r>
            <a:r>
              <a:rPr lang="fi-FI" baseline="-25000" dirty="0"/>
              <a:t>2</a:t>
            </a:r>
            <a:r>
              <a:rPr lang="fi-FI" dirty="0"/>
              <a:t>O) syntyy, kun kaksi vetyatomia ja yksi happiatomi yhdistyy vesimolekyyliksi</a:t>
            </a:r>
          </a:p>
          <a:p>
            <a:pPr lvl="1"/>
            <a:r>
              <a:rPr lang="fi-FI" dirty="0"/>
              <a:t>Myös vetyperoksidimolekyylissä (H</a:t>
            </a:r>
            <a:r>
              <a:rPr lang="fi-FI" baseline="-25000" dirty="0"/>
              <a:t>2</a:t>
            </a:r>
            <a:r>
              <a:rPr lang="fi-FI" dirty="0"/>
              <a:t>O</a:t>
            </a:r>
            <a:r>
              <a:rPr lang="fi-FI" baseline="-25000" dirty="0"/>
              <a:t>2</a:t>
            </a:r>
            <a:r>
              <a:rPr lang="fi-FI" dirty="0"/>
              <a:t>) on kaksi vetyatomia, mutta myös kaksi happiatomia</a:t>
            </a:r>
          </a:p>
          <a:p>
            <a:r>
              <a:rPr lang="fi-FI" dirty="0"/>
              <a:t>Numero kertoo alkuaineen atomien määrän molekyylissä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19" name="Ellipsi 18"/>
          <p:cNvSpPr/>
          <p:nvPr/>
        </p:nvSpPr>
        <p:spPr>
          <a:xfrm>
            <a:off x="7509553" y="2958870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20" name="Ellipsi 19"/>
          <p:cNvSpPr/>
          <p:nvPr/>
        </p:nvSpPr>
        <p:spPr>
          <a:xfrm>
            <a:off x="8269301" y="2964358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23" name="Ellipsi 22"/>
          <p:cNvSpPr/>
          <p:nvPr/>
        </p:nvSpPr>
        <p:spPr>
          <a:xfrm>
            <a:off x="7529427" y="4723903"/>
            <a:ext cx="576000" cy="576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24" name="Ellipsi 23"/>
          <p:cNvSpPr/>
          <p:nvPr/>
        </p:nvSpPr>
        <p:spPr>
          <a:xfrm>
            <a:off x="7221553" y="4469797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25" name="Ellipsi 24"/>
          <p:cNvSpPr/>
          <p:nvPr/>
        </p:nvSpPr>
        <p:spPr>
          <a:xfrm>
            <a:off x="8557301" y="4469797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26" name="Ellipsi 25"/>
          <p:cNvSpPr/>
          <p:nvPr/>
        </p:nvSpPr>
        <p:spPr>
          <a:xfrm>
            <a:off x="8110800" y="4725144"/>
            <a:ext cx="576000" cy="576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solidFill>
                  <a:schemeClr val="bg1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71232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uiExpand="1" build="p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9203F2-CF03-4E12-BF5A-8A053D7D5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42EF8-E39D-46F2-B2A3-6C7035EDB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Tehdään harjoituksia </a:t>
            </a:r>
            <a:r>
              <a:rPr lang="fi-FI" dirty="0" err="1"/>
              <a:t>Peda.netistä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2433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C01D45-2889-40AD-92DA-165741B3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Tunnin ohjelma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69CC51-8CE1-400B-BD3E-B24A80082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Metalli ja epämetalli</a:t>
            </a:r>
          </a:p>
          <a:p>
            <a:r>
              <a:rPr lang="fi-FI" dirty="0"/>
              <a:t>Alkuaine ja atomi</a:t>
            </a:r>
          </a:p>
          <a:p>
            <a:r>
              <a:rPr lang="fi-FI" dirty="0"/>
              <a:t>Molekyyli ja yhdiste</a:t>
            </a:r>
          </a:p>
        </p:txBody>
      </p:sp>
    </p:spTree>
    <p:extLst>
      <p:ext uri="{BB962C8B-B14F-4D97-AF65-F5344CB8AC3E}">
        <p14:creationId xmlns:p14="http://schemas.microsoft.com/office/powerpoint/2010/main" val="2304482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1143000"/>
          </a:xfrm>
        </p:spPr>
        <p:txBody>
          <a:bodyPr/>
          <a:lstStyle/>
          <a:p>
            <a:r>
              <a:rPr lang="fi-FI" dirty="0"/>
              <a:t>Alkuaine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3360" y="1632080"/>
            <a:ext cx="3895189" cy="5034442"/>
          </a:xfrm>
        </p:spPr>
        <p:txBody>
          <a:bodyPr>
            <a:normAutofit/>
          </a:bodyPr>
          <a:lstStyle/>
          <a:p>
            <a:r>
              <a:rPr lang="fi-FI" dirty="0"/>
              <a:t>Alkuaineet jaetaan joskus kahteen osaan</a:t>
            </a:r>
          </a:p>
          <a:p>
            <a:pPr lvl="1"/>
            <a:r>
              <a:rPr lang="fi-FI" dirty="0"/>
              <a:t>Metallit: kiiltävät, johtavat lämpöä ja sähköä, muokattavia</a:t>
            </a:r>
          </a:p>
          <a:p>
            <a:pPr lvl="1"/>
            <a:r>
              <a:rPr lang="fi-FI" dirty="0"/>
              <a:t>Epämetallit: usein kovia ja murtuvia aineita tai kaasuja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6496" y="2371483"/>
            <a:ext cx="2160000" cy="21600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0936" y="4653376"/>
            <a:ext cx="2160000" cy="216000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0936" y="2371483"/>
            <a:ext cx="2160000" cy="2160000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1261" y="4653376"/>
            <a:ext cx="2160000" cy="2160000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77"/>
          <a:stretch/>
        </p:blipFill>
        <p:spPr>
          <a:xfrm>
            <a:off x="4532714" y="82358"/>
            <a:ext cx="2160000" cy="2160000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1261" y="92486"/>
            <a:ext cx="2160000" cy="2160000"/>
          </a:xfrm>
          <a:prstGeom prst="rect">
            <a:avLst/>
          </a:prstGeom>
        </p:spPr>
      </p:pic>
      <p:sp>
        <p:nvSpPr>
          <p:cNvPr id="13" name="Tekstiruutu 12"/>
          <p:cNvSpPr txBox="1"/>
          <p:nvPr/>
        </p:nvSpPr>
        <p:spPr>
          <a:xfrm>
            <a:off x="4934235" y="1632393"/>
            <a:ext cx="138679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sz="2400" dirty="0"/>
              <a:t>rauta (</a:t>
            </a:r>
            <a:r>
              <a:rPr lang="fi-FI" sz="2400" dirty="0" err="1"/>
              <a:t>Fe</a:t>
            </a:r>
            <a:r>
              <a:rPr lang="fi-FI" sz="2400" dirty="0"/>
              <a:t>)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7397263" y="1632393"/>
            <a:ext cx="110799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sz="2400" dirty="0"/>
              <a:t>rikki (S)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4935709" y="3975739"/>
            <a:ext cx="138531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sz="2400" dirty="0"/>
              <a:t>kloori (Cl)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7258603" y="3975738"/>
            <a:ext cx="168668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sz="2400" dirty="0"/>
              <a:t>alumiini (</a:t>
            </a:r>
            <a:r>
              <a:rPr lang="fi-FI" sz="2400" dirty="0" err="1"/>
              <a:t>Al</a:t>
            </a:r>
            <a:r>
              <a:rPr lang="fi-FI" sz="2400" dirty="0"/>
              <a:t>)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4784290" y="6204857"/>
            <a:ext cx="194636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sz="2400" dirty="0"/>
              <a:t>elohopea (</a:t>
            </a:r>
            <a:r>
              <a:rPr lang="fi-FI" sz="2400" dirty="0" err="1"/>
              <a:t>Hg</a:t>
            </a:r>
            <a:r>
              <a:rPr lang="fi-FI" sz="2400" dirty="0"/>
              <a:t>)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7301884" y="6237404"/>
            <a:ext cx="129875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sz="2400" dirty="0"/>
              <a:t>lyijy (</a:t>
            </a:r>
            <a:r>
              <a:rPr lang="fi-FI" sz="2400" dirty="0" err="1"/>
              <a:t>Pb</a:t>
            </a:r>
            <a:r>
              <a:rPr lang="fi-FI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95893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Demonstraatio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Metallin ja epämetallin sähkönjohtokyky (ledi ja paristo piirissä)</a:t>
            </a:r>
          </a:p>
        </p:txBody>
      </p:sp>
    </p:spTree>
    <p:extLst>
      <p:ext uri="{BB962C8B-B14F-4D97-AF65-F5344CB8AC3E}">
        <p14:creationId xmlns:p14="http://schemas.microsoft.com/office/powerpoint/2010/main" val="3649235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rautamuttereita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251520" y="2348880"/>
            <a:ext cx="3923928" cy="2349513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Kaikki aine koostuu atomeista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fi-FI" dirty="0"/>
              <a:t>Rautaesineet koostuvat miljardeista rauta-atomeista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grpSp>
        <p:nvGrpSpPr>
          <p:cNvPr id="71" name="Ryhmä 70"/>
          <p:cNvGrpSpPr/>
          <p:nvPr/>
        </p:nvGrpSpPr>
        <p:grpSpPr>
          <a:xfrm>
            <a:off x="2411760" y="3645024"/>
            <a:ext cx="4724222" cy="2907705"/>
            <a:chOff x="1691680" y="3645024"/>
            <a:chExt cx="4724222" cy="2907705"/>
          </a:xfrm>
        </p:grpSpPr>
        <p:pic>
          <p:nvPicPr>
            <p:cNvPr id="52" name="Kuva 51" descr="Teräs Raerajasementiittiä Teräskirja Teknologiateollisuus.jpg"/>
            <p:cNvPicPr>
              <a:picLocks noChangeAspect="1"/>
            </p:cNvPicPr>
            <p:nvPr/>
          </p:nvPicPr>
          <p:blipFill>
            <a:blip r:embed="rId3" cstate="print"/>
            <a:srcRect l="2101" b="22102"/>
            <a:stretch>
              <a:fillRect/>
            </a:stretch>
          </p:blipFill>
          <p:spPr>
            <a:xfrm>
              <a:off x="3059832" y="4365104"/>
              <a:ext cx="3356070" cy="2187625"/>
            </a:xfrm>
            <a:prstGeom prst="rect">
              <a:avLst/>
            </a:prstGeom>
          </p:spPr>
        </p:pic>
        <p:cxnSp>
          <p:nvCxnSpPr>
            <p:cNvPr id="60" name="Suora yhdysviiva 59"/>
            <p:cNvCxnSpPr/>
            <p:nvPr/>
          </p:nvCxnSpPr>
          <p:spPr>
            <a:xfrm>
              <a:off x="1691680" y="3645024"/>
              <a:ext cx="1368152" cy="2880320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uora yhdysviiva 60"/>
            <p:cNvCxnSpPr/>
            <p:nvPr/>
          </p:nvCxnSpPr>
          <p:spPr>
            <a:xfrm>
              <a:off x="1691680" y="3645024"/>
              <a:ext cx="1368152" cy="720080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Ryhmä 69"/>
          <p:cNvGrpSpPr/>
          <p:nvPr/>
        </p:nvGrpSpPr>
        <p:grpSpPr>
          <a:xfrm>
            <a:off x="5868144" y="2276872"/>
            <a:ext cx="3024336" cy="2808312"/>
            <a:chOff x="5868144" y="2492896"/>
            <a:chExt cx="3024336" cy="2808312"/>
          </a:xfrm>
        </p:grpSpPr>
        <p:sp>
          <p:nvSpPr>
            <p:cNvPr id="5" name="Suorakulmio 4"/>
            <p:cNvSpPr/>
            <p:nvPr/>
          </p:nvSpPr>
          <p:spPr>
            <a:xfrm>
              <a:off x="6012160" y="2492896"/>
              <a:ext cx="2880320" cy="1800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cxnSp>
          <p:nvCxnSpPr>
            <p:cNvPr id="7" name="Suora yhdysviiva 6"/>
            <p:cNvCxnSpPr/>
            <p:nvPr/>
          </p:nvCxnSpPr>
          <p:spPr>
            <a:xfrm flipV="1">
              <a:off x="5868144" y="4293096"/>
              <a:ext cx="144016" cy="1008112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uora yhdysviiva 8"/>
            <p:cNvCxnSpPr/>
            <p:nvPr/>
          </p:nvCxnSpPr>
          <p:spPr>
            <a:xfrm flipV="1">
              <a:off x="5868144" y="4293096"/>
              <a:ext cx="3024336" cy="1008112"/>
            </a:xfrm>
            <a:prstGeom prst="line">
              <a:avLst/>
            </a:prstGeom>
            <a:ln w="254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Ellipsi 10"/>
            <p:cNvSpPr/>
            <p:nvPr/>
          </p:nvSpPr>
          <p:spPr>
            <a:xfrm>
              <a:off x="6012160" y="2492896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2" name="Ellipsi 11"/>
            <p:cNvSpPr/>
            <p:nvPr/>
          </p:nvSpPr>
          <p:spPr>
            <a:xfrm>
              <a:off x="6372200" y="2492896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Ellipsi 12"/>
            <p:cNvSpPr/>
            <p:nvPr/>
          </p:nvSpPr>
          <p:spPr>
            <a:xfrm>
              <a:off x="6732240" y="2492896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Ellipsi 13"/>
            <p:cNvSpPr/>
            <p:nvPr/>
          </p:nvSpPr>
          <p:spPr>
            <a:xfrm>
              <a:off x="7092280" y="2492896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Ellipsi 14"/>
            <p:cNvSpPr/>
            <p:nvPr/>
          </p:nvSpPr>
          <p:spPr>
            <a:xfrm>
              <a:off x="7452320" y="2492896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" name="Ellipsi 15"/>
            <p:cNvSpPr/>
            <p:nvPr/>
          </p:nvSpPr>
          <p:spPr>
            <a:xfrm>
              <a:off x="7812360" y="2492896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Ellipsi 16"/>
            <p:cNvSpPr/>
            <p:nvPr/>
          </p:nvSpPr>
          <p:spPr>
            <a:xfrm>
              <a:off x="8172400" y="2492896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8" name="Ellipsi 17"/>
            <p:cNvSpPr/>
            <p:nvPr/>
          </p:nvSpPr>
          <p:spPr>
            <a:xfrm>
              <a:off x="8532440" y="2492896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Ellipsi 18"/>
            <p:cNvSpPr/>
            <p:nvPr/>
          </p:nvSpPr>
          <p:spPr>
            <a:xfrm>
              <a:off x="6012160" y="2852936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0" name="Ellipsi 19"/>
            <p:cNvSpPr/>
            <p:nvPr/>
          </p:nvSpPr>
          <p:spPr>
            <a:xfrm>
              <a:off x="6372200" y="2852936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Ellipsi 20"/>
            <p:cNvSpPr/>
            <p:nvPr/>
          </p:nvSpPr>
          <p:spPr>
            <a:xfrm>
              <a:off x="6732240" y="2852936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Ellipsi 21"/>
            <p:cNvSpPr/>
            <p:nvPr/>
          </p:nvSpPr>
          <p:spPr>
            <a:xfrm>
              <a:off x="7092280" y="2852936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Ellipsi 22"/>
            <p:cNvSpPr/>
            <p:nvPr/>
          </p:nvSpPr>
          <p:spPr>
            <a:xfrm>
              <a:off x="7452320" y="2852936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4" name="Ellipsi 23"/>
            <p:cNvSpPr/>
            <p:nvPr/>
          </p:nvSpPr>
          <p:spPr>
            <a:xfrm>
              <a:off x="7812360" y="2852936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5" name="Ellipsi 24"/>
            <p:cNvSpPr/>
            <p:nvPr/>
          </p:nvSpPr>
          <p:spPr>
            <a:xfrm>
              <a:off x="8172400" y="2852936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" name="Ellipsi 25"/>
            <p:cNvSpPr/>
            <p:nvPr/>
          </p:nvSpPr>
          <p:spPr>
            <a:xfrm>
              <a:off x="8532440" y="2852936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" name="Ellipsi 26"/>
            <p:cNvSpPr/>
            <p:nvPr/>
          </p:nvSpPr>
          <p:spPr>
            <a:xfrm>
              <a:off x="6012160" y="3212976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8" name="Ellipsi 27"/>
            <p:cNvSpPr/>
            <p:nvPr/>
          </p:nvSpPr>
          <p:spPr>
            <a:xfrm>
              <a:off x="6372200" y="3212976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" name="Ellipsi 28"/>
            <p:cNvSpPr/>
            <p:nvPr/>
          </p:nvSpPr>
          <p:spPr>
            <a:xfrm>
              <a:off x="6732240" y="3212976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0" name="Ellipsi 29"/>
            <p:cNvSpPr/>
            <p:nvPr/>
          </p:nvSpPr>
          <p:spPr>
            <a:xfrm>
              <a:off x="7092280" y="3212976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1" name="Ellipsi 30"/>
            <p:cNvSpPr/>
            <p:nvPr/>
          </p:nvSpPr>
          <p:spPr>
            <a:xfrm>
              <a:off x="7452320" y="3212976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2" name="Ellipsi 31"/>
            <p:cNvSpPr/>
            <p:nvPr/>
          </p:nvSpPr>
          <p:spPr>
            <a:xfrm>
              <a:off x="7812360" y="3212976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3" name="Ellipsi 32"/>
            <p:cNvSpPr/>
            <p:nvPr/>
          </p:nvSpPr>
          <p:spPr>
            <a:xfrm>
              <a:off x="8172400" y="3212976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4" name="Ellipsi 33"/>
            <p:cNvSpPr/>
            <p:nvPr/>
          </p:nvSpPr>
          <p:spPr>
            <a:xfrm>
              <a:off x="8532440" y="3212976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5" name="Ellipsi 34"/>
            <p:cNvSpPr/>
            <p:nvPr/>
          </p:nvSpPr>
          <p:spPr>
            <a:xfrm>
              <a:off x="6012160" y="3573016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6" name="Ellipsi 35"/>
            <p:cNvSpPr/>
            <p:nvPr/>
          </p:nvSpPr>
          <p:spPr>
            <a:xfrm>
              <a:off x="6372200" y="3573016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7" name="Ellipsi 36"/>
            <p:cNvSpPr/>
            <p:nvPr/>
          </p:nvSpPr>
          <p:spPr>
            <a:xfrm>
              <a:off x="6732240" y="3573016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8" name="Ellipsi 37"/>
            <p:cNvSpPr/>
            <p:nvPr/>
          </p:nvSpPr>
          <p:spPr>
            <a:xfrm>
              <a:off x="7092280" y="3573016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9" name="Ellipsi 38"/>
            <p:cNvSpPr/>
            <p:nvPr/>
          </p:nvSpPr>
          <p:spPr>
            <a:xfrm>
              <a:off x="7452320" y="3573016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0" name="Ellipsi 39"/>
            <p:cNvSpPr/>
            <p:nvPr/>
          </p:nvSpPr>
          <p:spPr>
            <a:xfrm>
              <a:off x="7812360" y="3573016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1" name="Ellipsi 40"/>
            <p:cNvSpPr/>
            <p:nvPr/>
          </p:nvSpPr>
          <p:spPr>
            <a:xfrm>
              <a:off x="8172400" y="3573016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2" name="Ellipsi 41"/>
            <p:cNvSpPr/>
            <p:nvPr/>
          </p:nvSpPr>
          <p:spPr>
            <a:xfrm>
              <a:off x="8532440" y="3573016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3" name="Ellipsi 42"/>
            <p:cNvSpPr/>
            <p:nvPr/>
          </p:nvSpPr>
          <p:spPr>
            <a:xfrm>
              <a:off x="6012160" y="3933056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4" name="Ellipsi 43"/>
            <p:cNvSpPr/>
            <p:nvPr/>
          </p:nvSpPr>
          <p:spPr>
            <a:xfrm>
              <a:off x="6372200" y="3933056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5" name="Ellipsi 44"/>
            <p:cNvSpPr/>
            <p:nvPr/>
          </p:nvSpPr>
          <p:spPr>
            <a:xfrm>
              <a:off x="6732240" y="3933056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6" name="Ellipsi 45"/>
            <p:cNvSpPr/>
            <p:nvPr/>
          </p:nvSpPr>
          <p:spPr>
            <a:xfrm>
              <a:off x="7092280" y="3933056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7" name="Ellipsi 46"/>
            <p:cNvSpPr/>
            <p:nvPr/>
          </p:nvSpPr>
          <p:spPr>
            <a:xfrm>
              <a:off x="7452320" y="3933056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8" name="Ellipsi 47"/>
            <p:cNvSpPr/>
            <p:nvPr/>
          </p:nvSpPr>
          <p:spPr>
            <a:xfrm>
              <a:off x="7812360" y="3933056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9" name="Ellipsi 48"/>
            <p:cNvSpPr/>
            <p:nvPr/>
          </p:nvSpPr>
          <p:spPr>
            <a:xfrm>
              <a:off x="8172400" y="3933056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0" name="Ellipsi 49"/>
            <p:cNvSpPr/>
            <p:nvPr/>
          </p:nvSpPr>
          <p:spPr>
            <a:xfrm>
              <a:off x="8532440" y="3933056"/>
              <a:ext cx="360040" cy="36004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53" name="Tekstikehys 52"/>
          <p:cNvSpPr txBox="1"/>
          <p:nvPr/>
        </p:nvSpPr>
        <p:spPr>
          <a:xfrm>
            <a:off x="4067944" y="6309320"/>
            <a:ext cx="3600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Kuva: </a:t>
            </a:r>
            <a:r>
              <a:rPr lang="fi-FI" dirty="0">
                <a:hlinkClick r:id="rId4"/>
              </a:rPr>
              <a:t>Teknologiateollisuus/Teräskirja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200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EB0BBA-01ED-4EDF-B179-903529A3A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Kaikki aine koostuu atomeista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A835FD-4A62-4299-BB98-FD76B0565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30713"/>
            <a:ext cx="7886700" cy="2034608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Vedessä on vesimolekyylejä, joissa on happiatomi ja kaksi vetyatomia</a:t>
            </a:r>
          </a:p>
          <a:p>
            <a:r>
              <a:rPr lang="fi-FI" dirty="0"/>
              <a:t>Ilmassa on monia erilaisia kaasuja (esim. happi, typpi, argon…)</a:t>
            </a:r>
          </a:p>
          <a:p>
            <a:r>
              <a:rPr lang="fi-FI" dirty="0"/>
              <a:t>Molekyylien välissä ei ole mitään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83B6C8C-838F-46A8-ADBD-D504D90BBD5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640" y="3790480"/>
            <a:ext cx="4513277" cy="2702394"/>
          </a:xfrm>
          <a:prstGeom prst="rect">
            <a:avLst/>
          </a:prstGeom>
        </p:spPr>
      </p:pic>
      <p:sp>
        <p:nvSpPr>
          <p:cNvPr id="7" name="Ellipsi 6">
            <a:extLst>
              <a:ext uri="{FF2B5EF4-FFF2-40B4-BE49-F238E27FC236}">
                <a16:creationId xmlns:a16="http://schemas.microsoft.com/office/drawing/2014/main" id="{66F795ED-78E7-4E40-B075-00ACB603B92F}"/>
              </a:ext>
            </a:extLst>
          </p:cNvPr>
          <p:cNvSpPr/>
          <p:nvPr/>
        </p:nvSpPr>
        <p:spPr>
          <a:xfrm>
            <a:off x="1475938" y="4639742"/>
            <a:ext cx="2160000" cy="21600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F08D274E-2EE8-4F83-95AF-1047506BF0C2}"/>
              </a:ext>
            </a:extLst>
          </p:cNvPr>
          <p:cNvSpPr/>
          <p:nvPr/>
        </p:nvSpPr>
        <p:spPr>
          <a:xfrm>
            <a:off x="5348933" y="3483612"/>
            <a:ext cx="2160000" cy="2160000"/>
          </a:xfrm>
          <a:prstGeom prst="ellipse">
            <a:avLst/>
          </a:prstGeom>
          <a:blipFill dpi="0"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96A739A1-DD74-4921-95E4-3A14DBADF637}"/>
              </a:ext>
            </a:extLst>
          </p:cNvPr>
          <p:cNvCxnSpPr>
            <a:cxnSpLocks/>
            <a:stCxn id="7" idx="7"/>
          </p:cNvCxnSpPr>
          <p:nvPr/>
        </p:nvCxnSpPr>
        <p:spPr>
          <a:xfrm>
            <a:off x="3319613" y="4956067"/>
            <a:ext cx="1252387" cy="782003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1B41AB6E-8ACC-4560-A566-26046370D6DE}"/>
              </a:ext>
            </a:extLst>
          </p:cNvPr>
          <p:cNvCxnSpPr>
            <a:cxnSpLocks/>
            <a:stCxn id="7" idx="5"/>
          </p:cNvCxnSpPr>
          <p:nvPr/>
        </p:nvCxnSpPr>
        <p:spPr>
          <a:xfrm flipV="1">
            <a:off x="3319613" y="5738070"/>
            <a:ext cx="1256421" cy="74534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22B6A7CE-C080-4CC4-90E2-3EF42846B041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4572000" y="3799937"/>
            <a:ext cx="1093258" cy="106567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>
            <a:extLst>
              <a:ext uri="{FF2B5EF4-FFF2-40B4-BE49-F238E27FC236}">
                <a16:creationId xmlns:a16="http://schemas.microsoft.com/office/drawing/2014/main" id="{0194FE19-AF0C-48B2-BEC7-8B025C00C34B}"/>
              </a:ext>
            </a:extLst>
          </p:cNvPr>
          <p:cNvCxnSpPr>
            <a:cxnSpLocks/>
            <a:endCxn id="10" idx="3"/>
          </p:cNvCxnSpPr>
          <p:nvPr/>
        </p:nvCxnSpPr>
        <p:spPr>
          <a:xfrm>
            <a:off x="4565271" y="4875072"/>
            <a:ext cx="1099987" cy="45221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844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Miten pieniä asioita voi nähdä?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12976"/>
          </a:xfrm>
        </p:spPr>
        <p:txBody>
          <a:bodyPr>
            <a:normAutofit lnSpcReduction="10000"/>
          </a:bodyPr>
          <a:lstStyle/>
          <a:p>
            <a:r>
              <a:rPr lang="fi-FI" dirty="0"/>
              <a:t>Silmillä voimme nähdä vain suuria asioita</a:t>
            </a:r>
          </a:p>
          <a:p>
            <a:pPr lvl="1"/>
            <a:r>
              <a:rPr lang="fi-FI" dirty="0"/>
              <a:t>Paperikuitu voi olla 5 mm pitkä ja 0,5 mm paksu</a:t>
            </a:r>
          </a:p>
          <a:p>
            <a:r>
              <a:rPr lang="fi-FI" i="1" dirty="0"/>
              <a:t>Atomi</a:t>
            </a:r>
            <a:r>
              <a:rPr lang="fi-FI" dirty="0"/>
              <a:t>t ovat erittäin pieniä</a:t>
            </a:r>
          </a:p>
          <a:p>
            <a:pPr lvl="1"/>
            <a:r>
              <a:rPr lang="fi-FI" dirty="0">
                <a:hlinkClick r:id="rId2"/>
              </a:rPr>
              <a:t>http://learn.genetics.utah.edu/content/cells/scale/</a:t>
            </a:r>
            <a:endParaRPr lang="fi-FI" dirty="0"/>
          </a:p>
          <a:p>
            <a:r>
              <a:rPr lang="fi-FI" dirty="0"/>
              <a:t>Jos asetetaan jonoon 3 miljardia hiiliatomia, jonon pituus on 1 mm</a:t>
            </a:r>
          </a:p>
          <a:p>
            <a:r>
              <a:rPr lang="fi-FI" dirty="0"/>
              <a:t>Atomeita ei voi nähdä edes mikroskoopilla</a:t>
            </a:r>
          </a:p>
          <a:p>
            <a:pPr lvl="1"/>
            <a:r>
              <a:rPr lang="fi-FI" dirty="0"/>
              <a:t>Mutta </a:t>
            </a:r>
            <a:r>
              <a:rPr lang="fi-FI" dirty="0">
                <a:hlinkClick r:id="rId3"/>
              </a:rPr>
              <a:t>joitakin</a:t>
            </a:r>
            <a:r>
              <a:rPr lang="fi-FI" dirty="0"/>
              <a:t> </a:t>
            </a:r>
            <a:r>
              <a:rPr lang="fi-FI" dirty="0">
                <a:hlinkClick r:id="rId4"/>
              </a:rPr>
              <a:t>kuvia</a:t>
            </a:r>
            <a:r>
              <a:rPr lang="fi-FI" dirty="0"/>
              <a:t> meillä on</a:t>
            </a:r>
          </a:p>
        </p:txBody>
      </p:sp>
      <p:sp>
        <p:nvSpPr>
          <p:cNvPr id="4" name="Ellipsi 3"/>
          <p:cNvSpPr/>
          <p:nvPr/>
        </p:nvSpPr>
        <p:spPr>
          <a:xfrm>
            <a:off x="611560" y="5085184"/>
            <a:ext cx="360040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Ellipsi 4"/>
          <p:cNvSpPr/>
          <p:nvPr/>
        </p:nvSpPr>
        <p:spPr>
          <a:xfrm>
            <a:off x="971600" y="5085184"/>
            <a:ext cx="360040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Ellipsi 5"/>
          <p:cNvSpPr/>
          <p:nvPr/>
        </p:nvSpPr>
        <p:spPr>
          <a:xfrm>
            <a:off x="1331640" y="5085184"/>
            <a:ext cx="360040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/>
          <p:cNvSpPr/>
          <p:nvPr/>
        </p:nvSpPr>
        <p:spPr>
          <a:xfrm>
            <a:off x="1691680" y="5085184"/>
            <a:ext cx="360040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/>
          <p:cNvSpPr/>
          <p:nvPr/>
        </p:nvSpPr>
        <p:spPr>
          <a:xfrm>
            <a:off x="2051720" y="5085184"/>
            <a:ext cx="360040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/>
          <p:cNvSpPr/>
          <p:nvPr/>
        </p:nvSpPr>
        <p:spPr>
          <a:xfrm>
            <a:off x="2411760" y="5085184"/>
            <a:ext cx="360040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Ellipsi 9"/>
          <p:cNvSpPr/>
          <p:nvPr/>
        </p:nvSpPr>
        <p:spPr>
          <a:xfrm>
            <a:off x="2771800" y="5085184"/>
            <a:ext cx="360040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Ellipsi 10"/>
          <p:cNvSpPr/>
          <p:nvPr/>
        </p:nvSpPr>
        <p:spPr>
          <a:xfrm>
            <a:off x="3131840" y="5085184"/>
            <a:ext cx="360040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Ellipsi 11"/>
          <p:cNvSpPr/>
          <p:nvPr/>
        </p:nvSpPr>
        <p:spPr>
          <a:xfrm>
            <a:off x="3491880" y="5085184"/>
            <a:ext cx="360040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Ellipsi 12"/>
          <p:cNvSpPr/>
          <p:nvPr/>
        </p:nvSpPr>
        <p:spPr>
          <a:xfrm>
            <a:off x="3851920" y="5085184"/>
            <a:ext cx="360040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Ellipsi 13"/>
          <p:cNvSpPr/>
          <p:nvPr/>
        </p:nvSpPr>
        <p:spPr>
          <a:xfrm>
            <a:off x="4788024" y="5085184"/>
            <a:ext cx="360040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Ellipsi 14"/>
          <p:cNvSpPr/>
          <p:nvPr/>
        </p:nvSpPr>
        <p:spPr>
          <a:xfrm>
            <a:off x="5148064" y="5085184"/>
            <a:ext cx="360040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Ellipsi 15"/>
          <p:cNvSpPr/>
          <p:nvPr/>
        </p:nvSpPr>
        <p:spPr>
          <a:xfrm>
            <a:off x="5508104" y="5085184"/>
            <a:ext cx="360040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Ellipsi 16"/>
          <p:cNvSpPr/>
          <p:nvPr/>
        </p:nvSpPr>
        <p:spPr>
          <a:xfrm>
            <a:off x="5868144" y="5085184"/>
            <a:ext cx="360040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Ellipsi 17"/>
          <p:cNvSpPr/>
          <p:nvPr/>
        </p:nvSpPr>
        <p:spPr>
          <a:xfrm>
            <a:off x="6228184" y="5085184"/>
            <a:ext cx="360040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Ellipsi 18"/>
          <p:cNvSpPr/>
          <p:nvPr/>
        </p:nvSpPr>
        <p:spPr>
          <a:xfrm>
            <a:off x="6588224" y="5085184"/>
            <a:ext cx="360040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Ellipsi 19"/>
          <p:cNvSpPr/>
          <p:nvPr/>
        </p:nvSpPr>
        <p:spPr>
          <a:xfrm>
            <a:off x="6948264" y="5085184"/>
            <a:ext cx="360040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Ellipsi 20"/>
          <p:cNvSpPr/>
          <p:nvPr/>
        </p:nvSpPr>
        <p:spPr>
          <a:xfrm>
            <a:off x="7308304" y="5085184"/>
            <a:ext cx="360040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Ellipsi 21"/>
          <p:cNvSpPr/>
          <p:nvPr/>
        </p:nvSpPr>
        <p:spPr>
          <a:xfrm>
            <a:off x="7668344" y="5085184"/>
            <a:ext cx="360040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Ellipsi 22"/>
          <p:cNvSpPr/>
          <p:nvPr/>
        </p:nvSpPr>
        <p:spPr>
          <a:xfrm>
            <a:off x="8028384" y="5085184"/>
            <a:ext cx="360040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6" name="Suora yhdysviiva 25"/>
          <p:cNvCxnSpPr>
            <a:stCxn id="13" idx="6"/>
            <a:endCxn id="14" idx="2"/>
          </p:cNvCxnSpPr>
          <p:nvPr/>
        </p:nvCxnSpPr>
        <p:spPr>
          <a:xfrm>
            <a:off x="4211960" y="5265204"/>
            <a:ext cx="576064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Nuoli vasemmalle ja oikealle 28"/>
          <p:cNvSpPr/>
          <p:nvPr/>
        </p:nvSpPr>
        <p:spPr>
          <a:xfrm>
            <a:off x="611560" y="5661248"/>
            <a:ext cx="7776864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Tekstikehys 29"/>
          <p:cNvSpPr txBox="1"/>
          <p:nvPr/>
        </p:nvSpPr>
        <p:spPr>
          <a:xfrm>
            <a:off x="2987824" y="5589240"/>
            <a:ext cx="331257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i-FI" dirty="0"/>
              <a:t>1 mm = 3 000 000 000 hiiliatomia</a:t>
            </a:r>
          </a:p>
        </p:txBody>
      </p:sp>
    </p:spTree>
    <p:extLst>
      <p:ext uri="{BB962C8B-B14F-4D97-AF65-F5344CB8AC3E}">
        <p14:creationId xmlns:p14="http://schemas.microsoft.com/office/powerpoint/2010/main" val="47873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4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6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8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2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4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6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8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0500"/>
                            </p:stCondLst>
                            <p:childTnLst>
                              <p:par>
                                <p:cTn id="1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Alkuaine ja atomi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471353"/>
            <a:ext cx="8352928" cy="2668385"/>
          </a:xfrm>
        </p:spPr>
        <p:txBody>
          <a:bodyPr>
            <a:normAutofit lnSpcReduction="10000"/>
          </a:bodyPr>
          <a:lstStyle/>
          <a:p>
            <a:r>
              <a:rPr lang="fi-FI" i="1" dirty="0"/>
              <a:t>Alkuaineita</a:t>
            </a:r>
            <a:r>
              <a:rPr lang="fi-FI" dirty="0"/>
              <a:t> esiintyy luonnossa n. 90 erilaista</a:t>
            </a:r>
          </a:p>
          <a:p>
            <a:r>
              <a:rPr lang="fi-FI" dirty="0"/>
              <a:t>Jokaisella alkuaineella on erilaiset </a:t>
            </a:r>
            <a:r>
              <a:rPr lang="fi-FI" i="1" dirty="0"/>
              <a:t>atomit</a:t>
            </a:r>
          </a:p>
          <a:p>
            <a:r>
              <a:rPr lang="fi-FI" dirty="0">
                <a:hlinkClick r:id="rId2"/>
              </a:rPr>
              <a:t>Hiili</a:t>
            </a:r>
            <a:r>
              <a:rPr lang="fi-FI" dirty="0"/>
              <a:t> on alkuaine. Hiili koostuu pelkästään hiiliatomeista.</a:t>
            </a:r>
          </a:p>
          <a:p>
            <a:r>
              <a:rPr lang="fi-FI" dirty="0"/>
              <a:t>Alkuainetta ei voi hajottaa toiseksi aineeksi, koska atomit eivät hajoa helposti.</a:t>
            </a:r>
          </a:p>
        </p:txBody>
      </p:sp>
      <p:pic>
        <p:nvPicPr>
          <p:cNvPr id="25" name="Kuva 24" descr="hiili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rcRect l="28738" t="2653" r="17713" b="6599"/>
          <a:stretch>
            <a:fillRect/>
          </a:stretch>
        </p:blipFill>
        <p:spPr>
          <a:xfrm>
            <a:off x="1500594" y="4139738"/>
            <a:ext cx="2625683" cy="2664296"/>
          </a:xfrm>
          <a:prstGeom prst="rect">
            <a:avLst/>
          </a:prstGeom>
        </p:spPr>
      </p:pic>
      <p:grpSp>
        <p:nvGrpSpPr>
          <p:cNvPr id="48" name="Ryhmä 47"/>
          <p:cNvGrpSpPr/>
          <p:nvPr/>
        </p:nvGrpSpPr>
        <p:grpSpPr>
          <a:xfrm>
            <a:off x="4812962" y="4427770"/>
            <a:ext cx="2808312" cy="1512168"/>
            <a:chOff x="4788024" y="4293096"/>
            <a:chExt cx="2808312" cy="1512168"/>
          </a:xfrm>
        </p:grpSpPr>
        <p:sp>
          <p:nvSpPr>
            <p:cNvPr id="43" name="Suorakulmio 42"/>
            <p:cNvSpPr/>
            <p:nvPr/>
          </p:nvSpPr>
          <p:spPr>
            <a:xfrm>
              <a:off x="4788024" y="4293096"/>
              <a:ext cx="2808312" cy="151216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" name="Ellipsi 25"/>
            <p:cNvSpPr/>
            <p:nvPr/>
          </p:nvSpPr>
          <p:spPr>
            <a:xfrm>
              <a:off x="5076056" y="4581128"/>
              <a:ext cx="360040" cy="360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" name="Ellipsi 26"/>
            <p:cNvSpPr/>
            <p:nvPr/>
          </p:nvSpPr>
          <p:spPr>
            <a:xfrm>
              <a:off x="5508104" y="4581128"/>
              <a:ext cx="360040" cy="360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8" name="Ellipsi 27"/>
            <p:cNvSpPr/>
            <p:nvPr/>
          </p:nvSpPr>
          <p:spPr>
            <a:xfrm>
              <a:off x="5796136" y="4869160"/>
              <a:ext cx="360040" cy="360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" name="Ellipsi 28"/>
            <p:cNvSpPr/>
            <p:nvPr/>
          </p:nvSpPr>
          <p:spPr>
            <a:xfrm>
              <a:off x="4788024" y="4869160"/>
              <a:ext cx="360040" cy="360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0" name="Ellipsi 29"/>
            <p:cNvSpPr/>
            <p:nvPr/>
          </p:nvSpPr>
          <p:spPr>
            <a:xfrm>
              <a:off x="5076056" y="5157192"/>
              <a:ext cx="360040" cy="360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1" name="Ellipsi 30"/>
            <p:cNvSpPr/>
            <p:nvPr/>
          </p:nvSpPr>
          <p:spPr>
            <a:xfrm>
              <a:off x="5508104" y="5157192"/>
              <a:ext cx="360040" cy="360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2" name="Ellipsi 31"/>
            <p:cNvSpPr/>
            <p:nvPr/>
          </p:nvSpPr>
          <p:spPr>
            <a:xfrm>
              <a:off x="5796136" y="4293096"/>
              <a:ext cx="360040" cy="360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3" name="Ellipsi 32"/>
            <p:cNvSpPr/>
            <p:nvPr/>
          </p:nvSpPr>
          <p:spPr>
            <a:xfrm>
              <a:off x="6228184" y="4293096"/>
              <a:ext cx="360040" cy="360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4" name="Ellipsi 33"/>
            <p:cNvSpPr/>
            <p:nvPr/>
          </p:nvSpPr>
          <p:spPr>
            <a:xfrm>
              <a:off x="6516216" y="4581128"/>
              <a:ext cx="360040" cy="360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5" name="Ellipsi 34"/>
            <p:cNvSpPr/>
            <p:nvPr/>
          </p:nvSpPr>
          <p:spPr>
            <a:xfrm>
              <a:off x="6228184" y="4869160"/>
              <a:ext cx="360040" cy="360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6" name="Ellipsi 35"/>
            <p:cNvSpPr/>
            <p:nvPr/>
          </p:nvSpPr>
          <p:spPr>
            <a:xfrm>
              <a:off x="5796136" y="5445224"/>
              <a:ext cx="360040" cy="360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8" name="Ellipsi 37"/>
            <p:cNvSpPr/>
            <p:nvPr/>
          </p:nvSpPr>
          <p:spPr>
            <a:xfrm>
              <a:off x="6516216" y="5157192"/>
              <a:ext cx="360040" cy="360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9" name="Ellipsi 38"/>
            <p:cNvSpPr/>
            <p:nvPr/>
          </p:nvSpPr>
          <p:spPr>
            <a:xfrm>
              <a:off x="6228184" y="5445224"/>
              <a:ext cx="360040" cy="360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0" name="Ellipsi 39"/>
            <p:cNvSpPr/>
            <p:nvPr/>
          </p:nvSpPr>
          <p:spPr>
            <a:xfrm>
              <a:off x="6948264" y="4581128"/>
              <a:ext cx="360040" cy="360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1" name="Ellipsi 40"/>
            <p:cNvSpPr/>
            <p:nvPr/>
          </p:nvSpPr>
          <p:spPr>
            <a:xfrm>
              <a:off x="7236296" y="4869160"/>
              <a:ext cx="360040" cy="360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2" name="Ellipsi 41"/>
            <p:cNvSpPr/>
            <p:nvPr/>
          </p:nvSpPr>
          <p:spPr>
            <a:xfrm>
              <a:off x="6948264" y="5157192"/>
              <a:ext cx="360040" cy="360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4" name="Ellipsi 43"/>
            <p:cNvSpPr/>
            <p:nvPr/>
          </p:nvSpPr>
          <p:spPr>
            <a:xfrm>
              <a:off x="4788024" y="4293096"/>
              <a:ext cx="360040" cy="360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5" name="Ellipsi 44"/>
            <p:cNvSpPr/>
            <p:nvPr/>
          </p:nvSpPr>
          <p:spPr>
            <a:xfrm>
              <a:off x="4788024" y="5445224"/>
              <a:ext cx="360040" cy="360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6" name="Ellipsi 45"/>
            <p:cNvSpPr/>
            <p:nvPr/>
          </p:nvSpPr>
          <p:spPr>
            <a:xfrm>
              <a:off x="7236296" y="4293096"/>
              <a:ext cx="360040" cy="360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7" name="Ellipsi 46"/>
            <p:cNvSpPr/>
            <p:nvPr/>
          </p:nvSpPr>
          <p:spPr>
            <a:xfrm>
              <a:off x="7236296" y="5445224"/>
              <a:ext cx="360040" cy="360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cxnSp>
        <p:nvCxnSpPr>
          <p:cNvPr id="50" name="Suora yhdysviiva 49"/>
          <p:cNvCxnSpPr/>
          <p:nvPr/>
        </p:nvCxnSpPr>
        <p:spPr>
          <a:xfrm flipH="1">
            <a:off x="3084770" y="4427770"/>
            <a:ext cx="1728192" cy="79208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uora yhdysviiva 50"/>
          <p:cNvCxnSpPr/>
          <p:nvPr/>
        </p:nvCxnSpPr>
        <p:spPr>
          <a:xfrm flipH="1" flipV="1">
            <a:off x="3084770" y="5219858"/>
            <a:ext cx="1728192" cy="72008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18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Atomi ja molekyyli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1825625"/>
            <a:ext cx="5680710" cy="4351338"/>
          </a:xfrm>
        </p:spPr>
        <p:txBody>
          <a:bodyPr>
            <a:normAutofit lnSpcReduction="10000"/>
          </a:bodyPr>
          <a:lstStyle/>
          <a:p>
            <a:r>
              <a:rPr lang="fi-FI" dirty="0"/>
              <a:t>Atomeita merkitään usein pallomalleilla</a:t>
            </a:r>
          </a:p>
          <a:p>
            <a:pPr lvl="1"/>
            <a:r>
              <a:rPr lang="fi-FI" dirty="0"/>
              <a:t>Eri alkuaineiden atomit merkitään erivärisinä tai niihin merkitään kemiallinen merkki</a:t>
            </a:r>
          </a:p>
          <a:p>
            <a:pPr lvl="1"/>
            <a:r>
              <a:rPr lang="fi-FI" dirty="0"/>
              <a:t>Happi		Vety		Hiili</a:t>
            </a:r>
          </a:p>
          <a:p>
            <a:pPr lvl="1"/>
            <a:endParaRPr lang="fi-FI" dirty="0"/>
          </a:p>
          <a:p>
            <a:r>
              <a:rPr lang="fi-FI" dirty="0"/>
              <a:t>Atomit voivat yhdistyä molekyyleiksi</a:t>
            </a:r>
          </a:p>
          <a:p>
            <a:pPr lvl="1"/>
            <a:r>
              <a:rPr lang="fi-FI" dirty="0"/>
              <a:t>Happimolekyyli on kaksiatominen</a:t>
            </a:r>
          </a:p>
          <a:p>
            <a:pPr lvl="1"/>
            <a:r>
              <a:rPr lang="fi-FI" dirty="0"/>
              <a:t>Otsoni on harvinainen hapen muoto. Otsonimolekyylissä on kolme happiatomia</a:t>
            </a:r>
          </a:p>
        </p:txBody>
      </p:sp>
      <p:sp>
        <p:nvSpPr>
          <p:cNvPr id="4" name="Ellipsi 3"/>
          <p:cNvSpPr/>
          <p:nvPr/>
        </p:nvSpPr>
        <p:spPr>
          <a:xfrm>
            <a:off x="2471050" y="3510726"/>
            <a:ext cx="540000" cy="540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/>
              <a:t>O</a:t>
            </a:r>
          </a:p>
        </p:txBody>
      </p:sp>
      <p:sp>
        <p:nvSpPr>
          <p:cNvPr id="5" name="Ellipsi 4"/>
          <p:cNvSpPr/>
          <p:nvPr/>
        </p:nvSpPr>
        <p:spPr>
          <a:xfrm>
            <a:off x="6061942" y="3510726"/>
            <a:ext cx="540000" cy="54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/>
              <a:t>C</a:t>
            </a:r>
          </a:p>
        </p:txBody>
      </p:sp>
      <p:sp>
        <p:nvSpPr>
          <p:cNvPr id="6" name="Ellipsi 5"/>
          <p:cNvSpPr/>
          <p:nvPr/>
        </p:nvSpPr>
        <p:spPr>
          <a:xfrm>
            <a:off x="4315758" y="3600726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7" name="Ellipsi 6"/>
          <p:cNvSpPr/>
          <p:nvPr/>
        </p:nvSpPr>
        <p:spPr>
          <a:xfrm>
            <a:off x="6984328" y="4645370"/>
            <a:ext cx="540000" cy="540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/>
              <a:t>O</a:t>
            </a:r>
          </a:p>
        </p:txBody>
      </p:sp>
      <p:sp>
        <p:nvSpPr>
          <p:cNvPr id="8" name="Ellipsi 7"/>
          <p:cNvSpPr/>
          <p:nvPr/>
        </p:nvSpPr>
        <p:spPr>
          <a:xfrm>
            <a:off x="7524328" y="4645370"/>
            <a:ext cx="540000" cy="540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/>
              <a:t>O</a:t>
            </a:r>
          </a:p>
        </p:txBody>
      </p:sp>
      <p:sp>
        <p:nvSpPr>
          <p:cNvPr id="9" name="Ellipsi 8"/>
          <p:cNvSpPr/>
          <p:nvPr/>
        </p:nvSpPr>
        <p:spPr>
          <a:xfrm>
            <a:off x="6900874" y="5810937"/>
            <a:ext cx="540000" cy="540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/>
              <a:t>O</a:t>
            </a:r>
          </a:p>
        </p:txBody>
      </p:sp>
      <p:sp>
        <p:nvSpPr>
          <p:cNvPr id="10" name="Ellipsi 9"/>
          <p:cNvSpPr/>
          <p:nvPr/>
        </p:nvSpPr>
        <p:spPr>
          <a:xfrm>
            <a:off x="7332922" y="5468003"/>
            <a:ext cx="540000" cy="540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/>
              <a:t>O</a:t>
            </a:r>
          </a:p>
        </p:txBody>
      </p:sp>
      <p:sp>
        <p:nvSpPr>
          <p:cNvPr id="11" name="Ellipsi 10"/>
          <p:cNvSpPr/>
          <p:nvPr/>
        </p:nvSpPr>
        <p:spPr>
          <a:xfrm>
            <a:off x="7710874" y="5855195"/>
            <a:ext cx="540000" cy="5400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/>
              <a:t>O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F72833DF-A6ED-4D40-902A-DA2C70CD37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4988" y="231012"/>
            <a:ext cx="2398680" cy="3086118"/>
          </a:xfrm>
          <a:prstGeom prst="rect">
            <a:avLst/>
          </a:prstGeom>
        </p:spPr>
      </p:pic>
      <p:sp>
        <p:nvSpPr>
          <p:cNvPr id="14" name="Ellipsi 13">
            <a:extLst>
              <a:ext uri="{FF2B5EF4-FFF2-40B4-BE49-F238E27FC236}">
                <a16:creationId xmlns:a16="http://schemas.microsoft.com/office/drawing/2014/main" id="{8A5DDEA4-6849-4940-8D0A-BD3C6DB17FCB}"/>
              </a:ext>
            </a:extLst>
          </p:cNvPr>
          <p:cNvSpPr/>
          <p:nvPr/>
        </p:nvSpPr>
        <p:spPr>
          <a:xfrm>
            <a:off x="5445559" y="777592"/>
            <a:ext cx="1440000" cy="1440000"/>
          </a:xfrm>
          <a:prstGeom prst="ellipse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EE09FFA5-1CF5-4236-A3AD-296039E8814C}"/>
              </a:ext>
            </a:extLst>
          </p:cNvPr>
          <p:cNvCxnSpPr>
            <a:stCxn id="14" idx="0"/>
          </p:cNvCxnSpPr>
          <p:nvPr/>
        </p:nvCxnSpPr>
        <p:spPr>
          <a:xfrm flipV="1">
            <a:off x="6165559" y="448887"/>
            <a:ext cx="1437363" cy="32870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624FEDD4-3550-46ED-93FD-B9966D9C7DBA}"/>
              </a:ext>
            </a:extLst>
          </p:cNvPr>
          <p:cNvCxnSpPr>
            <a:cxnSpLocks/>
            <a:stCxn id="14" idx="6"/>
          </p:cNvCxnSpPr>
          <p:nvPr/>
        </p:nvCxnSpPr>
        <p:spPr>
          <a:xfrm flipV="1">
            <a:off x="6885559" y="470757"/>
            <a:ext cx="717363" cy="102683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56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</TotalTime>
  <Words>394</Words>
  <Application>Microsoft Office PowerPoint</Application>
  <PresentationFormat>Näytössä katseltava diaesitys (4:3)</PresentationFormat>
  <Paragraphs>102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Office-teema</vt:lpstr>
      <vt:lpstr>Aine koostuu atomeista</vt:lpstr>
      <vt:lpstr>Tunnin ohjelma</vt:lpstr>
      <vt:lpstr>Alkuaine</vt:lpstr>
      <vt:lpstr>Demonstraatio</vt:lpstr>
      <vt:lpstr>Kaikki aine koostuu atomeista</vt:lpstr>
      <vt:lpstr>Kaikki aine koostuu atomeista</vt:lpstr>
      <vt:lpstr>Miten pieniä asioita voi nähdä?</vt:lpstr>
      <vt:lpstr>Alkuaine ja atomi</vt:lpstr>
      <vt:lpstr>Atomi ja molekyyli</vt:lpstr>
      <vt:lpstr>Atomi ja molekyyli</vt:lpstr>
      <vt:lpstr>Harjoitus</vt:lpstr>
      <vt:lpstr>Molekyyli ja yhdiste</vt:lpstr>
      <vt:lpstr>Harjoitus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mahtuu kahdelle riville</dc:title>
  <dc:creator>Jan Jansson</dc:creator>
  <cp:lastModifiedBy>Jan Jansson</cp:lastModifiedBy>
  <cp:revision>19</cp:revision>
  <dcterms:created xsi:type="dcterms:W3CDTF">2017-10-07T11:37:59Z</dcterms:created>
  <dcterms:modified xsi:type="dcterms:W3CDTF">2017-12-04T15:59:30Z</dcterms:modified>
</cp:coreProperties>
</file>