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7763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291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68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494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592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294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106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681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988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7263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863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7D540-1381-4315-A30A-E4DBBCB80B93}" type="datetimeFigureOut">
              <a:rPr lang="fi-FI" smtClean="0"/>
              <a:t>6.11.2018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EB31D-C00D-4426-A70B-580EE003202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47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KÄÄNTEISFUNKTIO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146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409303"/>
                <a:ext cx="10515600" cy="5767660"/>
              </a:xfrm>
            </p:spPr>
            <p:txBody>
              <a:bodyPr/>
              <a:lstStyle/>
              <a:p>
                <a:r>
                  <a:rPr lang="fi-FI" dirty="0" smtClean="0"/>
                  <a:t>Funktiossa f: B → C, y = f(x) jokaista joukon B alkiota x (x </a:t>
                </a:r>
                <a:r>
                  <a:rPr lang="az-Cyrl-AZ" dirty="0" smtClean="0"/>
                  <a:t>є</a:t>
                </a:r>
                <a:r>
                  <a:rPr lang="fi-FI" dirty="0" smtClean="0"/>
                  <a:t> B) vastaa yksi ja vain yksi joukon C alkio y (y </a:t>
                </a:r>
                <a:r>
                  <a:rPr lang="az-Cyrl-AZ" dirty="0" smtClean="0"/>
                  <a:t>є</a:t>
                </a:r>
                <a:r>
                  <a:rPr lang="fi-FI" dirty="0" smtClean="0"/>
                  <a:t> C)</a:t>
                </a:r>
              </a:p>
              <a:p>
                <a:r>
                  <a:rPr lang="fi-FI" dirty="0" smtClean="0"/>
                  <a:t>Jos on voimassa myös päinvastainen vastaavuus joukosta C joukkoon B eli jokaista y </a:t>
                </a:r>
                <a:r>
                  <a:rPr lang="az-Cyrl-AZ" dirty="0" smtClean="0"/>
                  <a:t>є</a:t>
                </a:r>
                <a:r>
                  <a:rPr lang="fi-FI" dirty="0" smtClean="0"/>
                  <a:t> C vastaa täsmälleen yksi x </a:t>
                </a:r>
                <a:r>
                  <a:rPr lang="az-Cyrl-AZ" dirty="0" smtClean="0"/>
                  <a:t>є</a:t>
                </a:r>
                <a:r>
                  <a:rPr lang="fi-FI" dirty="0" smtClean="0"/>
                  <a:t> B niin tämä vastaavuus määrittelee funktion f  käänteisfunktion g : C → B, x = g(y)</a:t>
                </a:r>
              </a:p>
              <a:p>
                <a:pPr lvl="1"/>
                <a:r>
                  <a:rPr lang="fi-FI" dirty="0" smtClean="0"/>
                  <a:t>Funktion f käänteisfunktiota merkitään myös f </a:t>
                </a:r>
                <a:r>
                  <a:rPr lang="fi-FI" baseline="30000" dirty="0" smtClean="0"/>
                  <a:t>-1</a:t>
                </a:r>
              </a:p>
              <a:p>
                <a:pPr lvl="1"/>
                <a:r>
                  <a:rPr lang="fi-FI" dirty="0" smtClean="0"/>
                  <a:t>Joukko B on funktion f määrittelyjoukko </a:t>
                </a:r>
                <a:r>
                  <a:rPr lang="fi-FI" dirty="0" err="1" smtClean="0"/>
                  <a:t>M</a:t>
                </a:r>
                <a:r>
                  <a:rPr lang="fi-FI" baseline="-25000" dirty="0" err="1" smtClean="0"/>
                  <a:t>f</a:t>
                </a:r>
                <a:r>
                  <a:rPr lang="fi-FI" dirty="0" smtClean="0"/>
                  <a:t> ja toisaalta käänteisfunktion g arvojoukko </a:t>
                </a:r>
                <a:r>
                  <a:rPr lang="fi-FI" dirty="0" err="1" smtClean="0"/>
                  <a:t>A</a:t>
                </a:r>
                <a:r>
                  <a:rPr lang="fi-FI" baseline="-25000" dirty="0" err="1" smtClean="0"/>
                  <a:t>g</a:t>
                </a:r>
                <a:r>
                  <a:rPr lang="fi-FI" dirty="0" smtClean="0"/>
                  <a:t> </a:t>
                </a:r>
              </a:p>
              <a:p>
                <a:pPr lvl="1"/>
                <a:r>
                  <a:rPr lang="fi-FI" dirty="0" smtClean="0"/>
                  <a:t>Joukko C on funktion f arvojoukko A</a:t>
                </a:r>
                <a:r>
                  <a:rPr lang="fi-FI" baseline="-25000" dirty="0" smtClean="0"/>
                  <a:t>f</a:t>
                </a:r>
                <a:r>
                  <a:rPr lang="fi-FI" dirty="0" smtClean="0"/>
                  <a:t> ja toisaalta käänteisfunktion g määrittelyjoukko M</a:t>
                </a:r>
                <a:r>
                  <a:rPr lang="fi-FI" baseline="-25000" dirty="0" smtClean="0"/>
                  <a:t>g</a:t>
                </a:r>
                <a:r>
                  <a:rPr lang="fi-FI" dirty="0" smtClean="0"/>
                  <a:t> </a:t>
                </a:r>
              </a:p>
              <a:p>
                <a:r>
                  <a:rPr lang="fi-FI" dirty="0" smtClean="0"/>
                  <a:t>Funktio f on funktion g käänteisfunktio, jos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i-FI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fi-FI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i-FI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</m:e>
                    </m:d>
                    <m:r>
                      <a:rPr lang="fi-FI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fi-FI" dirty="0" smtClean="0"/>
                  <a:t>  ja 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fi-FI" dirty="0" smtClean="0"/>
              </a:p>
            </p:txBody>
          </p:sp>
        </mc:Choice>
        <mc:Fallback xmlns=""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09303"/>
                <a:ext cx="10515600" cy="5767660"/>
              </a:xfrm>
              <a:blipFill>
                <a:blip r:embed="rId2"/>
                <a:stretch>
                  <a:fillRect l="-1043" t="-169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207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Käänteisfunktion muodostaminen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619794"/>
            <a:ext cx="9551126" cy="466779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 smtClean="0"/>
              <a:t>Ratkaistaan yhtälö y = f(x) muuttujan x suhteen, jolloin saadaan x = g(y)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Yleensä vaihdetaan x:n ja y:n paikkaa, jolloin käänteisfunktio ilmoitetaan myös x:n funktiona eli y = g(x)</a:t>
            </a:r>
          </a:p>
          <a:p>
            <a:pPr marL="0" indent="0">
              <a:buNone/>
            </a:pPr>
            <a:r>
              <a:rPr lang="fi-FI" b="1" dirty="0" err="1" smtClean="0"/>
              <a:t>Huom</a:t>
            </a:r>
            <a:r>
              <a:rPr lang="fi-FI" b="1" dirty="0" smtClean="0"/>
              <a:t>!</a:t>
            </a:r>
            <a:r>
              <a:rPr lang="fi-FI" dirty="0" smtClean="0"/>
              <a:t> </a:t>
            </a:r>
          </a:p>
          <a:p>
            <a:r>
              <a:rPr lang="fi-FI" dirty="0" smtClean="0"/>
              <a:t>On tärkeää huomioida funktion f määrittely- ja arvojoukko, joiden avulla saadaan käänteisfunktion arvo- ja määrittelyjoukot.</a:t>
            </a:r>
          </a:p>
          <a:p>
            <a:r>
              <a:rPr lang="fi-FI" dirty="0" smtClean="0"/>
              <a:t>Jokaisella kasvavalla tai vähenevällä funktiolla on käänteisfunktio eli funktio saa jokaisen arvonsa täsmälleen kerran.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186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Esimerkki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fi-FI" dirty="0" smtClean="0"/>
                  <a:t>Muodosta funktion f käänteisfunktio, kun </a:t>
                </a:r>
              </a:p>
              <a:p>
                <a:pPr marL="0" indent="0">
                  <a:buNone/>
                </a:pPr>
                <a:r>
                  <a:rPr lang="fi-FI" b="0" dirty="0" smtClean="0"/>
                  <a:t>a) 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rad>
                  </m:oMath>
                </a14:m>
                <a:r>
                  <a:rPr lang="fi-FI" dirty="0" smtClean="0"/>
                  <a:t>		b)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endParaRPr lang="fi-FI" dirty="0" smtClean="0"/>
              </a:p>
              <a:p>
                <a:pPr marL="0" indent="0">
                  <a:buNone/>
                </a:pPr>
                <a:endParaRPr lang="fi-FI" dirty="0"/>
              </a:p>
            </p:txBody>
          </p:sp>
        </mc:Choice>
        <mc:Fallback xmlns=""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95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Käänteisfunktion derivaatta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2709"/>
                <a:ext cx="10515600" cy="4644254"/>
              </a:xfrm>
            </p:spPr>
            <p:txBody>
              <a:bodyPr/>
              <a:lstStyle/>
              <a:p>
                <a:r>
                  <a:rPr lang="fi-FI" sz="3200" dirty="0" smtClean="0"/>
                  <a:t>Olkoon funktiolla y = f(x) käänteisfunktio x = g(y) = f</a:t>
                </a:r>
                <a:r>
                  <a:rPr lang="fi-FI" sz="3200" baseline="30000" dirty="0" smtClean="0"/>
                  <a:t>-1</a:t>
                </a:r>
                <a:r>
                  <a:rPr lang="fi-FI" sz="3200" dirty="0" smtClean="0"/>
                  <a:t>(y) ja funktio f(x) derivoituva, f’(a) ≠ 0</a:t>
                </a:r>
              </a:p>
              <a:p>
                <a:pPr marL="0" indent="0">
                  <a:buNone/>
                </a:pPr>
                <a:r>
                  <a:rPr lang="fi-FI" sz="3200" dirty="0"/>
                  <a:t>	</a:t>
                </a:r>
                <a:r>
                  <a:rPr lang="fi-FI" sz="3200" dirty="0" smtClean="0"/>
                  <a:t>Käänteisfunktio derivaatta kohdassa b on</a:t>
                </a:r>
              </a:p>
              <a:p>
                <a:pPr marL="0" indent="0">
                  <a:buNone/>
                </a:pPr>
                <a:r>
                  <a:rPr lang="fi-FI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i-FI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i-FI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sz="32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fi-FI" sz="32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fi-FI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i-FI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i-FI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i-FI" sz="3200" dirty="0" smtClean="0"/>
                  <a:t>, missä b = f(a)</a:t>
                </a:r>
              </a:p>
              <a:p>
                <a:r>
                  <a:rPr lang="fi-FI" sz="3200" dirty="0" smtClean="0"/>
                  <a:t>Tätä sääntöä käytettäessä joudutaan yhtälö b = f(a) ratkaisemaan a:n suhteen, kun y = b tiedetään.</a:t>
                </a:r>
              </a:p>
              <a:p>
                <a:pPr lvl="1"/>
                <a:r>
                  <a:rPr lang="fi-FI" sz="2800" dirty="0" err="1" smtClean="0"/>
                  <a:t>Huom</a:t>
                </a:r>
                <a:r>
                  <a:rPr lang="fi-FI" sz="2800" dirty="0" smtClean="0"/>
                  <a:t>! Yhtälöllä b = f(a) on vain yksi ratkaisu käänteisfunktion määritelmän perusteella</a:t>
                </a:r>
                <a:endParaRPr lang="fi-FI" sz="2800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2709"/>
                <a:ext cx="10515600" cy="4644254"/>
              </a:xfrm>
              <a:blipFill>
                <a:blip r:embed="rId2"/>
                <a:stretch>
                  <a:fillRect l="-1333" t="-275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Esimerkkejä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fi-FI" dirty="0" smtClean="0"/>
                  <a:t>Osoita, että funktiolla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i-FI" dirty="0" smtClean="0"/>
                  <a:t> on käänteisfunktio ja laske käänteisfunktion derivaatta kohdassa 2,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fi-FI" b="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fi-FI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fi-FI" dirty="0" smtClean="0"/>
                  <a:t>Muodosta funktion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fi-FI" dirty="0" smtClean="0"/>
                  <a:t> käänteisfunktio ja laske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fi-FI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fi-FI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fi-FI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7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235</Words>
  <Application>Microsoft Office PowerPoint</Application>
  <PresentationFormat>Laajakuva</PresentationFormat>
  <Paragraphs>27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Office-teema</vt:lpstr>
      <vt:lpstr>KÄÄNTEISFUNKTIO</vt:lpstr>
      <vt:lpstr>PowerPoint-esitys</vt:lpstr>
      <vt:lpstr>Käänteisfunktion muodostaminen</vt:lpstr>
      <vt:lpstr>Esimerkki</vt:lpstr>
      <vt:lpstr>Käänteisfunktion derivaatta</vt:lpstr>
      <vt:lpstr>Esimerkkejä</vt:lpstr>
    </vt:vector>
  </TitlesOfParts>
  <Company>Salon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KÄÄNTEISFUNKTIO</dc:title>
  <dc:creator>Tornberg Esa Pentti</dc:creator>
  <cp:lastModifiedBy>Tornberg Esa Pentti</cp:lastModifiedBy>
  <cp:revision>11</cp:revision>
  <dcterms:created xsi:type="dcterms:W3CDTF">2018-11-05T08:29:27Z</dcterms:created>
  <dcterms:modified xsi:type="dcterms:W3CDTF">2018-11-06T16:33:24Z</dcterms:modified>
</cp:coreProperties>
</file>