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smtClean="0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smtClean="0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smtClean="0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 smtClean="0"/>
              <a:t>Lisää kuva napsauttamalla kuvaketta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 smtClean="0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 smtClean="0"/>
              <a:t>Lisää kuva napsauttamalla kuvaketta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Epäoleellinen integraali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95078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Sisällön paikkamerkki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557348" y="487680"/>
                <a:ext cx="10720251" cy="5303520"/>
              </a:xfrm>
            </p:spPr>
            <p:txBody>
              <a:bodyPr/>
              <a:lstStyle/>
              <a:p>
                <a:r>
                  <a:rPr lang="fi-FI" sz="2400" dirty="0" smtClean="0"/>
                  <a:t>Määrättyä integraalia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fi-FI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i-FI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  <m:sup>
                        <m:r>
                          <a:rPr lang="fi-FI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  <m:e>
                        <m:r>
                          <a:rPr lang="fi-FI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fi-FI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i-FI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fi-FI" sz="2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  <m:r>
                          <a:rPr lang="fi-FI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nary>
                  </m:oMath>
                </a14:m>
                <a:r>
                  <a:rPr lang="fi-FI" sz="2400" dirty="0" smtClean="0"/>
                  <a:t> kutsutaan epäoleelliseksi integraaliksi, jos alaraja </a:t>
                </a:r>
                <a:r>
                  <a:rPr lang="fi-FI" sz="2400" cap="none" dirty="0" smtClean="0"/>
                  <a:t>a</a:t>
                </a:r>
                <a:r>
                  <a:rPr lang="fi-FI" sz="2400" dirty="0" smtClean="0"/>
                  <a:t> = -∞ TAI YLARAJA </a:t>
                </a:r>
                <a:r>
                  <a:rPr lang="fi-FI" sz="2400" cap="none" dirty="0" smtClean="0"/>
                  <a:t>b</a:t>
                </a:r>
                <a:r>
                  <a:rPr lang="fi-FI" sz="2400" dirty="0" smtClean="0"/>
                  <a:t> = ∞</a:t>
                </a:r>
              </a:p>
              <a:p>
                <a:pPr marL="0" indent="0">
                  <a:buNone/>
                </a:pPr>
                <a:r>
                  <a:rPr lang="fi-FI" sz="2400" cap="none" dirty="0" err="1" smtClean="0"/>
                  <a:t>esim</a:t>
                </a:r>
                <a:r>
                  <a:rPr lang="fi-FI" sz="2400" dirty="0" smtClean="0"/>
                  <a:t>   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fi-FI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i-FI" sz="2400" b="0" i="1" smtClean="0">
                            <a:latin typeface="Cambria Math" panose="02040503050406030204" pitchFamily="18" charset="0"/>
                          </a:rPr>
                          <m:t>0.5</m:t>
                        </m:r>
                      </m:sub>
                      <m:sup>
                        <m:r>
                          <a:rPr lang="fi-FI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f>
                          <m:fPr>
                            <m:ctrlPr>
                              <a:rPr lang="fi-FI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i-FI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fi-FI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fi-FI" sz="240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i-FI" sz="240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fi-FI" sz="2400" i="1">
                            <a:latin typeface="Cambria Math" panose="02040503050406030204" pitchFamily="18" charset="0"/>
                          </a:rPr>
                          <m:t>𝑑𝑥</m:t>
                        </m:r>
                        <m:r>
                          <a:rPr lang="fi-FI" sz="24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nary>
                  </m:oMath>
                </a14:m>
                <a:r>
                  <a:rPr lang="fi-FI" sz="2400" dirty="0" smtClean="0"/>
                  <a:t>    </a:t>
                </a:r>
                <a:r>
                  <a:rPr lang="fi-FI" sz="2400" cap="none" dirty="0" smtClean="0"/>
                  <a:t>tai</a:t>
                </a:r>
                <a:r>
                  <a:rPr lang="fi-FI" sz="2400" dirty="0" smtClean="0"/>
                  <a:t>     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fi-FI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fi-FI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brk m:alnAt="23"/>
                          </m:rPr>
                          <a:rPr lang="fi-FI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  <m:sup>
                        <m:r>
                          <a:rPr lang="fi-FI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  <m:e>
                        <m:sSup>
                          <m:sSupPr>
                            <m:ctrlPr>
                              <a:rPr lang="fi-FI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i-FI" sz="240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fi-FI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  <m:r>
                          <a:rPr lang="fi-FI" sz="2400" i="1">
                            <a:latin typeface="Cambria Math" panose="02040503050406030204" pitchFamily="18" charset="0"/>
                          </a:rPr>
                          <m:t>𝑑𝑥</m:t>
                        </m:r>
                        <m:r>
                          <a:rPr lang="fi-FI" sz="24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nary>
                  </m:oMath>
                </a14:m>
                <a:r>
                  <a:rPr lang="fi-FI" dirty="0" smtClean="0"/>
                  <a:t>	</a:t>
                </a:r>
              </a:p>
              <a:p>
                <a:pPr marL="0" indent="0">
                  <a:buNone/>
                </a:pPr>
                <a:r>
                  <a:rPr lang="fi-FI" dirty="0" smtClean="0"/>
                  <a:t>	</a:t>
                </a:r>
                <a:endParaRPr lang="fi-FI" dirty="0"/>
              </a:p>
            </p:txBody>
          </p:sp>
        </mc:Choice>
        <mc:Fallback>
          <p:sp>
            <p:nvSpPr>
              <p:cNvPr id="3" name="Sisällön paikkamerkki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557348" y="487680"/>
                <a:ext cx="10720251" cy="5303520"/>
              </a:xfrm>
              <a:blipFill>
                <a:blip r:embed="rId2"/>
                <a:stretch>
                  <a:fillRect l="-853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Kuva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291" y="1497874"/>
            <a:ext cx="9638174" cy="550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897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Sisällön paikkamerkki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913774" y="714104"/>
                <a:ext cx="10363826" cy="5077096"/>
              </a:xfrm>
            </p:spPr>
            <p:txBody>
              <a:bodyPr/>
              <a:lstStyle/>
              <a:p>
                <a:r>
                  <a:rPr lang="fi-FI" sz="2400" cap="none" dirty="0"/>
                  <a:t>E</a:t>
                </a:r>
                <a:r>
                  <a:rPr lang="fi-FI" sz="2400" cap="none" dirty="0" smtClean="0"/>
                  <a:t>päoleellinen integraali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ctrlPr>
                          <a:rPr lang="fi-FI" sz="2400" i="1" cap="none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fi-FI" sz="2400" b="0" i="1" cap="none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  <m:sup>
                        <m:r>
                          <a:rPr lang="fi-FI" sz="2400" i="1" cap="none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fi-FI" sz="2400" b="0" i="1" cap="none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fi-FI" sz="2400" b="0" i="1" cap="none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i-FI" sz="2400" b="0" i="1" cap="none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fi-FI" sz="2400" b="0" i="1" cap="none" smtClean="0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fi-FI" sz="2400" cap="none" dirty="0" smtClean="0"/>
                  <a:t> ajatellaan raja-arvona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i-FI" sz="2400" i="1" cap="none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i-FI" sz="2400" i="1" cap="none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i-FI" sz="2400" cap="none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fi-FI" sz="2400" i="1" cap="none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fi-FI" sz="2400" i="1" cap="none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nary>
                          <m:naryPr>
                            <m:limLoc m:val="undOvr"/>
                            <m:ctrlPr>
                              <a:rPr lang="fi-FI" sz="2400" i="1" cap="none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4"/>
                              </m:rPr>
                              <a:rPr lang="fi-FI" sz="2400" i="1" cap="none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  <m:sup>
                            <m:r>
                              <a:rPr lang="fi-FI" sz="2400" i="1" cap="none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p>
                          <m:e>
                            <m:r>
                              <a:rPr lang="fi-FI" sz="2400" i="1" cap="none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fi-FI" sz="2400" i="1" cap="none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fi-FI" sz="2400" i="1" cap="none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fi-FI" sz="2400" i="1" cap="none"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e>
                        </m:nary>
                      </m:e>
                    </m:func>
                  </m:oMath>
                </a14:m>
                <a:r>
                  <a:rPr lang="fi-FI" sz="2400" dirty="0" smtClean="0"/>
                  <a:t> </a:t>
                </a:r>
                <a:r>
                  <a:rPr lang="fi-FI" sz="2400" cap="none" dirty="0" smtClean="0"/>
                  <a:t>tai vastaavasti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ctrlPr>
                          <a:rPr lang="fi-FI" sz="2400" i="1" cap="none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fi-FI" sz="2400" b="0" i="1" cap="none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fi-FI" sz="2400" b="0" i="1" cap="none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  <m:sup>
                        <m:r>
                          <a:rPr lang="fi-FI" sz="2400" b="0" i="1" cap="none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sup>
                      <m:e>
                        <m:r>
                          <a:rPr lang="fi-FI" sz="2400" i="1" cap="none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fi-FI" sz="2400" i="1" cap="none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i-FI" sz="2400" i="1" cap="none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fi-FI" sz="2400" i="1" cap="none">
                            <a:latin typeface="Cambria Math" panose="02040503050406030204" pitchFamily="18" charset="0"/>
                          </a:rPr>
                          <m:t>𝑑𝑥</m:t>
                        </m:r>
                        <m:r>
                          <a:rPr lang="fi-FI" sz="2400" b="0" i="1" cap="none" smtClean="0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fi-FI" sz="2400" i="1" cap="none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fi-FI" sz="2400" i="1" cap="none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fi-FI" sz="2400" cap="none">
                                    <a:latin typeface="Cambria Math" panose="02040503050406030204" pitchFamily="18" charset="0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fi-FI" sz="2400" i="1" cap="none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fi-FI" sz="2400" i="1" cap="none">
                                    <a:latin typeface="Cambria Math" panose="02040503050406030204" pitchFamily="18" charset="0"/>
                                  </a:rPr>
                                  <m:t>→−∞</m:t>
                                </m:r>
                              </m:lim>
                            </m:limLow>
                          </m:fName>
                          <m:e>
                            <m:nary>
                              <m:naryPr>
                                <m:limLoc m:val="undOvr"/>
                                <m:ctrlPr>
                                  <a:rPr lang="fi-FI" sz="2400" i="1" cap="none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4"/>
                                  </m:rPr>
                                  <a:rPr lang="fi-FI" sz="2400" b="0" i="1" cap="none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  <m:sup>
                                <m:r>
                                  <a:rPr lang="fi-FI" sz="2400" b="0" i="1" cap="none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p>
                              <m:e>
                                <m:r>
                                  <a:rPr lang="fi-FI" sz="2400" i="1" cap="none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fi-FI" sz="2400" i="1" cap="none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fi-FI" sz="2400" i="1" cap="none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fi-FI" sz="2400" i="1" cap="none">
                                    <a:latin typeface="Cambria Math" panose="02040503050406030204" pitchFamily="18" charset="0"/>
                                  </a:rPr>
                                  <m:t>𝑑𝑥</m:t>
                                </m:r>
                              </m:e>
                            </m:nary>
                          </m:e>
                        </m:func>
                      </m:e>
                    </m:nary>
                  </m:oMath>
                </a14:m>
                <a:endParaRPr lang="fi-FI" sz="2400" dirty="0" smtClean="0"/>
              </a:p>
              <a:p>
                <a:r>
                  <a:rPr lang="fi-FI" sz="2400" cap="none" dirty="0"/>
                  <a:t>J</a:t>
                </a:r>
                <a:r>
                  <a:rPr lang="fi-FI" sz="2400" cap="none" dirty="0" smtClean="0"/>
                  <a:t>os </a:t>
                </a:r>
                <a:r>
                  <a:rPr lang="fi-FI" sz="2400" cap="none" dirty="0" err="1" smtClean="0"/>
                  <a:t>epäoleelisella</a:t>
                </a:r>
                <a:r>
                  <a:rPr lang="fi-FI" sz="2400" cap="none" dirty="0" smtClean="0"/>
                  <a:t> integraalilla </a:t>
                </a:r>
              </a:p>
              <a:p>
                <a:pPr lvl="1"/>
                <a:r>
                  <a:rPr lang="fi-FI" sz="2400" cap="none" dirty="0" smtClean="0"/>
                  <a:t>on raja-arvo (äärellinen), niin epäoleellinen integraali SUPPENEE.</a:t>
                </a:r>
              </a:p>
              <a:p>
                <a:pPr lvl="1"/>
                <a:r>
                  <a:rPr lang="fi-FI" sz="2400" cap="none" dirty="0" smtClean="0"/>
                  <a:t>ei ole äärellistä raja-arvoa, niin epäoleellinen integraali HAJAANTUU.</a:t>
                </a:r>
              </a:p>
              <a:p>
                <a:pPr marL="0" indent="0">
                  <a:buNone/>
                </a:pPr>
                <a:endParaRPr lang="fi-FI" dirty="0"/>
              </a:p>
            </p:txBody>
          </p:sp>
        </mc:Choice>
        <mc:Fallback>
          <p:sp>
            <p:nvSpPr>
              <p:cNvPr id="3" name="Sisällön paikkamerkki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913774" y="714104"/>
                <a:ext cx="10363826" cy="5077096"/>
              </a:xfrm>
              <a:blipFill>
                <a:blip r:embed="rId2"/>
                <a:stretch>
                  <a:fillRect l="-824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79771242"/>
      </p:ext>
    </p:extLst>
  </p:cSld>
  <p:clrMapOvr>
    <a:masterClrMapping/>
  </p:clrMapOvr>
</p:sld>
</file>

<file path=ppt/theme/theme1.xml><?xml version="1.0" encoding="utf-8"?>
<a:theme xmlns:a="http://schemas.openxmlformats.org/drawingml/2006/main" name="Pisara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TM04033925[[fn=Pisara]]</Template>
  <TotalTime>41</TotalTime>
  <Words>6</Words>
  <Application>Microsoft Office PowerPoint</Application>
  <PresentationFormat>Laajakuva</PresentationFormat>
  <Paragraphs>8</Paragraphs>
  <Slides>3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3</vt:i4>
      </vt:variant>
    </vt:vector>
  </HeadingPairs>
  <TitlesOfParts>
    <vt:vector size="7" baseType="lpstr">
      <vt:lpstr>Arial</vt:lpstr>
      <vt:lpstr>Cambria Math</vt:lpstr>
      <vt:lpstr>Tw Cen MT</vt:lpstr>
      <vt:lpstr>Pisara</vt:lpstr>
      <vt:lpstr>Epäoleellinen integraali</vt:lpstr>
      <vt:lpstr>PowerPoint-esitys</vt:lpstr>
      <vt:lpstr>PowerPoint-esitys</vt:lpstr>
    </vt:vector>
  </TitlesOfParts>
  <Company>Salon kaupunki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Epäoleellinen integraali</dc:title>
  <dc:creator>Tornberg Esa Pentti</dc:creator>
  <cp:lastModifiedBy>Tornberg Esa Pentti</cp:lastModifiedBy>
  <cp:revision>5</cp:revision>
  <dcterms:created xsi:type="dcterms:W3CDTF">2018-10-28T11:47:04Z</dcterms:created>
  <dcterms:modified xsi:type="dcterms:W3CDTF">2018-10-28T12:28:36Z</dcterms:modified>
</cp:coreProperties>
</file>