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Raja-arvo äärettömyydessä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5128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Sisällön paikkamerkki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913774" y="600892"/>
                <a:ext cx="10363826" cy="5190308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fi-FI" sz="2400" cap="none" dirty="0" smtClean="0"/>
                  <a:t>Funktion raja-arvo voidaan laskea myös tilanteissa, joissa </a:t>
                </a:r>
              </a:p>
              <a:p>
                <a:pPr lvl="1"/>
                <a:r>
                  <a:rPr lang="fi-FI" sz="2400" cap="none" dirty="0" smtClean="0"/>
                  <a:t>x </a:t>
                </a:r>
                <a:r>
                  <a:rPr lang="fi-FI" sz="2400" cap="none" dirty="0"/>
                  <a:t>kasvaa rajatta eli x lähestyy </a:t>
                </a:r>
                <a:r>
                  <a:rPr lang="fi-FI" sz="2400" cap="none" dirty="0" smtClean="0"/>
                  <a:t>ääretöntä, merkitään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i-FI" sz="2400" i="1" cap="none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i-FI" sz="2400" i="1" cap="none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i-FI" sz="2400" cap="none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i-FI" sz="2400" i="1" cap="none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fi-FI" sz="2400" i="1" cap="none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fi-FI" sz="2400" i="1" cap="none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fi-FI" sz="2400" i="1" cap="none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i-FI" sz="2400" i="1" cap="none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i-FI" sz="2400" i="1" cap="none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fi-FI" sz="2400" cap="none" dirty="0" smtClean="0"/>
              </a:p>
              <a:p>
                <a:pPr lvl="1"/>
                <a:r>
                  <a:rPr lang="fi-FI" sz="2400" cap="none" dirty="0"/>
                  <a:t>x</a:t>
                </a:r>
                <a:r>
                  <a:rPr lang="fi-FI" sz="2400" cap="none" dirty="0" smtClean="0"/>
                  <a:t> pienenee rajatta eli x lähestyy miinus ääretöntä, merkitään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i-FI" sz="2400" i="1" cap="none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i-FI" sz="2400" i="1" cap="none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i-FI" sz="2400" cap="none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i-FI" sz="2400" i="1" cap="none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fi-FI" sz="2400" i="1" cap="none">
                                <a:latin typeface="Cambria Math" panose="02040503050406030204" pitchFamily="18" charset="0"/>
                              </a:rPr>
                              <m:t>→−∞</m:t>
                            </m:r>
                          </m:lim>
                        </m:limLow>
                      </m:fName>
                      <m:e>
                        <m:r>
                          <a:rPr lang="fi-FI" sz="2400" i="1" cap="none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fi-FI" sz="2400" i="1" cap="none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i-FI" sz="2400" i="1" cap="none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i-FI" sz="2400" i="1" cap="none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fi-FI" sz="2400" cap="none" dirty="0" smtClean="0"/>
              </a:p>
              <a:p>
                <a:pPr marL="0" indent="0">
                  <a:buNone/>
                </a:pPr>
                <a:r>
                  <a:rPr lang="fi-FI" sz="2400" cap="none" dirty="0" smtClean="0"/>
                  <a:t>Raja-arvon laskeminen, kun x lähestyy </a:t>
                </a:r>
                <a14:m>
                  <m:oMath xmlns:m="http://schemas.openxmlformats.org/officeDocument/2006/math">
                    <m:r>
                      <a:rPr lang="fi-FI" sz="2400" i="1" cap="none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±∞</m:t>
                    </m:r>
                  </m:oMath>
                </a14:m>
                <a:endParaRPr lang="fi-FI" sz="2400" cap="none" dirty="0" smtClean="0"/>
              </a:p>
              <a:p>
                <a:pPr marL="9144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fi-FI" sz="2400" b="0" i="1" cap="none" smtClean="0">
                        <a:latin typeface="Cambria Math" panose="02040503050406030204" pitchFamily="18" charset="0"/>
                      </a:rPr>
                      <m:t>𝑛𝑠</m:t>
                    </m:r>
                    <m:r>
                      <a:rPr lang="fi-FI" sz="2400" b="0" i="1" cap="none" smtClean="0">
                        <a:latin typeface="Cambria Math" panose="02040503050406030204" pitchFamily="18" charset="0"/>
                      </a:rPr>
                      <m:t>. </m:t>
                    </m:r>
                    <m:r>
                      <a:rPr lang="fi-FI" sz="2400" b="0" i="1" cap="none" smtClean="0">
                        <a:latin typeface="Cambria Math" panose="02040503050406030204" pitchFamily="18" charset="0"/>
                      </a:rPr>
                      <m:t>𝑒𝑝</m:t>
                    </m:r>
                    <m:r>
                      <a:rPr lang="fi-FI" sz="2400" b="0" i="1" cap="none" smtClean="0">
                        <a:latin typeface="Cambria Math" panose="02040503050406030204" pitchFamily="18" charset="0"/>
                      </a:rPr>
                      <m:t>ä</m:t>
                    </m:r>
                    <m:r>
                      <a:rPr lang="fi-FI" sz="2400" b="0" i="1" cap="none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fi-FI" sz="2400" b="0" i="1" cap="none" smtClean="0">
                        <a:latin typeface="Cambria Math" panose="02040503050406030204" pitchFamily="18" charset="0"/>
                      </a:rPr>
                      <m:t>ää</m:t>
                    </m:r>
                    <m:r>
                      <a:rPr lang="fi-FI" sz="2400" b="0" i="1" cap="none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fi-FI" sz="2400" b="0" i="1" cap="none" smtClean="0">
                        <a:latin typeface="Cambria Math" panose="02040503050406030204" pitchFamily="18" charset="0"/>
                      </a:rPr>
                      <m:t>ä</m:t>
                    </m:r>
                    <m:r>
                      <a:rPr lang="fi-FI" sz="2400" b="0" i="1" cap="none" smtClean="0">
                        <a:latin typeface="Cambria Math" panose="02040503050406030204" pitchFamily="18" charset="0"/>
                      </a:rPr>
                      <m:t>𝑖𝑠𝑖</m:t>
                    </m:r>
                    <m:r>
                      <a:rPr lang="fi-FI" sz="2400" b="0" i="1" cap="none" smtClean="0">
                        <a:latin typeface="Cambria Math" panose="02040503050406030204" pitchFamily="18" charset="0"/>
                      </a:rPr>
                      <m:t>ä </m:t>
                    </m:r>
                    <m:r>
                      <a:rPr lang="fi-FI" sz="2400" b="0" i="1" cap="none" smtClean="0">
                        <a:latin typeface="Cambria Math" panose="02040503050406030204" pitchFamily="18" charset="0"/>
                      </a:rPr>
                      <m:t>𝑚𝑢𝑜𝑡𝑜𝑗𝑎</m:t>
                    </m:r>
                    <m:r>
                      <a:rPr lang="fi-FI" sz="2400" b="0" i="1" cap="none" smtClean="0">
                        <a:latin typeface="Cambria Math" panose="02040503050406030204" pitchFamily="18" charset="0"/>
                      </a:rPr>
                      <m:t> (</m:t>
                    </m:r>
                    <m:box>
                      <m:boxPr>
                        <m:ctrlPr>
                          <a:rPr lang="fi-FI" sz="2400" b="0" i="1" cap="none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fi-FI" sz="2400" b="0" i="1" cap="none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i-FI" sz="2400" b="0" i="1" cap="none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num>
                          <m:den>
                            <m:r>
                              <a:rPr lang="fi-FI" sz="2400" b="0" i="1" cap="none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den>
                        </m:f>
                      </m:e>
                    </m:box>
                  </m:oMath>
                </a14:m>
                <a:r>
                  <a:rPr lang="fi-FI" sz="2400" cap="none" dirty="0" smtClean="0"/>
                  <a:t> -muodon lisäksi) </a:t>
                </a:r>
                <a14:m>
                  <m:oMath xmlns:m="http://schemas.openxmlformats.org/officeDocument/2006/math">
                    <m:r>
                      <a:rPr lang="fi-FI" sz="2400" b="0" i="1" cap="none" smtClean="0">
                        <a:latin typeface="Cambria Math" panose="02040503050406030204" pitchFamily="18" charset="0"/>
                      </a:rPr>
                      <m:t>𝑜𝑣𝑎𝑡</m:t>
                    </m:r>
                    <m:r>
                      <a:rPr lang="fi-FI" sz="2400" b="0" i="1" cap="none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fi-FI" sz="2400" b="0" i="1" cap="none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i-FI" sz="2400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num>
                      <m:den>
                        <m:r>
                          <a:rPr lang="fi-FI" sz="2400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den>
                    </m:f>
                  </m:oMath>
                </a14:m>
                <a:r>
                  <a:rPr lang="fi-FI" sz="2400" cap="none" dirty="0" smtClean="0"/>
                  <a:t>, </a:t>
                </a:r>
                <a14:m>
                  <m:oMath xmlns:m="http://schemas.openxmlformats.org/officeDocument/2006/math">
                    <m:r>
                      <a:rPr lang="fi-FI" sz="2400" i="1" cap="none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</m:t>
                    </m:r>
                    <m:r>
                      <a:rPr lang="fi-FI" sz="2400" b="0" i="1" cap="none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−∞</m:t>
                    </m:r>
                  </m:oMath>
                </a14:m>
                <a:r>
                  <a:rPr lang="fi-FI" sz="2400" cap="none" dirty="0" smtClean="0"/>
                  <a:t> ja </a:t>
                </a:r>
                <a14:m>
                  <m:oMath xmlns:m="http://schemas.openxmlformats.org/officeDocument/2006/math">
                    <m:r>
                      <a:rPr lang="fi-FI" sz="2400" b="0" i="1" cap="none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fi-FI" sz="2400" b="0" i="1" cap="none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∙∞</m:t>
                    </m:r>
                  </m:oMath>
                </a14:m>
                <a:endParaRPr lang="fi-FI" sz="2400" cap="none" dirty="0" smtClean="0"/>
              </a:p>
              <a:p>
                <a:pPr lvl="2"/>
                <a:r>
                  <a:rPr lang="fi-FI" sz="2000" cap="none" dirty="0" smtClean="0"/>
                  <a:t>Näistä päästään ”eroon” laventamalla tai supistamalla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fi-FI" sz="2400" cap="none" dirty="0" smtClean="0"/>
                  <a:t>Muoto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i-FI" sz="2400" i="1" cap="none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i-FI" sz="2400" b="0" i="1" cap="none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fi-FI" sz="240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den>
                    </m:f>
                    <m:r>
                      <a:rPr lang="fi-FI" sz="2400" b="0" i="1" cap="none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fi-FI" sz="2400" cap="none" dirty="0" smtClean="0"/>
                  <a:t> , missä a = vakio</a:t>
                </a:r>
                <a:r>
                  <a:rPr lang="fi-FI" sz="2400" cap="none" dirty="0"/>
                  <a:t>	</a:t>
                </a:r>
                <a:endParaRPr lang="fi-FI" sz="2400" cap="none" dirty="0" smtClean="0"/>
              </a:p>
              <a:p>
                <a:pPr lvl="2"/>
                <a:r>
                  <a:rPr lang="fi-FI" sz="2400" cap="none" dirty="0" smtClean="0"/>
                  <a:t>Tarkemmin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i-FI" sz="2400" i="1" cap="none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i-FI" sz="2400" i="1" cap="none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i-FI" sz="2400" cap="none" smtClean="0">
                                <a:latin typeface="Cambria Math" panose="02040503050406030204" pitchFamily="18" charset="0"/>
                              </a:rPr>
                              <m:t>l</m:t>
                            </m:r>
                            <m:r>
                              <m:rPr>
                                <m:sty m:val="p"/>
                              </m:rPr>
                              <a:rPr lang="fi-FI" sz="2400" cap="none">
                                <a:latin typeface="Cambria Math" panose="02040503050406030204" pitchFamily="18" charset="0"/>
                              </a:rPr>
                              <m:t>im</m:t>
                            </m:r>
                          </m:e>
                          <m:lim>
                            <m:r>
                              <a:rPr lang="fi-FI" sz="2400" i="1" cap="none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fi-FI" sz="2400" i="1" cap="none">
                                <a:latin typeface="Cambria Math" panose="02040503050406030204" pitchFamily="18" charset="0"/>
                              </a:rPr>
                              <m:t>→±∞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i-FI" sz="2400" i="1" cap="none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i-FI" sz="2400" b="0" i="1" cap="none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num>
                          <m:den>
                            <m:sSup>
                              <m:sSupPr>
                                <m:ctrlPr>
                                  <a:rPr lang="fi-FI" sz="2400" i="1" cap="none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i-FI" sz="2400" i="1" cap="none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i-FI" sz="2400" b="0" i="1" cap="none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den>
                        </m:f>
                      </m:e>
                    </m:func>
                    <m:r>
                      <a:rPr lang="fi-FI" sz="2400" b="0" i="0" cap="none" smtClean="0">
                        <a:latin typeface="Cambria Math" panose="02040503050406030204" pitchFamily="18" charset="0"/>
                      </a:rPr>
                      <m:t>=0, </m:t>
                    </m:r>
                    <m:r>
                      <m:rPr>
                        <m:sty m:val="p"/>
                      </m:rPr>
                      <a:rPr lang="fi-FI" sz="2400" b="0" i="0" cap="none" smtClean="0">
                        <a:latin typeface="Cambria Math" panose="02040503050406030204" pitchFamily="18" charset="0"/>
                      </a:rPr>
                      <m:t>miss</m:t>
                    </m:r>
                    <m:r>
                      <a:rPr lang="fi-FI" sz="2400" b="0" i="0" cap="none" smtClean="0">
                        <a:latin typeface="Cambria Math" panose="02040503050406030204" pitchFamily="18" charset="0"/>
                      </a:rPr>
                      <m:t>ä </m:t>
                    </m:r>
                    <m:r>
                      <m:rPr>
                        <m:sty m:val="p"/>
                      </m:rPr>
                      <a:rPr lang="fi-FI" sz="2400" b="0" i="0" cap="none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fi-FI" sz="2400" b="0" i="0" cap="none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i-FI" sz="2400" b="0" i="1" cap="none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fi-FI" sz="2400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sz="2400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fi-FI" sz="2400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b>
                    </m:sSub>
                  </m:oMath>
                </a14:m>
                <a:endParaRPr lang="fi-FI" sz="2400" cap="none" dirty="0" smtClean="0"/>
              </a:p>
              <a:p>
                <a:pPr marL="914400" lvl="2" indent="0">
                  <a:buNone/>
                </a:pPr>
                <a:endParaRPr lang="fi-FI" sz="2400" cap="none" dirty="0" smtClean="0"/>
              </a:p>
              <a:p>
                <a:pPr marL="0" indent="0">
                  <a:buNone/>
                </a:pPr>
                <a:r>
                  <a:rPr lang="fi-FI" cap="none" dirty="0"/>
                  <a:t>	</a:t>
                </a:r>
                <a:endParaRPr lang="fi-FI" cap="none" dirty="0" smtClean="0"/>
              </a:p>
              <a:p>
                <a:pPr marL="0" indent="0">
                  <a:buNone/>
                </a:pPr>
                <a:endParaRPr lang="fi-FI" cap="none" dirty="0"/>
              </a:p>
            </p:txBody>
          </p:sp>
        </mc:Choice>
        <mc:Fallback>
          <p:sp>
            <p:nvSpPr>
              <p:cNvPr id="3" name="Sisällön paikkamerkk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913774" y="600892"/>
                <a:ext cx="10363826" cy="5190308"/>
              </a:xfrm>
              <a:blipFill>
                <a:blip r:embed="rId2"/>
                <a:stretch>
                  <a:fillRect l="-765" t="-588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1049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Sisällön paikkamerkki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913774" y="522514"/>
                <a:ext cx="10363826" cy="569540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fi-FI" dirty="0" smtClean="0"/>
                  <a:t>	3.  Eksponenttifunktiot</a:t>
                </a:r>
              </a:p>
              <a:p>
                <a:pPr lvl="3"/>
                <a:r>
                  <a:rPr lang="fi-FI" dirty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i-FI" sz="2000" i="1" cap="none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i-FI" sz="2000" i="1" cap="none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i-FI" sz="2000" cap="none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i-FI" sz="2000" i="1" cap="none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fi-FI" sz="2000" i="1" cap="none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fi-FI" sz="2000" i="1" cap="none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i-FI" sz="2000" b="0" i="1" cap="none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fi-FI" sz="2000" b="0" i="1" cap="none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fi-FI" sz="2000" b="0" i="1" cap="none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fi-FI" sz="2000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∞, </m:t>
                        </m:r>
                        <m:r>
                          <a:rPr lang="fi-FI" sz="2000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𝑘𝑢𝑛</m:t>
                        </m:r>
                        <m:r>
                          <a:rPr lang="fi-FI" sz="2000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fi-FI" sz="2000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fi-FI" sz="2000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&gt;1  </m:t>
                        </m:r>
                        <m:r>
                          <a:rPr lang="fi-FI" sz="2000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𝑗𝑎</m:t>
                        </m:r>
                        <m:r>
                          <a:rPr lang="fi-FI" sz="2000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func>
                    <m:func>
                      <m:funcPr>
                        <m:ctrlPr>
                          <a:rPr lang="fi-FI" sz="2000" i="1" cap="none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i-FI" sz="2000" i="1" cap="none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i-FI" sz="2000" cap="none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i-FI" sz="2000" i="1" cap="none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fi-FI" sz="2000" i="1" cap="none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fi-FI" sz="2000" i="1" cap="none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i-FI" sz="2000" i="1" cap="none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fi-FI" sz="2000" i="1" cap="none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fi-FI" sz="2000" i="1" cap="none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fi-FI" sz="2000" b="0" i="1" cap="none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fi-FI" sz="2000" i="1" cap="non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fi-FI" sz="2000" i="1" cap="non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𝑘𝑢𝑛</m:t>
                        </m:r>
                        <m:r>
                          <a:rPr lang="fi-FI" sz="2000" i="1" cap="non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0&lt;</m:t>
                        </m:r>
                        <m:r>
                          <a:rPr lang="fi-FI" sz="2000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fi-FI" sz="2000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&lt;1 </m:t>
                        </m:r>
                      </m:e>
                    </m:func>
                  </m:oMath>
                </a14:m>
                <a:endParaRPr lang="fi-FI" sz="2000" dirty="0" smtClean="0"/>
              </a:p>
              <a:p>
                <a:pPr lvl="3"/>
                <a:r>
                  <a:rPr lang="fi-FI" sz="2000" dirty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i-FI" sz="2000" i="1" cap="none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i-FI" sz="2000" i="1" cap="none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i-FI" sz="2000" cap="none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i-FI" sz="2000" i="1" cap="none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fi-FI" sz="2000" i="1" cap="none">
                                <a:latin typeface="Cambria Math" panose="02040503050406030204" pitchFamily="18" charset="0"/>
                              </a:rPr>
                              <m:t>→−∞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fi-FI" sz="2000" i="1" cap="none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i-FI" sz="2000" i="1" cap="none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fi-FI" sz="2000" i="1" cap="none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fi-FI" sz="2000" i="1" cap="none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fi-FI" sz="2000" b="0" i="1" cap="none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fi-FI" sz="2000" i="1" cap="non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fi-FI" sz="2000" i="1" cap="non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𝑘𝑢𝑛</m:t>
                        </m:r>
                        <m:r>
                          <a:rPr lang="fi-FI" sz="2000" i="1" cap="non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fi-FI" sz="2000" i="1" cap="non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fi-FI" sz="2000" i="1" cap="non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&gt;1  </m:t>
                        </m:r>
                        <m:r>
                          <a:rPr lang="fi-FI" sz="2000" i="1" cap="non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𝑗𝑎</m:t>
                        </m:r>
                        <m:r>
                          <a:rPr lang="fi-FI" sz="2000" i="1" cap="non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func>
                    <m:func>
                      <m:funcPr>
                        <m:ctrlPr>
                          <a:rPr lang="fi-FI" sz="2000" i="1" cap="none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i-FI" sz="2000" i="1" cap="none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i-FI" sz="2000" cap="none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i-FI" sz="2000" i="1" cap="none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fi-FI" sz="2000" i="1" cap="none">
                                <a:latin typeface="Cambria Math" panose="02040503050406030204" pitchFamily="18" charset="0"/>
                              </a:rPr>
                              <m:t>→−∞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fi-FI" sz="2000" i="1" cap="none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i-FI" sz="2000" i="1" cap="none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fi-FI" sz="2000" i="1" cap="none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fi-FI" sz="2000" i="1" cap="none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fi-FI" sz="200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  <m:r>
                          <a:rPr lang="fi-FI" sz="2000" i="1" cap="non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fi-FI" sz="2000" i="1" cap="non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𝑘𝑢𝑛</m:t>
                        </m:r>
                        <m:r>
                          <a:rPr lang="fi-FI" sz="2000" i="1" cap="non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0&lt;</m:t>
                        </m:r>
                        <m:r>
                          <a:rPr lang="fi-FI" sz="2000" i="1" cap="non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fi-FI" sz="2000" i="1" cap="non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&lt;1 </m:t>
                        </m:r>
                      </m:e>
                    </m:func>
                  </m:oMath>
                </a14:m>
                <a:endParaRPr lang="fi-FI" sz="2000" dirty="0" smtClean="0"/>
              </a:p>
              <a:p>
                <a:pPr marL="0" indent="0">
                  <a:buNone/>
                </a:pPr>
                <a:r>
                  <a:rPr lang="fi-FI" dirty="0" smtClean="0"/>
                  <a:t>       </a:t>
                </a:r>
                <a:r>
                  <a:rPr lang="fi-FI" dirty="0" err="1" smtClean="0"/>
                  <a:t>esim</a:t>
                </a:r>
                <a:r>
                  <a:rPr lang="fi-FI" dirty="0"/>
                  <a:t>	</a:t>
                </a:r>
                <a:r>
                  <a:rPr lang="fi-FI" dirty="0" smtClean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i-FI" i="1" cap="none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i-FI" i="1" cap="none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i-FI" cap="none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i-FI" i="1" cap="none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fi-FI" i="1" cap="none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  <m:r>
                          <a:rPr lang="fi-FI" b="0" i="1" cap="none" smtClean="0">
                            <a:latin typeface="Cambria Math" panose="02040503050406030204" pitchFamily="18" charset="0"/>
                          </a:rPr>
                          <m:t>(</m:t>
                        </m:r>
                      </m:fName>
                      <m:e>
                        <m:sSup>
                          <m:sSupPr>
                            <m:ctrlPr>
                              <a:rPr lang="fi-FI" i="1" cap="none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f>
                              <m:fPr>
                                <m:ctrlPr>
                                  <a:rPr lang="fi-FI" i="1" cap="none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i-FI" b="0" i="1" cap="none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fi-FI" b="0" i="1" cap="none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  <m:r>
                              <a:rPr lang="fi-FI" b="0" i="1" cap="none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fi-FI" i="1" cap="none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fi-FI" i="1" cap="none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fi-FI" b="0" i="1" cap="none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fi-FI" i="1" cap="non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 </m:t>
                        </m:r>
                        <m:r>
                          <a:rPr lang="fi-FI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𝑠𝑖𝑙𝑙</m:t>
                        </m:r>
                        <m:r>
                          <a:rPr lang="fi-FI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ä </m:t>
                        </m:r>
                        <m:r>
                          <a:rPr lang="fi-FI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𝑠𝑖𝑗𝑜𝑖𝑡𝑡𝑎𝑚𝑎𝑙𝑙𝑎</m:t>
                        </m:r>
                        <m:r>
                          <a:rPr lang="fi-FI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fi-FI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fi-FI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:</m:t>
                        </m:r>
                        <m:r>
                          <a:rPr lang="fi-FI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fi-FI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fi-FI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𝑝𝑎𝑖𝑘𝑎𝑙𝑙𝑒</m:t>
                        </m:r>
                        <m:r>
                          <a:rPr lang="fi-FI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∞ </m:t>
                        </m:r>
                        <m:r>
                          <a:rPr lang="fi-FI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𝑠𝑎𝑎𝑑𝑎𝑎𝑛</m:t>
                        </m:r>
                        <m:r>
                          <a:rPr lang="fi-FI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(</m:t>
                        </m:r>
                        <m:sSup>
                          <m:sSupPr>
                            <m:ctrlPr>
                              <a:rPr lang="fi-FI" b="0" i="1" cap="none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f>
                              <m:fPr>
                                <m:ctrlPr>
                                  <a:rPr lang="fi-FI" b="0" i="1" cap="none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i-FI" b="0" i="1" cap="none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fi-FI" b="0" i="1" cap="none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  <m:r>
                              <a:rPr lang="fi-FI" b="0" i="1" cap="none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fi-FI" b="0" i="1" cap="none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p>
                        </m:sSup>
                        <m:r>
                          <a:rPr lang="fi-FI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fi-FI" b="0" i="1" cap="none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i-FI" b="0" i="1" cap="none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fi-FI" b="0" i="1" cap="none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i-FI" b="0" i="1" cap="none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sup>
                                <m:r>
                                  <a:rPr lang="fi-FI" b="0" i="1" cap="none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∞</m:t>
                                </m:r>
                              </m:sup>
                            </m:sSup>
                          </m:den>
                        </m:f>
                        <m:r>
                          <a:rPr lang="fi-FI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fi-FI" b="0" i="1" cap="none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i-FI" b="0" i="1" cap="none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fi-FI" b="0" i="1" cap="none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den>
                        </m:f>
                        <m:r>
                          <a:rPr lang="fi-FI" b="0" i="1" cap="none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 </m:t>
                        </m:r>
                      </m:e>
                    </m:func>
                  </m:oMath>
                </a14:m>
                <a:endParaRPr lang="fi-FI" dirty="0" smtClean="0"/>
              </a:p>
              <a:p>
                <a:pPr marL="0" indent="0">
                  <a:buNone/>
                </a:pPr>
                <a:endParaRPr lang="fi-FI" dirty="0" smtClean="0"/>
              </a:p>
              <a:p>
                <a:pPr marL="0" indent="0">
                  <a:buNone/>
                </a:pPr>
                <a:r>
                  <a:rPr lang="fi-FI" dirty="0"/>
                  <a:t>	</a:t>
                </a:r>
                <a:r>
                  <a:rPr lang="fi-FI" dirty="0" smtClean="0"/>
                  <a:t>4. Äärettömyydessä laskeminen</a:t>
                </a:r>
              </a:p>
              <a:p>
                <a:pPr marL="0" indent="0">
                  <a:buNone/>
                </a:pPr>
                <a:r>
                  <a:rPr lang="fi-FI" dirty="0"/>
                  <a:t>	</a:t>
                </a:r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∙∞=∞,    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+∞=∞,  ∞+∞=∞ ,  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𝑜𝑛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𝑟𝑒𝑎𝑎𝑙𝑖𝑙𝑢𝑘𝑢</m:t>
                    </m:r>
                  </m:oMath>
                </a14:m>
                <a:endParaRPr lang="fi-FI" b="0" dirty="0" smtClean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fi-FI" dirty="0" smtClean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i-FI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i-FI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e>
                      <m:sup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∞, 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𝑘𝑢𝑛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  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𝑗𝑎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e>
                      <m:sup>
                        <m: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 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𝑘𝑢𝑛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fi-FI" dirty="0" smtClean="0"/>
                  <a:t> </a:t>
                </a:r>
              </a:p>
              <a:p>
                <a:pPr marL="0" indent="0">
                  <a:buNone/>
                </a:pPr>
                <a:r>
                  <a:rPr lang="fi-FI" dirty="0"/>
                  <a:t>	</a:t>
                </a:r>
                <a:r>
                  <a:rPr lang="fi-FI" dirty="0" smtClean="0"/>
                  <a:t>	</a:t>
                </a:r>
                <a:r>
                  <a:rPr lang="fi-FI" dirty="0" err="1" smtClean="0"/>
                  <a:t>esim</a:t>
                </a:r>
                <a:r>
                  <a:rPr lang="fi-FI" dirty="0" smtClean="0"/>
                  <a:t> muoto </a:t>
                </a:r>
                <a:r>
                  <a:rPr lang="fi-FI" cap="none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i-FI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i-FI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e>
                      <m:sup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fi-FI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i-FI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e>
                          <m:sup>
                            <m:r>
                              <a:rPr lang="fi-FI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den>
                    </m:f>
                    <m:r>
                      <a:rPr lang="fi-FI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fi-FI" dirty="0"/>
              </a:p>
            </p:txBody>
          </p:sp>
        </mc:Choice>
        <mc:Fallback>
          <p:sp>
            <p:nvSpPr>
              <p:cNvPr id="3" name="Sisällön paikkamerkk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913774" y="522514"/>
                <a:ext cx="10363826" cy="5695406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4149923"/>
      </p:ext>
    </p:extLst>
  </p:cSld>
  <p:clrMapOvr>
    <a:masterClrMapping/>
  </p:clrMapOvr>
</p:sld>
</file>

<file path=ppt/theme/theme1.xml><?xml version="1.0" encoding="utf-8"?>
<a:theme xmlns:a="http://schemas.openxmlformats.org/drawingml/2006/main" name="Pisar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TM04033925[[fn=Pisara]]</Template>
  <TotalTime>254</TotalTime>
  <Words>19</Words>
  <Application>Microsoft Office PowerPoint</Application>
  <PresentationFormat>Laajakuva</PresentationFormat>
  <Paragraphs>20</Paragraphs>
  <Slides>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7" baseType="lpstr">
      <vt:lpstr>Arial</vt:lpstr>
      <vt:lpstr>Cambria Math</vt:lpstr>
      <vt:lpstr>Tw Cen MT</vt:lpstr>
      <vt:lpstr>Pisara</vt:lpstr>
      <vt:lpstr>Raja-arvo äärettömyydessä</vt:lpstr>
      <vt:lpstr>PowerPoint-esitys</vt:lpstr>
      <vt:lpstr>PowerPoint-esitys</vt:lpstr>
    </vt:vector>
  </TitlesOfParts>
  <Company>Salon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Raja-arvo äärettömyydessä</dc:title>
  <dc:creator>Tornberg Esa Pentti</dc:creator>
  <cp:lastModifiedBy>Tornberg Esa Pentti</cp:lastModifiedBy>
  <cp:revision>9</cp:revision>
  <dcterms:created xsi:type="dcterms:W3CDTF">2018-10-22T07:25:23Z</dcterms:created>
  <dcterms:modified xsi:type="dcterms:W3CDTF">2018-10-22T11:39:33Z</dcterms:modified>
</cp:coreProperties>
</file>