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ECA5C-CDE8-44E2-B9F1-53C35225EE93}" type="datetimeFigureOut">
              <a:rPr lang="fi-FI" smtClean="0"/>
              <a:t>10.10.2018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D0B27-30EE-4391-82E3-CABF37E75C1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40646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ECA5C-CDE8-44E2-B9F1-53C35225EE93}" type="datetimeFigureOut">
              <a:rPr lang="fi-FI" smtClean="0"/>
              <a:t>10.10.2018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D0B27-30EE-4391-82E3-CABF37E75C1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40445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ECA5C-CDE8-44E2-B9F1-53C35225EE93}" type="datetimeFigureOut">
              <a:rPr lang="fi-FI" smtClean="0"/>
              <a:t>10.10.2018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D0B27-30EE-4391-82E3-CABF37E75C1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89487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ECA5C-CDE8-44E2-B9F1-53C35225EE93}" type="datetimeFigureOut">
              <a:rPr lang="fi-FI" smtClean="0"/>
              <a:t>10.10.2018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D0B27-30EE-4391-82E3-CABF37E75C1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64465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ECA5C-CDE8-44E2-B9F1-53C35225EE93}" type="datetimeFigureOut">
              <a:rPr lang="fi-FI" smtClean="0"/>
              <a:t>10.10.2018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D0B27-30EE-4391-82E3-CABF37E75C1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96310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ECA5C-CDE8-44E2-B9F1-53C35225EE93}" type="datetimeFigureOut">
              <a:rPr lang="fi-FI" smtClean="0"/>
              <a:t>10.10.2018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D0B27-30EE-4391-82E3-CABF37E75C1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88407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ECA5C-CDE8-44E2-B9F1-53C35225EE93}" type="datetimeFigureOut">
              <a:rPr lang="fi-FI" smtClean="0"/>
              <a:t>10.10.2018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D0B27-30EE-4391-82E3-CABF37E75C1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02600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ECA5C-CDE8-44E2-B9F1-53C35225EE93}" type="datetimeFigureOut">
              <a:rPr lang="fi-FI" smtClean="0"/>
              <a:t>10.10.2018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D0B27-30EE-4391-82E3-CABF37E75C1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64279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ECA5C-CDE8-44E2-B9F1-53C35225EE93}" type="datetimeFigureOut">
              <a:rPr lang="fi-FI" smtClean="0"/>
              <a:t>10.10.2018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D0B27-30EE-4391-82E3-CABF37E75C1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47446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ECA5C-CDE8-44E2-B9F1-53C35225EE93}" type="datetimeFigureOut">
              <a:rPr lang="fi-FI" smtClean="0"/>
              <a:t>10.10.2018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D0B27-30EE-4391-82E3-CABF37E75C1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26362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ECA5C-CDE8-44E2-B9F1-53C35225EE93}" type="datetimeFigureOut">
              <a:rPr lang="fi-FI" smtClean="0"/>
              <a:t>10.10.2018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AD0B27-30EE-4391-82E3-CABF37E75C1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32977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2ECA5C-CDE8-44E2-B9F1-53C35225EE93}" type="datetimeFigureOut">
              <a:rPr lang="fi-FI" smtClean="0"/>
              <a:t>10.10.2018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AD0B27-30EE-4391-82E3-CABF37E75C1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69988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gebra.org/m/sr75xtba" TargetMode="External"/><Relationship Id="rId2" Type="http://schemas.openxmlformats.org/officeDocument/2006/relationships/hyperlink" Target="https://www.geogebra.org/m/wqqSvnbY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gebra.org/m/EnAudYwk" TargetMode="External"/><Relationship Id="rId2" Type="http://schemas.openxmlformats.org/officeDocument/2006/relationships/hyperlink" Target="https://www.geogebra.org/m/e6Yk6Tn4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u="sng" dirty="0" smtClean="0"/>
              <a:t>Funktion derivoituvuus</a:t>
            </a:r>
            <a:endParaRPr lang="fi-FI" u="sng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13068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Derivaatan määritelmä</a:t>
            </a:r>
            <a:endParaRPr lang="fi-FI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isällön paikkamerkki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fi-FI" dirty="0" smtClean="0">
                    <a:hlinkClick r:id="rId2"/>
                  </a:rPr>
                  <a:t>Määritelmä 1</a:t>
                </a:r>
                <a:endParaRPr lang="fi-FI" dirty="0" smtClean="0"/>
              </a:p>
              <a:p>
                <a:pPr lvl="1"/>
                <a:r>
                  <a:rPr lang="fi-FI" b="0" dirty="0" smtClean="0"/>
                  <a:t>Funktion derivaatta kohdassa x = a</a:t>
                </a:r>
              </a:p>
              <a:p>
                <a:pPr marL="457200" lvl="1" indent="0">
                  <a:buNone/>
                </a:pPr>
                <a:r>
                  <a:rPr lang="fi-FI" dirty="0"/>
                  <a:t>	</a:t>
                </a:r>
                <a:r>
                  <a:rPr lang="fi-FI" b="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i-FI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i-FI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fi-FI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i-FI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i-FI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fi-FI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fi-FI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i-FI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i-FI" sz="28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fi-FI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fi-FI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→</m:t>
                            </m:r>
                            <m:r>
                              <a:rPr lang="fi-FI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fi-FI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fi-FI" sz="28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  <m:d>
                              <m:dPr>
                                <m:ctrlPr>
                                  <a:rPr lang="fi-FI" sz="2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lang="fi-FI" sz="280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</m:e>
                            </m:d>
                            <m:r>
                              <a:rPr lang="fi-FI" sz="28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fi-FI" sz="28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  <m:r>
                              <a:rPr lang="fi-FI" sz="28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fi-FI" sz="28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  <m:r>
                              <a:rPr lang="fi-FI" sz="28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fi-FI" sz="28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x</m:t>
                            </m:r>
                            <m:r>
                              <a:rPr lang="fi-FI" sz="28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fi-FI" sz="28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</m:den>
                        </m:f>
                      </m:e>
                    </m:func>
                  </m:oMath>
                </a14:m>
                <a:endParaRPr lang="fi-FI" b="0" dirty="0" smtClean="0"/>
              </a:p>
              <a:p>
                <a:pPr marL="457200" lvl="1" indent="0">
                  <a:buNone/>
                </a:pPr>
                <a:endParaRPr lang="fi-FI" dirty="0" smtClean="0"/>
              </a:p>
              <a:p>
                <a:r>
                  <a:rPr lang="fi-FI" dirty="0" smtClean="0">
                    <a:hlinkClick r:id="rId3"/>
                  </a:rPr>
                  <a:t>Määritelmä 2</a:t>
                </a:r>
                <a:endParaRPr lang="fi-FI" dirty="0" smtClean="0"/>
              </a:p>
              <a:p>
                <a:pPr lvl="1"/>
                <a:r>
                  <a:rPr lang="fi-FI" dirty="0" smtClean="0"/>
                  <a:t>Funktion derivaatta kohdassa x = a on erotusosamäärän raja-arvo kun h lähestyy nollaa</a:t>
                </a:r>
              </a:p>
              <a:p>
                <a:pPr marL="457200" lvl="1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fi-FI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i-FI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fi-FI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i-FI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i-FI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fi-FI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fi-FI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i-FI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i-FI" sz="28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fi-FI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fi-FI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→</m:t>
                            </m:r>
                            <m:r>
                              <a:rPr lang="fi-FI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fi-FI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fi-FI" sz="28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  <m:d>
                              <m:dPr>
                                <m:ctrlPr>
                                  <a:rPr lang="fi-FI" sz="2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lang="fi-FI" sz="2800" b="0" i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a:rPr lang="fi-FI" sz="2800" b="0" i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fi-FI" sz="2800" b="0" i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d>
                            <m:r>
                              <a:rPr lang="fi-FI" sz="28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fi-FI" sz="28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  <m:r>
                              <a:rPr lang="fi-FI" sz="28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fi-FI" sz="28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  <m:r>
                              <a:rPr lang="fi-FI" sz="28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fi-FI" sz="2800" b="0" i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  <m:r>
                              <a:rPr lang="fi-FI" sz="2800" b="0" i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m:rPr>
                                <m:sty m:val="p"/>
                              </m:rPr>
                              <a:rPr lang="fi-FI" sz="2800" b="0" i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fi-FI" sz="2800" b="0" i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fi-FI" sz="2800" b="0" i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</m:den>
                        </m:f>
                      </m:e>
                    </m:func>
                  </m:oMath>
                </a14:m>
                <a:r>
                  <a:rPr lang="fi-FI" dirty="0" smtClean="0"/>
                  <a:t>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i-FI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i-FI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i-FI" sz="28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fi-FI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fi-FI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fi-FI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fi-FI" sz="28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  <m:d>
                              <m:dPr>
                                <m:ctrlPr>
                                  <a:rPr lang="fi-FI" sz="28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lang="fi-FI" sz="280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a:rPr lang="fi-FI" sz="280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fi-FI" sz="280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d>
                            <m:r>
                              <a:rPr lang="fi-FI" sz="28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fi-FI" sz="28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  <m:r>
                              <a:rPr lang="fi-FI" sz="28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fi-FI" sz="28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  <m:r>
                              <a:rPr lang="fi-FI" sz="280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fi-FI" sz="2800" b="0" i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den>
                        </m:f>
                      </m:e>
                    </m:func>
                  </m:oMath>
                </a14:m>
                <a:endParaRPr lang="fi-FI" dirty="0" smtClean="0"/>
              </a:p>
            </p:txBody>
          </p:sp>
        </mc:Choice>
        <mc:Fallback xmlns="">
          <p:sp>
            <p:nvSpPr>
              <p:cNvPr id="3" name="Sisällön paikkamerkki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6454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2800" dirty="0" smtClean="0"/>
              <a:t>Tutkitaan seuraavien animaatioiden avulla derivoituvuutta.</a:t>
            </a:r>
            <a:endParaRPr lang="fi-FI" sz="2800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>
                <a:hlinkClick r:id="rId2"/>
              </a:rPr>
              <a:t>Linkki 1</a:t>
            </a:r>
            <a:endParaRPr lang="fi-FI" dirty="0" smtClean="0"/>
          </a:p>
          <a:p>
            <a:r>
              <a:rPr lang="fi-FI" dirty="0" smtClean="0">
                <a:hlinkClick r:id="rId3"/>
              </a:rPr>
              <a:t>Linkki </a:t>
            </a:r>
            <a:r>
              <a:rPr lang="fi-FI" dirty="0" smtClean="0">
                <a:hlinkClick r:id="rId3"/>
              </a:rPr>
              <a:t>2</a:t>
            </a:r>
            <a:endParaRPr lang="fi-FI" dirty="0" smtClean="0"/>
          </a:p>
          <a:p>
            <a:pPr marL="0" indent="0">
              <a:buNone/>
            </a:pPr>
            <a:endParaRPr lang="fi-FI" dirty="0" smtClean="0"/>
          </a:p>
          <a:p>
            <a:pPr marL="0" indent="0">
              <a:buNone/>
            </a:pPr>
            <a:r>
              <a:rPr lang="fi-FI" dirty="0" smtClean="0"/>
              <a:t>Jos funktio on derivoituva niin se on myös jatkuva.</a:t>
            </a:r>
          </a:p>
          <a:p>
            <a:pPr marL="0" indent="0">
              <a:buNone/>
            </a:pPr>
            <a:r>
              <a:rPr lang="fi-FI" dirty="0" smtClean="0"/>
              <a:t>Jatkuvuudesta ei kuitenkaan seuraa derivoituvuus.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52646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Derivoituvuuden tutkiminen</a:t>
            </a:r>
            <a:endParaRPr lang="fi-FI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Sisällön paikkamerkki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fi-FI" dirty="0" smtClean="0"/>
                  <a:t>Funktion on derivoituva kohdassa x = a, jos</a:t>
                </a:r>
              </a:p>
              <a:p>
                <a:pPr marL="457200" lvl="1" indent="0">
                  <a:buNone/>
                </a:pPr>
                <a:r>
                  <a:rPr lang="fi-FI" dirty="0" smtClean="0"/>
                  <a:t>1.  Funktion on jatkuva kohdassa x = a</a:t>
                </a:r>
              </a:p>
              <a:p>
                <a:pPr marL="457200" lvl="1" indent="0">
                  <a:buNone/>
                </a:pPr>
                <a:r>
                  <a:rPr lang="fi-FI" dirty="0"/>
                  <a:t>	</a:t>
                </a:r>
                <a:r>
                  <a:rPr lang="fi-FI" dirty="0" smtClean="0"/>
                  <a:t>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i-FI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func>
                          <m:funcPr>
                            <m:ctrlPr>
                              <a:rPr lang="fi-FI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fi-FI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fi-FI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fi-FI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fi-FI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→</m:t>
                                </m:r>
                                <m:r>
                                  <a:rPr lang="fi-FI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lim>
                            </m:limLow>
                          </m:fName>
                          <m:e>
                            <m:r>
                              <a:rPr lang="fi-FI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fi-FI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fi-FI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fi-FI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</m:fName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fi-FI" dirty="0" smtClean="0"/>
              </a:p>
              <a:p>
                <a:pPr marL="914400" lvl="1" indent="-457200">
                  <a:buAutoNum type="arabicPeriod" startAt="2"/>
                </a:pPr>
                <a:r>
                  <a:rPr lang="fi-FI" dirty="0" smtClean="0"/>
                  <a:t>Funktion vasemmanpuoleinen ja oikeanpuoleinen derivaatta ovat yhtä suuret</a:t>
                </a:r>
              </a:p>
              <a:p>
                <a:pPr marL="457200" lvl="1" indent="0">
                  <a:buNone/>
                </a:pPr>
                <a:r>
                  <a:rPr lang="fi-FI" dirty="0"/>
                  <a:t>	</a:t>
                </a:r>
                <a:r>
                  <a:rPr lang="fi-FI" dirty="0" smtClean="0"/>
                  <a:t>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i-FI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i-FI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i-FI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fi-FI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fi-FI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→</m:t>
                            </m:r>
                            <m:r>
                              <a:rPr lang="fi-FI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fi-FI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fi-FI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fi-FI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  <m:d>
                              <m:dPr>
                                <m:ctrlPr>
                                  <a:rPr lang="fi-FI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lang="fi-FI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</m:e>
                            </m:d>
                            <m:r>
                              <a:rPr lang="fi-FI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fi-FI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  <m:r>
                              <a:rPr lang="fi-FI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fi-FI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  <m:r>
                              <a:rPr lang="fi-FI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fi-FI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x</m:t>
                            </m:r>
                            <m:r>
                              <a:rPr lang="fi-FI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fi-FI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</m:den>
                        </m:f>
                      </m:e>
                    </m:func>
                    <m:r>
                      <a:rPr lang="fi-FI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fi-FI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i-FI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i-FI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fi-FI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fi-FI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→</m:t>
                            </m:r>
                            <m:r>
                              <a:rPr lang="fi-FI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fi-FI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fi-FI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fi-FI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  <m:d>
                              <m:dPr>
                                <m:ctrlPr>
                                  <a:rPr lang="fi-FI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lang="fi-FI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</m:e>
                            </m:d>
                            <m:r>
                              <a:rPr lang="fi-FI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fi-FI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f</m:t>
                            </m:r>
                            <m:r>
                              <a:rPr lang="fi-FI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fi-FI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  <m:r>
                              <a:rPr lang="fi-FI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fi-FI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x</m:t>
                            </m:r>
                            <m:r>
                              <a:rPr lang="fi-FI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fi-FI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</m:den>
                        </m:f>
                      </m:e>
                    </m:func>
                  </m:oMath>
                </a14:m>
                <a:endParaRPr lang="fi-FI" dirty="0" smtClean="0"/>
              </a:p>
              <a:p>
                <a:pPr marL="457200" lvl="1" indent="0">
                  <a:buNone/>
                </a:pPr>
                <a:r>
                  <a:rPr lang="fi-FI" dirty="0"/>
                  <a:t>	</a:t>
                </a:r>
                <a:r>
                  <a:rPr lang="fi-FI" dirty="0" smtClean="0"/>
                  <a:t>eli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i-FI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i-FI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i-FI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fi-FI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fi-FI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→</m:t>
                            </m:r>
                            <m:r>
                              <a:rPr lang="fi-FI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fi-FI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</m:lim>
                        </m:limLow>
                      </m:fName>
                      <m:e>
                        <m:r>
                          <a:rPr lang="fi-FI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fi-FI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′(</m:t>
                        </m:r>
                        <m:r>
                          <a:rPr lang="fi-FI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fi-FI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  <m:r>
                      <a:rPr lang="fi-FI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fi-FI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i-FI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i-FI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fi-FI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fi-FI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→</m:t>
                            </m:r>
                            <m:r>
                              <a:rPr lang="fi-FI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fi-FI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</m:lim>
                        </m:limLow>
                      </m:fName>
                      <m:e>
                        <m:r>
                          <a:rPr lang="fi-FI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fi-FI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′(</m:t>
                        </m:r>
                        <m:r>
                          <a:rPr lang="fi-FI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fi-FI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fi-FI" dirty="0" smtClean="0"/>
              </a:p>
              <a:p>
                <a:pPr marL="457200" lvl="1" indent="0">
                  <a:buNone/>
                </a:pPr>
                <a:endParaRPr lang="fi-FI" dirty="0" smtClean="0"/>
              </a:p>
              <a:p>
                <a:pPr marL="0" indent="0">
                  <a:buNone/>
                </a:pPr>
                <a:r>
                  <a:rPr lang="fi-FI" dirty="0" smtClean="0"/>
                  <a:t>Ollakseen derivoituva funktion on oltava jatkuva!</a:t>
                </a:r>
              </a:p>
              <a:p>
                <a:pPr marL="514350" indent="-514350">
                  <a:buFont typeface="+mj-lt"/>
                  <a:buAutoNum type="arabicPeriod"/>
                </a:pPr>
                <a:endParaRPr lang="fi-FI" dirty="0"/>
              </a:p>
            </p:txBody>
          </p:sp>
        </mc:Choice>
        <mc:Fallback>
          <p:sp>
            <p:nvSpPr>
              <p:cNvPr id="3" name="Sisällön paikkamerkki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2651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58</Words>
  <Application>Microsoft Office PowerPoint</Application>
  <PresentationFormat>Laajakuva</PresentationFormat>
  <Paragraphs>24</Paragraphs>
  <Slides>4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Office-teema</vt:lpstr>
      <vt:lpstr>Funktion derivoituvuus</vt:lpstr>
      <vt:lpstr>Derivaatan määritelmä</vt:lpstr>
      <vt:lpstr>Tutkitaan seuraavien animaatioiden avulla derivoituvuutta.</vt:lpstr>
      <vt:lpstr>Derivoituvuuden tutkiminen</vt:lpstr>
    </vt:vector>
  </TitlesOfParts>
  <Company>Salon kaupunki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Funktion derivoituvuus</dc:title>
  <dc:creator>Tornberg Esa Pentti</dc:creator>
  <cp:lastModifiedBy>Tornberg Esa Pentti</cp:lastModifiedBy>
  <cp:revision>8</cp:revision>
  <dcterms:created xsi:type="dcterms:W3CDTF">2018-10-10T12:39:27Z</dcterms:created>
  <dcterms:modified xsi:type="dcterms:W3CDTF">2018-10-10T19:13:10Z</dcterms:modified>
</cp:coreProperties>
</file>