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6" r:id="rId5"/>
    <p:sldId id="258" r:id="rId6"/>
    <p:sldId id="259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rveyskyla.fi/diabetestalo/tietoa/diabeteksen-seuranta/seurantak&#228;ynnit-ja-tutkimukset/aikuisen-seuranta-ja-tutkimukse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ustavamieli.com/p/esittely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Diabeteksen hoidon seuranta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65724" y="4163867"/>
            <a:ext cx="8673427" cy="1322587"/>
          </a:xfrm>
        </p:spPr>
        <p:txBody>
          <a:bodyPr/>
          <a:lstStyle/>
          <a:p>
            <a:r>
              <a:rPr lang="fi-FI" dirty="0" err="1" smtClean="0"/>
              <a:t>Diabeteks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0842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Diabeetikoilla seurataan: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734092"/>
          </a:xfrm>
        </p:spPr>
        <p:txBody>
          <a:bodyPr/>
          <a:lstStyle/>
          <a:p>
            <a:r>
              <a:rPr lang="fi-FI" dirty="0" smtClean="0"/>
              <a:t>Oireita</a:t>
            </a:r>
          </a:p>
          <a:p>
            <a:r>
              <a:rPr lang="fi-FI" dirty="0" smtClean="0"/>
              <a:t>Verensokeria</a:t>
            </a:r>
          </a:p>
          <a:p>
            <a:r>
              <a:rPr lang="fi-FI" dirty="0" smtClean="0"/>
              <a:t>Rasva-arvoja</a:t>
            </a:r>
          </a:p>
          <a:p>
            <a:r>
              <a:rPr lang="fi-FI" dirty="0" smtClean="0"/>
              <a:t>Painoa</a:t>
            </a:r>
          </a:p>
          <a:p>
            <a:r>
              <a:rPr lang="fi-FI" dirty="0" smtClean="0"/>
              <a:t>Jalkojen terveyttä</a:t>
            </a:r>
          </a:p>
          <a:p>
            <a:r>
              <a:rPr lang="fi-FI" dirty="0" smtClean="0"/>
              <a:t>Suun terveyttä</a:t>
            </a:r>
          </a:p>
          <a:p>
            <a:r>
              <a:rPr lang="fi-FI" dirty="0" smtClean="0"/>
              <a:t>Insuliinin pistopaikkoja</a:t>
            </a:r>
          </a:p>
          <a:p>
            <a:r>
              <a:rPr lang="fi-FI" dirty="0" smtClean="0"/>
              <a:t>Verenpainetta </a:t>
            </a:r>
          </a:p>
          <a:p>
            <a:r>
              <a:rPr lang="fi-FI" dirty="0" smtClean="0"/>
              <a:t>Silmänpohjien terveyttä</a:t>
            </a:r>
          </a:p>
          <a:p>
            <a:r>
              <a:rPr lang="fi-FI" dirty="0" smtClean="0"/>
              <a:t>Munuaisten toimintaa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4561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Seuranta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18447" y="803185"/>
            <a:ext cx="6281873" cy="5911513"/>
          </a:xfrm>
        </p:spPr>
        <p:txBody>
          <a:bodyPr/>
          <a:lstStyle/>
          <a:p>
            <a:r>
              <a:rPr lang="fi-FI" dirty="0" smtClean="0"/>
              <a:t>Hyvässä hoitotasapainossa olevia ja alkuvaiheen diabeetikoita 6-12 kk välein vähintään HbA1c mittauksin. (ks. </a:t>
            </a:r>
            <a:r>
              <a:rPr lang="fi-FI" dirty="0"/>
              <a:t>t</a:t>
            </a:r>
            <a:r>
              <a:rPr lang="fi-FI" dirty="0" smtClean="0"/>
              <a:t>aulukko)</a:t>
            </a:r>
          </a:p>
          <a:p>
            <a:r>
              <a:rPr lang="fi-FI" dirty="0" smtClean="0"/>
              <a:t>Seurantakäynnit sovitaan yksilöllisesti (diabeteksen  kesto, potilaan ikä).</a:t>
            </a:r>
          </a:p>
          <a:p>
            <a:r>
              <a:rPr lang="fi-FI" dirty="0" smtClean="0"/>
              <a:t>Jos haasteita, vastaanottokäynnit 2-4kk välein.</a:t>
            </a:r>
          </a:p>
          <a:p>
            <a:r>
              <a:rPr lang="fi-FI" dirty="0" smtClean="0"/>
              <a:t>Kerran vuodessa kattavampi tarkastus ja tuen tarpeen arviointi.</a:t>
            </a:r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www.terveyskyla.fi/diabetestalo/tietoa/diabeteksen-seuranta/seurantakäynnit-ja-tutkimukset/aikuisen-seuranta-ja-tutkimukset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5455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26442" y="412844"/>
            <a:ext cx="9601200" cy="963706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fi-FI" dirty="0" smtClean="0"/>
              <a:t>HbA1c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858603" y="2122227"/>
            <a:ext cx="6469039" cy="4007224"/>
          </a:xfrm>
        </p:spPr>
        <p:txBody>
          <a:bodyPr>
            <a:normAutofit fontScale="77500" lnSpcReduction="20000"/>
          </a:bodyPr>
          <a:lstStyle/>
          <a:p>
            <a:r>
              <a:rPr lang="fi-FI" sz="2800" dirty="0" smtClean="0"/>
              <a:t>HbA1c-arvo kertoo, </a:t>
            </a:r>
            <a:r>
              <a:rPr lang="fi-FI" sz="2800" b="1" dirty="0" smtClean="0">
                <a:effectLst/>
              </a:rPr>
              <a:t>kuinka paljon </a:t>
            </a:r>
            <a:r>
              <a:rPr lang="fi-FI" sz="2800" dirty="0" smtClean="0"/>
              <a:t>glukoosia eli </a:t>
            </a:r>
            <a:r>
              <a:rPr lang="fi-FI" sz="2800" b="1" dirty="0" smtClean="0">
                <a:effectLst/>
              </a:rPr>
              <a:t>sokeria</a:t>
            </a:r>
            <a:r>
              <a:rPr lang="fi-FI" sz="2800" dirty="0" smtClean="0"/>
              <a:t> veren punasolujen </a:t>
            </a:r>
            <a:r>
              <a:rPr lang="fi-FI" sz="2800" b="1" dirty="0" smtClean="0">
                <a:effectLst/>
              </a:rPr>
              <a:t>hemoglobiiniin on tarttunut</a:t>
            </a:r>
            <a:r>
              <a:rPr lang="fi-FI" sz="2800" dirty="0" smtClean="0"/>
              <a:t> mittausta edeltävinä viikkoina</a:t>
            </a:r>
          </a:p>
          <a:p>
            <a:r>
              <a:rPr lang="fi-FI" sz="2800" dirty="0" smtClean="0"/>
              <a:t>Yleensä tavoite alle 53 </a:t>
            </a:r>
            <a:r>
              <a:rPr lang="fi-FI" sz="2800" dirty="0" err="1" smtClean="0"/>
              <a:t>mmol</a:t>
            </a:r>
            <a:r>
              <a:rPr lang="fi-FI" sz="2800" dirty="0" smtClean="0"/>
              <a:t>/l (7%).</a:t>
            </a:r>
            <a:br>
              <a:rPr lang="fi-FI" sz="2800" dirty="0" smtClean="0"/>
            </a:br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/>
              <a:t>(Jos ei esiinny matalan verensokerin ongelmia, voi olla</a:t>
            </a:r>
            <a:r>
              <a:rPr lang="fi-FI" sz="2800" b="1" dirty="0"/>
              <a:t> </a:t>
            </a:r>
            <a:r>
              <a:rPr lang="fi-FI" sz="2800" dirty="0"/>
              <a:t>matalampikin eli alle 47 </a:t>
            </a:r>
            <a:r>
              <a:rPr lang="fi-FI" sz="2800" dirty="0" err="1"/>
              <a:t>mmol</a:t>
            </a:r>
            <a:r>
              <a:rPr lang="fi-FI" sz="2800" dirty="0"/>
              <a:t>/l (alle 6.5</a:t>
            </a:r>
            <a:r>
              <a:rPr lang="fi-FI" sz="2800" dirty="0" smtClean="0"/>
              <a:t>%)</a:t>
            </a:r>
            <a:endParaRPr lang="fi-FI" sz="2800" dirty="0"/>
          </a:p>
          <a:p>
            <a:r>
              <a:rPr lang="fi-FI" sz="2800" dirty="0"/>
              <a:t>40% kustannuksista voisi laskea, jos KA HbA1c laskisi 9</a:t>
            </a:r>
            <a:r>
              <a:rPr lang="fi-FI" sz="2800" dirty="0" smtClean="0"/>
              <a:t>% </a:t>
            </a:r>
            <a:r>
              <a:rPr lang="fi-FI" sz="2800" dirty="0" smtClean="0">
                <a:sym typeface="Wingdings" panose="05000000000000000000" pitchFamily="2" charset="2"/>
              </a:rPr>
              <a:t> </a:t>
            </a:r>
            <a:r>
              <a:rPr lang="fi-FI" sz="2800" dirty="0" smtClean="0"/>
              <a:t> 8</a:t>
            </a:r>
            <a:r>
              <a:rPr lang="fi-FI" sz="2800" dirty="0"/>
              <a:t>%!!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859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66737"/>
            <a:ext cx="12192000" cy="742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30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891" y="1"/>
            <a:ext cx="5146765" cy="699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684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err="1" smtClean="0"/>
              <a:t>Psykososiaalinen</a:t>
            </a:r>
            <a:r>
              <a:rPr lang="fi-FI" sz="3600" dirty="0" smtClean="0"/>
              <a:t> tuki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843274"/>
          </a:xfrm>
        </p:spPr>
        <p:txBody>
          <a:bodyPr/>
          <a:lstStyle/>
          <a:p>
            <a:r>
              <a:rPr lang="fi-FI" dirty="0" smtClean="0"/>
              <a:t>Diabeteksen ja sen hoidon mieltäminen osaksi elämää on jatkuva prosessi</a:t>
            </a:r>
          </a:p>
          <a:p>
            <a:r>
              <a:rPr lang="fi-FI" dirty="0" smtClean="0"/>
              <a:t>Omahoitoinen ja yksilöllinen sairaus</a:t>
            </a:r>
          </a:p>
          <a:p>
            <a:r>
              <a:rPr lang="fi-FI" dirty="0" smtClean="0"/>
              <a:t>VS arvot voivat vaikuttaa myös mielialaan ja jaksamiseen</a:t>
            </a:r>
          </a:p>
          <a:p>
            <a:r>
              <a:rPr lang="fi-FI" dirty="0" err="1" smtClean="0"/>
              <a:t>Psykososiaalisen</a:t>
            </a:r>
            <a:r>
              <a:rPr lang="fi-FI" dirty="0" smtClean="0"/>
              <a:t> hyvinvoinnin ja omahoidon voimavarojen tukeminen! (</a:t>
            </a:r>
            <a:r>
              <a:rPr lang="fi-FI" dirty="0" err="1" smtClean="0"/>
              <a:t>ks</a:t>
            </a:r>
            <a:r>
              <a:rPr lang="fi-FI" dirty="0" smtClean="0"/>
              <a:t> </a:t>
            </a:r>
            <a:r>
              <a:rPr lang="fi-FI" dirty="0" err="1" smtClean="0"/>
              <a:t>KäypäHoito</a:t>
            </a:r>
            <a:r>
              <a:rPr lang="fi-FI" dirty="0" smtClean="0"/>
              <a:t>)</a:t>
            </a:r>
          </a:p>
          <a:p>
            <a:r>
              <a:rPr lang="fi-FI" dirty="0" smtClean="0"/>
              <a:t>Tarvittaessa ohjaus mielenterveyden alan ammattilaisen vastaanotolle.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4574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Elintapojen psykologia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6054814"/>
          </a:xfrm>
        </p:spPr>
        <p:txBody>
          <a:bodyPr/>
          <a:lstStyle/>
          <a:p>
            <a:r>
              <a:rPr lang="fi-FI" dirty="0" smtClean="0"/>
              <a:t>Monesti ongelmana se, että tietoa tarjotaan liikaa kerralla. Liian yksityiskohtaisesti ja hetki kaukana tilanteesta, jolloin tietoa pitäisi käyttää.</a:t>
            </a:r>
          </a:p>
          <a:p>
            <a:r>
              <a:rPr lang="fi-FI" dirty="0" smtClean="0"/>
              <a:t>TIETO= tiedon antajan toimintaa, joka ei välttämättä aktivoi.</a:t>
            </a:r>
          </a:p>
          <a:p>
            <a:r>
              <a:rPr lang="fi-FI" dirty="0" smtClean="0"/>
              <a:t>Looginen ajattelu luo ongelman </a:t>
            </a:r>
            <a:r>
              <a:rPr lang="fi-FI" dirty="0" smtClean="0">
                <a:sym typeface="Wingdings" panose="05000000000000000000" pitchFamily="2" charset="2"/>
              </a:rPr>
              <a:t> Jos et pidä jostain, pyri siitä eroon  jolloin ei-toivotut tunteet/ajatukset/muistot yritetään tukahduttaa.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Käyttäytymisterapiasta voi olla apua. Esim. HOT/ACT lähtökohtana arvot (merkitys elämälle)  pohditaan keinoja, joilla voi toteuttaa arvojensa mukaista elämää.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Pyritään myös työskentelemään tunteisiin / ajatuksiin liittyvien esteiden kanssa.</a:t>
            </a:r>
          </a:p>
          <a:p>
            <a:pPr marL="0" indent="0">
              <a:buNone/>
            </a:pP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>
                <a:hlinkClick r:id="rId2"/>
              </a:rPr>
              <a:t>http</a:t>
            </a:r>
            <a:r>
              <a:rPr lang="fi-FI">
                <a:hlinkClick r:id="rId2"/>
              </a:rPr>
              <a:t>://</a:t>
            </a:r>
            <a:r>
              <a:rPr lang="fi-FI" smtClean="0">
                <a:hlinkClick r:id="rId2"/>
              </a:rPr>
              <a:t>www.joustavamieli.com/p/esittely.html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26351290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4919</TotalTime>
  <Words>267</Words>
  <Application>Microsoft Office PowerPoint</Application>
  <PresentationFormat>Laajakuva</PresentationFormat>
  <Paragraphs>37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Diabeteksen hoidon seuranta</vt:lpstr>
      <vt:lpstr>Diabeetikoilla seurataan:</vt:lpstr>
      <vt:lpstr>Seuranta</vt:lpstr>
      <vt:lpstr>HbA1c</vt:lpstr>
      <vt:lpstr>PowerPoint-esitys</vt:lpstr>
      <vt:lpstr>PowerPoint-esitys</vt:lpstr>
      <vt:lpstr>Psykososiaalinen tuki</vt:lpstr>
      <vt:lpstr>Elintapojen psykologia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CV-sairaudet</dc:title>
  <dc:creator>Kurko Kaisa-Leea</dc:creator>
  <cp:lastModifiedBy>Kurko Kaisa-Leea</cp:lastModifiedBy>
  <cp:revision>7</cp:revision>
  <dcterms:created xsi:type="dcterms:W3CDTF">2020-04-24T05:41:32Z</dcterms:created>
  <dcterms:modified xsi:type="dcterms:W3CDTF">2020-04-27T15:44:57Z</dcterms:modified>
</cp:coreProperties>
</file>