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59" r:id="rId12"/>
    <p:sldId id="260" r:id="rId13"/>
    <p:sldId id="261" r:id="rId14"/>
    <p:sldId id="263" r:id="rId15"/>
    <p:sldId id="264" r:id="rId16"/>
    <p:sldId id="265" r:id="rId17"/>
    <p:sldId id="266" r:id="rId18"/>
    <p:sldId id="267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789738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29C08-2E19-474A-AA19-F8DCF76CEC03}" type="datetimeFigureOut">
              <a:rPr lang="fi-FI" smtClean="0"/>
              <a:pPr/>
              <a:t>8.4.2020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72BFC-27FF-4B55-8A62-27E98ED7C50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526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45438-E3CF-4E4F-A42C-B7EC48AEBCCD}" type="datetimeFigureOut">
              <a:rPr lang="fi-FI" smtClean="0"/>
              <a:t>8.4.2020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1241425"/>
            <a:ext cx="4468812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0838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5F9A9-6A01-4FC0-BEB4-2B2EB5D1BE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2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palaminen on epätäydellistä -&gt; sivutuotteena syntyy ketoaineita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51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34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D22-6C38-4260-8953-F824C7FAA288}" type="datetimeFigureOut">
              <a:rPr lang="fi-FI" smtClean="0"/>
              <a:pPr/>
              <a:t>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DFB-25AC-48B4-B2AA-6324FAF380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D22-6C38-4260-8953-F824C7FAA288}" type="datetimeFigureOut">
              <a:rPr lang="fi-FI" smtClean="0"/>
              <a:pPr/>
              <a:t>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DFB-25AC-48B4-B2AA-6324FAF380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D22-6C38-4260-8953-F824C7FAA288}" type="datetimeFigureOut">
              <a:rPr lang="fi-FI" smtClean="0"/>
              <a:pPr/>
              <a:t>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DFB-25AC-48B4-B2AA-6324FAF380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D22-6C38-4260-8953-F824C7FAA288}" type="datetimeFigureOut">
              <a:rPr lang="fi-FI" smtClean="0"/>
              <a:pPr/>
              <a:t>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DFB-25AC-48B4-B2AA-6324FAF380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D22-6C38-4260-8953-F824C7FAA288}" type="datetimeFigureOut">
              <a:rPr lang="fi-FI" smtClean="0"/>
              <a:pPr/>
              <a:t>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DFB-25AC-48B4-B2AA-6324FAF380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D22-6C38-4260-8953-F824C7FAA288}" type="datetimeFigureOut">
              <a:rPr lang="fi-FI" smtClean="0"/>
              <a:pPr/>
              <a:t>8.4.2020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DFB-25AC-48B4-B2AA-6324FAF380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D22-6C38-4260-8953-F824C7FAA288}" type="datetimeFigureOut">
              <a:rPr lang="fi-FI" smtClean="0"/>
              <a:pPr/>
              <a:t>8.4.2020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DFB-25AC-48B4-B2AA-6324FAF380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D22-6C38-4260-8953-F824C7FAA288}" type="datetimeFigureOut">
              <a:rPr lang="fi-FI" smtClean="0"/>
              <a:pPr/>
              <a:t>8.4.2020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DFB-25AC-48B4-B2AA-6324FAF380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D22-6C38-4260-8953-F824C7FAA288}" type="datetimeFigureOut">
              <a:rPr lang="fi-FI" smtClean="0"/>
              <a:pPr/>
              <a:t>8.4.2020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DFB-25AC-48B4-B2AA-6324FAF380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D22-6C38-4260-8953-F824C7FAA288}" type="datetimeFigureOut">
              <a:rPr lang="fi-FI" smtClean="0"/>
              <a:pPr/>
              <a:t>8.4.2020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DFB-25AC-48B4-B2AA-6324FAF380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D22-6C38-4260-8953-F824C7FAA288}" type="datetimeFigureOut">
              <a:rPr lang="fi-FI" smtClean="0"/>
              <a:pPr/>
              <a:t>8.4.2020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DFB-25AC-48B4-B2AA-6324FAF380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DD22-6C38-4260-8953-F824C7FAA288}" type="datetimeFigureOut">
              <a:rPr lang="fi-FI" smtClean="0"/>
              <a:pPr/>
              <a:t>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BDFB-25AC-48B4-B2AA-6324FAF380B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fi/url?sa=i&amp;rct=j&amp;q=&amp;esrc=s&amp;frm=1&amp;source=images&amp;cd=&amp;cad=rja&amp;docid=yBlCXcyT8iy1-M&amp;tbnid=-e_kw_hgsPNUvM:&amp;ved=0CAUQjRw&amp;url=http://www.diabetesjuvenil.com/DJ/Diabetes/Hipoglucemia/Glucagonkit&amp;ei=teVBUqzMH6fx4QTZhYCYCQ&amp;bvm=bv.52434380,d.bGE&amp;psig=AFQjCNFxZ63X4SXea2dOorJK52U679lzEg&amp;ust=138013673004161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/>
          <p:cNvSpPr/>
          <p:nvPr/>
        </p:nvSpPr>
        <p:spPr>
          <a:xfrm>
            <a:off x="215907" y="362967"/>
            <a:ext cx="4394150" cy="17281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b="1" dirty="0" smtClean="0"/>
              <a:t>HYPERGLYKEMIA</a:t>
            </a:r>
            <a:endParaRPr lang="fi-FI" sz="3200" b="1" dirty="0"/>
          </a:p>
        </p:txBody>
      </p:sp>
      <p:sp>
        <p:nvSpPr>
          <p:cNvPr id="5" name="Ellipsi 4"/>
          <p:cNvSpPr/>
          <p:nvPr/>
        </p:nvSpPr>
        <p:spPr>
          <a:xfrm>
            <a:off x="4642346" y="476672"/>
            <a:ext cx="4114506" cy="17915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b="1" dirty="0" smtClean="0"/>
              <a:t>HYPOGLYKEMIA</a:t>
            </a:r>
            <a:endParaRPr lang="fi-FI" sz="3200" b="1" dirty="0"/>
          </a:p>
        </p:txBody>
      </p:sp>
      <p:sp>
        <p:nvSpPr>
          <p:cNvPr id="6" name="Ellipsi 5"/>
          <p:cNvSpPr/>
          <p:nvPr/>
        </p:nvSpPr>
        <p:spPr>
          <a:xfrm>
            <a:off x="5732516" y="2027691"/>
            <a:ext cx="3024336" cy="1080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Insuliinisokki</a:t>
            </a:r>
            <a:endParaRPr lang="fi-FI" sz="2400" dirty="0"/>
          </a:p>
        </p:txBody>
      </p:sp>
      <p:sp>
        <p:nvSpPr>
          <p:cNvPr id="2" name="Ellipsi 1"/>
          <p:cNvSpPr/>
          <p:nvPr/>
        </p:nvSpPr>
        <p:spPr>
          <a:xfrm>
            <a:off x="449256" y="1996056"/>
            <a:ext cx="3156087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Happomyrkytys</a:t>
            </a:r>
            <a:endParaRPr lang="fi-FI" sz="24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08" y="3356992"/>
            <a:ext cx="8329275" cy="3005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66789"/>
            <a:ext cx="7678539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2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Hypoglykemia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dirty="0" smtClean="0"/>
              <a:t>eli alhainen verensokeri (alle 4mmol/l)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hypoglykemiaa esiintyy silloin tällöin tyypin 1 diabetesta sairastavilla (insuliinihoito)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Hypoglykemian</a:t>
            </a:r>
            <a:r>
              <a:rPr lang="fi-FI" dirty="0" smtClean="0"/>
              <a:t> syitä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b="1" dirty="0"/>
              <a:t>l</a:t>
            </a:r>
            <a:r>
              <a:rPr lang="fi-FI" b="1" dirty="0" smtClean="0"/>
              <a:t>iikunta</a:t>
            </a:r>
          </a:p>
          <a:p>
            <a:pPr lvl="1"/>
            <a:r>
              <a:rPr lang="fi-FI" dirty="0" smtClean="0"/>
              <a:t>"kuluttaa" verensokeria. Liikunta yksinään ei aiheuta </a:t>
            </a:r>
            <a:r>
              <a:rPr lang="fi-FI" dirty="0" err="1" smtClean="0"/>
              <a:t>hypoglykemiaa</a:t>
            </a:r>
            <a:r>
              <a:rPr lang="fi-FI" dirty="0" smtClean="0"/>
              <a:t>, vaan siihen tarvitaan pistettyä insuliinia, jota on tilanteeseen nähden liikaa.</a:t>
            </a:r>
          </a:p>
          <a:p>
            <a:r>
              <a:rPr lang="fi-FI" b="1" dirty="0"/>
              <a:t>n</a:t>
            </a:r>
            <a:r>
              <a:rPr lang="fi-FI" b="1" dirty="0" smtClean="0"/>
              <a:t>iukka syöminen</a:t>
            </a:r>
          </a:p>
          <a:p>
            <a:pPr lvl="1"/>
            <a:r>
              <a:rPr lang="fi-FI" dirty="0" smtClean="0"/>
              <a:t>insuliiniannos määritellään normaalin syömisen mukaan. Jos syödään tavallista vähemmän, saadaan liian vähän hiilihydraatteja elimistöön, jolloin pistetty insuliiniannos vaikuttaa liian voimakkaasti.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Hypoglykemian</a:t>
            </a:r>
            <a:r>
              <a:rPr lang="fi-FI" dirty="0" smtClean="0"/>
              <a:t> syitä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r</a:t>
            </a:r>
            <a:r>
              <a:rPr lang="fi-FI" b="1" dirty="0" smtClean="0"/>
              <a:t>unsas</a:t>
            </a:r>
            <a:r>
              <a:rPr lang="fi-FI" dirty="0" smtClean="0"/>
              <a:t> </a:t>
            </a:r>
            <a:r>
              <a:rPr lang="fi-FI" b="1" dirty="0" smtClean="0"/>
              <a:t>alkoholi</a:t>
            </a:r>
          </a:p>
          <a:p>
            <a:pPr lvl="1"/>
            <a:r>
              <a:rPr lang="fi-FI" dirty="0" smtClean="0"/>
              <a:t>alkoholi estää sokerin muodostumisen maksassa, jolloin hypoglykemian vaara suurenee</a:t>
            </a:r>
          </a:p>
          <a:p>
            <a:r>
              <a:rPr lang="fi-FI" b="1" dirty="0"/>
              <a:t>l</a:t>
            </a:r>
            <a:r>
              <a:rPr lang="fi-FI" b="1" dirty="0" smtClean="0"/>
              <a:t>iian suuri insuliiniannos</a:t>
            </a:r>
          </a:p>
          <a:p>
            <a:pPr lvl="1"/>
            <a:r>
              <a:rPr lang="fi-FI" dirty="0" err="1" smtClean="0"/>
              <a:t>hypoglykemian</a:t>
            </a:r>
            <a:r>
              <a:rPr lang="fi-FI" dirty="0" smtClean="0"/>
              <a:t> vaara suurentunut, jos diabeteksen hoito ja insuliininannostus on viritetty liian "tiukaksi”. Vahingossa tai muusta syystä pistetty liian suuri insuliiniannos luonnollisesti johtaa helposti </a:t>
            </a:r>
            <a:r>
              <a:rPr lang="fi-FI" dirty="0" err="1" smtClean="0"/>
              <a:t>hypoglykemiaan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Hypoglykemian</a:t>
            </a:r>
            <a:r>
              <a:rPr lang="fi-FI" dirty="0" smtClean="0"/>
              <a:t> oireet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monenlaisia oireita</a:t>
            </a:r>
          </a:p>
          <a:p>
            <a:r>
              <a:rPr lang="fi-FI" dirty="0" smtClean="0"/>
              <a:t>osa johtuu pääasiassa </a:t>
            </a:r>
            <a:r>
              <a:rPr lang="fi-FI" b="1" dirty="0" smtClean="0"/>
              <a:t>vastavaikuttaja-hormoneiden</a:t>
            </a:r>
            <a:r>
              <a:rPr lang="fi-FI" dirty="0" smtClean="0"/>
              <a:t> </a:t>
            </a:r>
            <a:r>
              <a:rPr lang="fi-FI" dirty="0" smtClean="0"/>
              <a:t>vaikutuksista (adrenaliinioireet) </a:t>
            </a:r>
          </a:p>
          <a:p>
            <a:r>
              <a:rPr lang="fi-FI" dirty="0" smtClean="0"/>
              <a:t>tietyt alhaisen verensokerin oireet johtuvat siitä, että </a:t>
            </a:r>
            <a:r>
              <a:rPr lang="fi-FI" b="1" dirty="0" smtClean="0"/>
              <a:t>keskushermoston</a:t>
            </a:r>
            <a:r>
              <a:rPr lang="fi-FI" dirty="0" smtClean="0"/>
              <a:t> </a:t>
            </a:r>
            <a:r>
              <a:rPr lang="fi-FI" b="1" dirty="0" smtClean="0"/>
              <a:t>solut</a:t>
            </a:r>
            <a:r>
              <a:rPr lang="fi-FI" dirty="0" smtClean="0"/>
              <a:t> eivät saa riittävästi sokeria ravinnokseen (hermosto-oireet) </a:t>
            </a:r>
          </a:p>
          <a:p>
            <a:r>
              <a:rPr lang="fi-FI" dirty="0" smtClean="0"/>
              <a:t>adrenaliinioireet käynnistyvät ensimmäisinä, hermosto-oireet vasta, kun verensokeri laskee vielä alemmaksi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dk00381" descr="http://www.terveyskirjasto.fi/xmedia/ldk/ldk0038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fi-FI" dirty="0" smtClean="0"/>
              <a:t>adrenaliinioireet alkavat, kun verensokeri alittaa tason 3,3 – 3,5</a:t>
            </a:r>
          </a:p>
          <a:p>
            <a:pPr lvl="1"/>
            <a:r>
              <a:rPr lang="fi-FI" dirty="0" smtClean="0"/>
              <a:t>vapina, käsien tärinä</a:t>
            </a:r>
          </a:p>
          <a:p>
            <a:pPr lvl="1"/>
            <a:r>
              <a:rPr lang="fi-FI" dirty="0" smtClean="0"/>
              <a:t>hermostuneisuus</a:t>
            </a:r>
          </a:p>
          <a:p>
            <a:pPr lvl="1"/>
            <a:r>
              <a:rPr lang="fi-FI" dirty="0" smtClean="0"/>
              <a:t>sydämentykytys (tiheä pulssi)</a:t>
            </a:r>
          </a:p>
          <a:p>
            <a:pPr lvl="1"/>
            <a:r>
              <a:rPr lang="fi-FI" dirty="0" smtClean="0"/>
              <a:t>hikoilu</a:t>
            </a:r>
          </a:p>
          <a:p>
            <a:pPr lvl="1"/>
            <a:r>
              <a:rPr lang="fi-FI" dirty="0" smtClean="0"/>
              <a:t>nälän tunne</a:t>
            </a:r>
          </a:p>
          <a:p>
            <a:pPr lvl="1"/>
            <a:r>
              <a:rPr lang="fi-FI" dirty="0" smtClean="0"/>
              <a:t>heikotus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hermosto-oireet alkavat, kun verensokeri on laskenut tasolle 2,5–2,8 </a:t>
            </a:r>
          </a:p>
          <a:p>
            <a:pPr lvl="1"/>
            <a:r>
              <a:rPr lang="fi-FI" dirty="0" smtClean="0"/>
              <a:t>väsymys, uupumus</a:t>
            </a:r>
          </a:p>
          <a:p>
            <a:pPr lvl="1"/>
            <a:r>
              <a:rPr lang="fi-FI" dirty="0" smtClean="0"/>
              <a:t>keskittymisvaikeus, ajatus ei kulje</a:t>
            </a:r>
          </a:p>
          <a:p>
            <a:pPr lvl="1"/>
            <a:r>
              <a:rPr lang="fi-FI" dirty="0" smtClean="0"/>
              <a:t>päänsärky</a:t>
            </a:r>
          </a:p>
          <a:p>
            <a:pPr lvl="1"/>
            <a:r>
              <a:rPr lang="fi-FI" dirty="0" smtClean="0"/>
              <a:t>uneliaisuus</a:t>
            </a:r>
          </a:p>
          <a:p>
            <a:pPr lvl="1"/>
            <a:r>
              <a:rPr lang="fi-FI" dirty="0" smtClean="0"/>
              <a:t>huimaus, pyörrytys</a:t>
            </a:r>
          </a:p>
          <a:p>
            <a:pPr lvl="1"/>
            <a:r>
              <a:rPr lang="fi-FI" dirty="0" smtClean="0"/>
              <a:t>epätavallinen tai riitaisa käytös</a:t>
            </a:r>
          </a:p>
          <a:p>
            <a:pPr lvl="1"/>
            <a:r>
              <a:rPr lang="fi-FI" dirty="0" smtClean="0"/>
              <a:t>näön hämärtyminen, näkeminen kahtena</a:t>
            </a:r>
          </a:p>
          <a:p>
            <a:pPr lvl="1"/>
            <a:r>
              <a:rPr lang="fi-FI" dirty="0" smtClean="0"/>
              <a:t>pahimmassa tapauksessa kouristuksia ja tajuttomuus (jos verensokeri on laskenut alle 2 </a:t>
            </a:r>
            <a:r>
              <a:rPr lang="fi-FI" dirty="0" err="1" smtClean="0"/>
              <a:t>mmol/l</a:t>
            </a:r>
            <a:r>
              <a:rPr lang="fi-FI" dirty="0" smtClean="0"/>
              <a:t>).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Oireiden hämärtyminen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jos </a:t>
            </a:r>
            <a:r>
              <a:rPr lang="fi-FI" b="1" dirty="0" smtClean="0"/>
              <a:t>toistuvasti</a:t>
            </a:r>
            <a:r>
              <a:rPr lang="fi-FI" dirty="0" smtClean="0"/>
              <a:t> esiintyy alhaisia verensokereita, </a:t>
            </a:r>
            <a:r>
              <a:rPr lang="fi-FI" b="1" dirty="0" smtClean="0"/>
              <a:t>elimistö turtuu </a:t>
            </a:r>
            <a:r>
              <a:rPr lang="fi-FI" dirty="0" smtClean="0"/>
              <a:t>insuliinituntemuksille</a:t>
            </a:r>
          </a:p>
          <a:p>
            <a:r>
              <a:rPr lang="fi-FI" dirty="0" smtClean="0"/>
              <a:t>vastatoimet käynnistyvät vajavaisesti, minkä seurauksena adrenaliinioireet muuntuvat ja ilmaantuvat vasta alemmilla verensokerin arvoilla</a:t>
            </a:r>
          </a:p>
          <a:p>
            <a:r>
              <a:rPr lang="fi-FI" dirty="0" smtClean="0"/>
              <a:t>ensimmäisinä oireina voi ilmetä hermosto-oireita </a:t>
            </a:r>
          </a:p>
          <a:p>
            <a:r>
              <a:rPr lang="fi-FI" dirty="0" smtClean="0"/>
              <a:t>on tärkeää oppia tunnistamaan nämä uudenlaiset oireet alhaisesta verensokerista johtuviksi</a:t>
            </a:r>
            <a:endParaRPr lang="fi-FI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Hypoglykemian</a:t>
            </a:r>
            <a:r>
              <a:rPr lang="fi-FI" dirty="0" smtClean="0"/>
              <a:t> 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alhaisen verensokerin korjaaminen pitää aloittaa heti, kun ensimmäiset siitä varoittavat oireet ilmestyvät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hoitona nopeasti imeytyvän hiilihydraatin nauttiminen</a:t>
            </a:r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Hyperglykemia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eli korkea verensokeri</a:t>
            </a:r>
          </a:p>
          <a:p>
            <a:r>
              <a:rPr lang="fi-FI" dirty="0" smtClean="0"/>
              <a:t>tavallisimpia syitä:</a:t>
            </a:r>
          </a:p>
          <a:p>
            <a:pPr lvl="1"/>
            <a:r>
              <a:rPr lang="fi-FI" dirty="0" smtClean="0"/>
              <a:t>liikaa hiilihydraatteja sisältävä ruoka </a:t>
            </a:r>
          </a:p>
          <a:p>
            <a:pPr lvl="1"/>
            <a:r>
              <a:rPr lang="fi-FI" dirty="0" smtClean="0"/>
              <a:t>liian </a:t>
            </a:r>
            <a:r>
              <a:rPr lang="fi-FI" dirty="0" smtClean="0"/>
              <a:t>pieni </a:t>
            </a:r>
            <a:r>
              <a:rPr lang="fi-FI" dirty="0" smtClean="0"/>
              <a:t>lääkeannos</a:t>
            </a:r>
          </a:p>
          <a:p>
            <a:pPr lvl="1"/>
            <a:r>
              <a:rPr lang="fi-FI" dirty="0" smtClean="0"/>
              <a:t>stressi</a:t>
            </a:r>
          </a:p>
          <a:p>
            <a:pPr lvl="1"/>
            <a:r>
              <a:rPr lang="fi-FI" dirty="0" smtClean="0"/>
              <a:t>jotkut lääkkeet </a:t>
            </a:r>
            <a:r>
              <a:rPr lang="fi-FI" dirty="0" smtClean="0"/>
              <a:t>nostavat verensokeria 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57748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i-FI" b="1" dirty="0" smtClean="0"/>
              <a:t>Ensiapuna voi käyttää jotain seuraavista:</a:t>
            </a:r>
          </a:p>
          <a:p>
            <a:r>
              <a:rPr lang="fi-FI" dirty="0" smtClean="0"/>
              <a:t>8 kappaletta </a:t>
            </a:r>
            <a:r>
              <a:rPr lang="fi-FI" dirty="0" err="1" smtClean="0"/>
              <a:t>Siripiri-</a:t>
            </a:r>
            <a:r>
              <a:rPr lang="fi-FI" dirty="0" smtClean="0"/>
              <a:t> tai </a:t>
            </a:r>
            <a:r>
              <a:rPr lang="fi-FI" dirty="0" err="1" smtClean="0"/>
              <a:t>Dexal-glukoositabletteja</a:t>
            </a:r>
            <a:endParaRPr lang="fi-FI" dirty="0" smtClean="0"/>
          </a:p>
          <a:p>
            <a:r>
              <a:rPr lang="fi-FI" dirty="0" smtClean="0"/>
              <a:t>kahdeksan sokeripalaa veteen liuotettuna</a:t>
            </a:r>
          </a:p>
          <a:p>
            <a:r>
              <a:rPr lang="fi-FI" dirty="0" smtClean="0"/>
              <a:t>kaksi ruokalusikallista hunajaa tai siirappia</a:t>
            </a:r>
          </a:p>
          <a:p>
            <a:r>
              <a:rPr lang="fi-FI" dirty="0" smtClean="0"/>
              <a:t>lasillinen hedelmätuoremehua tai sokeripitoista virvoitusjuomaa</a:t>
            </a:r>
          </a:p>
          <a:p>
            <a:r>
              <a:rPr lang="fi-FI" dirty="0" smtClean="0"/>
              <a:t>yksi banaani</a:t>
            </a:r>
          </a:p>
          <a:p>
            <a:r>
              <a:rPr lang="fi-FI" dirty="0" smtClean="0"/>
              <a:t>kaksi omenaa tai appelsiinia</a:t>
            </a:r>
          </a:p>
          <a:p>
            <a:r>
              <a:rPr lang="fi-FI" dirty="0" smtClean="0"/>
              <a:t>leipää, jos sokeripitoista syötävää ei ole saatavilla</a:t>
            </a:r>
          </a:p>
          <a:p>
            <a:pPr>
              <a:buNone/>
            </a:pPr>
            <a:r>
              <a:rPr lang="fi-FI" dirty="0" smtClean="0"/>
              <a:t>(näistä kaikki sisältää 20 grammaa hiilihydraattia)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Insuliinisokki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tajuttomuustila</a:t>
            </a:r>
            <a:r>
              <a:rPr lang="fi-FI" dirty="0" smtClean="0"/>
              <a:t>, </a:t>
            </a:r>
            <a:r>
              <a:rPr lang="fi-FI" dirty="0" smtClean="0"/>
              <a:t>johtuu alhaisesta </a:t>
            </a:r>
            <a:r>
              <a:rPr lang="fi-FI" dirty="0" smtClean="0"/>
              <a:t>ja pitkään kestäneestä verensokerista</a:t>
            </a:r>
          </a:p>
          <a:p>
            <a:r>
              <a:rPr lang="fi-FI" dirty="0" smtClean="0"/>
              <a:t>tajuttomalle henkilölle ei tukehtumisvaaran vuoksi saa juottaa mitään</a:t>
            </a:r>
          </a:p>
          <a:p>
            <a:pPr lvl="1"/>
            <a:r>
              <a:rPr lang="fi-FI" dirty="0" smtClean="0"/>
              <a:t>pitää huolehtia, että asento on turvallinen</a:t>
            </a:r>
          </a:p>
          <a:p>
            <a:r>
              <a:rPr lang="fi-FI" dirty="0" smtClean="0"/>
              <a:t>kun epäilee insuliinisokkia, pitää soittaa paikalle välittömästi ambulanssi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Insuliinisokin 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ensiapuna </a:t>
            </a:r>
            <a:r>
              <a:rPr lang="fi-FI" dirty="0" err="1" smtClean="0"/>
              <a:t>glukagonipistos</a:t>
            </a:r>
            <a:endParaRPr lang="fi-FI" dirty="0" smtClean="0"/>
          </a:p>
          <a:p>
            <a:r>
              <a:rPr lang="fi-FI" dirty="0" smtClean="0"/>
              <a:t>vapauttaa maksasta sokeria verenkiertoon</a:t>
            </a:r>
          </a:p>
          <a:p>
            <a:r>
              <a:rPr lang="fi-FI" dirty="0" err="1" smtClean="0"/>
              <a:t>glukagonia</a:t>
            </a:r>
            <a:r>
              <a:rPr lang="fi-FI" dirty="0" smtClean="0"/>
              <a:t> on saatavissa apteekista kertakäyttöruiskussa (</a:t>
            </a:r>
            <a:r>
              <a:rPr lang="fi-FI" b="1" dirty="0" err="1" smtClean="0"/>
              <a:t>GlucaGen</a:t>
            </a:r>
            <a:r>
              <a:rPr lang="fi-FI" dirty="0" smtClean="0"/>
              <a:t>), joka insuliinihoidossa olevan diabeetikon on hyvä hankkia </a:t>
            </a:r>
            <a:r>
              <a:rPr lang="fi-FI" dirty="0" smtClean="0"/>
              <a:t>kotiinsa (resepti)</a:t>
            </a:r>
            <a:endParaRPr lang="fi-FI" dirty="0" smtClean="0"/>
          </a:p>
          <a:p>
            <a:r>
              <a:rPr lang="fi-FI" dirty="0" smtClean="0"/>
              <a:t>omaisten, läheisten ja tarvittaessa työtovereiden tulee perehtyä pistoksen antamiseen etukäteen</a:t>
            </a:r>
            <a:endParaRPr lang="fi-FI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diabetesjuvenil.com/gifs/products/GlucaGenA128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74168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Insuliinisokin 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glukagonipistos</a:t>
            </a:r>
            <a:r>
              <a:rPr lang="fi-FI" dirty="0" smtClean="0"/>
              <a:t> annetaan mieluiten lihakseen (josta vaikutus alkaa nopeammin) </a:t>
            </a:r>
          </a:p>
          <a:p>
            <a:r>
              <a:rPr lang="fi-FI" dirty="0" smtClean="0"/>
              <a:t>pistoksen jälkeen tajunta kirkastuu </a:t>
            </a:r>
            <a:r>
              <a:rPr lang="fi-FI" dirty="0" smtClean="0"/>
              <a:t>10–20 </a:t>
            </a:r>
            <a:r>
              <a:rPr lang="fi-FI" dirty="0" smtClean="0"/>
              <a:t>minuutin kuluessa, jolloin annetaan hiilihydraattipitoista syötävää</a:t>
            </a:r>
          </a:p>
          <a:p>
            <a:r>
              <a:rPr lang="fi-FI" dirty="0" smtClean="0"/>
              <a:t>jos tajunta ei tässä ajassa palaa, on viimeistään silloin kutsuttava välittömästi ambulanssi</a:t>
            </a:r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orkeanoireet201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8546" y="1600200"/>
            <a:ext cx="32269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4" descr="korkeanoireet20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100"/>
            <a:ext cx="554461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Hyperglykemia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ei yleensä ole kriittinen </a:t>
            </a:r>
            <a:r>
              <a:rPr lang="fi-FI" dirty="0" smtClean="0"/>
              <a:t>tila, mutta pitkään </a:t>
            </a:r>
            <a:r>
              <a:rPr lang="fi-FI" dirty="0"/>
              <a:t>korkealla oleva verensokeri altistaa </a:t>
            </a:r>
            <a:r>
              <a:rPr lang="fi-FI" dirty="0" smtClean="0"/>
              <a:t>diabeteksen lisäsairauksille</a:t>
            </a:r>
          </a:p>
          <a:p>
            <a:endParaRPr lang="fi-FI" dirty="0"/>
          </a:p>
          <a:p>
            <a:r>
              <a:rPr lang="fi-FI" dirty="0" smtClean="0"/>
              <a:t>hoitamaton </a:t>
            </a:r>
            <a:r>
              <a:rPr lang="fi-FI" dirty="0"/>
              <a:t>hyperglykemia voi johtaa muutamassa tunnissa tai </a:t>
            </a:r>
            <a:r>
              <a:rPr lang="fi-FI" dirty="0" smtClean="0"/>
              <a:t>päivässä </a:t>
            </a:r>
            <a:r>
              <a:rPr lang="fi-FI" b="1" dirty="0" err="1" smtClean="0"/>
              <a:t>ketoasidoosiin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93213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Happomyrkytys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e</a:t>
            </a:r>
            <a:r>
              <a:rPr lang="fi-FI" b="1" dirty="0" smtClean="0"/>
              <a:t>li </a:t>
            </a:r>
            <a:r>
              <a:rPr lang="fi-FI" b="1" dirty="0" err="1" smtClean="0"/>
              <a:t>ketoasidoosi</a:t>
            </a:r>
            <a:r>
              <a:rPr lang="fi-FI" dirty="0" smtClean="0"/>
              <a:t> </a:t>
            </a:r>
          </a:p>
          <a:p>
            <a:pPr lvl="1"/>
            <a:r>
              <a:rPr lang="fi-FI" dirty="0"/>
              <a:t>i</a:t>
            </a:r>
            <a:r>
              <a:rPr lang="fi-FI" dirty="0" smtClean="0"/>
              <a:t>nsuliinin </a:t>
            </a:r>
            <a:r>
              <a:rPr lang="fi-FI" dirty="0"/>
              <a:t>puute aiheuttaa ketoaineiden eli happojen kertymistä elimistöön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Oireet:</a:t>
            </a:r>
          </a:p>
          <a:p>
            <a:r>
              <a:rPr lang="fi-FI" dirty="0"/>
              <a:t>tiheä hengitys </a:t>
            </a:r>
          </a:p>
          <a:p>
            <a:r>
              <a:rPr lang="fi-FI" dirty="0"/>
              <a:t>janottaa ja pissattaa</a:t>
            </a:r>
          </a:p>
          <a:p>
            <a:r>
              <a:rPr lang="fi-FI" dirty="0"/>
              <a:t>suu kuivuu</a:t>
            </a:r>
          </a:p>
          <a:p>
            <a:r>
              <a:rPr lang="fi-FI" dirty="0"/>
              <a:t>mahaan sattuu, oksettaa</a:t>
            </a:r>
          </a:p>
          <a:p>
            <a:r>
              <a:rPr lang="fi-FI" dirty="0"/>
              <a:t>olo on väsynyt ja heikko</a:t>
            </a:r>
          </a:p>
          <a:p>
            <a:r>
              <a:rPr lang="fi-FI" dirty="0"/>
              <a:t>hengityksessä outo </a:t>
            </a:r>
            <a:r>
              <a:rPr lang="fi-FI" dirty="0" smtClean="0"/>
              <a:t>haju (asetoni)</a:t>
            </a:r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Ellipsi 3"/>
          <p:cNvSpPr/>
          <p:nvPr/>
        </p:nvSpPr>
        <p:spPr>
          <a:xfrm>
            <a:off x="4722668" y="2964367"/>
            <a:ext cx="3964132" cy="17976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100" dirty="0"/>
              <a:t>V</a:t>
            </a:r>
            <a:r>
              <a:rPr lang="fi-FI" sz="2100" dirty="0"/>
              <a:t>erensokeri </a:t>
            </a:r>
            <a:r>
              <a:rPr lang="fi-FI" sz="2100" dirty="0"/>
              <a:t>on koholla ja samaan aikaan verestä löytyy </a:t>
            </a:r>
            <a:r>
              <a:rPr lang="fi-FI" sz="2100" dirty="0"/>
              <a:t>ketoaineita</a:t>
            </a:r>
            <a:endParaRPr lang="fi-FI" sz="2100" dirty="0"/>
          </a:p>
        </p:txBody>
      </p:sp>
    </p:spTree>
    <p:extLst>
      <p:ext uri="{BB962C8B-B14F-4D97-AF65-F5344CB8AC3E}">
        <p14:creationId xmlns:p14="http://schemas.microsoft.com/office/powerpoint/2010/main" val="229577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Happomyrkytys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sokeri ei pääse verenkierrosta soluihin -&gt; solut kärsivät energianpuutteesta </a:t>
            </a:r>
            <a:r>
              <a:rPr lang="fi-FI" dirty="0" smtClean="0"/>
              <a:t>-&gt; </a:t>
            </a:r>
            <a:r>
              <a:rPr lang="fi-FI" dirty="0"/>
              <a:t>solut </a:t>
            </a:r>
            <a:r>
              <a:rPr lang="fi-FI" dirty="0" smtClean="0"/>
              <a:t>viestittävät </a:t>
            </a:r>
            <a:r>
              <a:rPr lang="fi-FI" dirty="0"/>
              <a:t>elimistölle, että tarvitaan lisää polttoainetta</a:t>
            </a:r>
          </a:p>
          <a:p>
            <a:r>
              <a:rPr lang="fi-FI" dirty="0"/>
              <a:t>maksassa käynnistyy sokerin </a:t>
            </a:r>
            <a:r>
              <a:rPr lang="fi-FI" dirty="0" smtClean="0"/>
              <a:t>uudistuotanto</a:t>
            </a:r>
            <a:r>
              <a:rPr lang="fi-FI" dirty="0"/>
              <a:t> </a:t>
            </a:r>
            <a:r>
              <a:rPr lang="fi-FI" dirty="0" smtClean="0"/>
              <a:t>-&gt; </a:t>
            </a:r>
            <a:r>
              <a:rPr lang="fi-FI" dirty="0"/>
              <a:t>verensokeri nousee entisestään</a:t>
            </a:r>
          </a:p>
          <a:p>
            <a:r>
              <a:rPr lang="fi-FI" dirty="0"/>
              <a:t>jos </a:t>
            </a:r>
            <a:r>
              <a:rPr lang="fi-FI" dirty="0"/>
              <a:t>insuliinin puute jatkuu, verensokeri jatkaa nousuaan ja solujen energiavaje kasvaa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575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Happomyrkytys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e</a:t>
            </a:r>
            <a:r>
              <a:rPr lang="fi-FI" dirty="0"/>
              <a:t>nergiavajeen </a:t>
            </a:r>
            <a:r>
              <a:rPr lang="fi-FI" dirty="0"/>
              <a:t>seurauksena maksa alkaa polttaa rasvakudoksen </a:t>
            </a:r>
            <a:r>
              <a:rPr lang="fi-FI" dirty="0"/>
              <a:t>rasvahappoja</a:t>
            </a:r>
          </a:p>
          <a:p>
            <a:r>
              <a:rPr lang="fi-FI" dirty="0"/>
              <a:t>palaminen epätäydellistä -&gt; </a:t>
            </a:r>
            <a:r>
              <a:rPr lang="fi-FI" dirty="0"/>
              <a:t>elimistöön alkaa kertyä happoja eli </a:t>
            </a:r>
            <a:r>
              <a:rPr lang="fi-FI" dirty="0"/>
              <a:t>ketoaineita</a:t>
            </a:r>
          </a:p>
          <a:p>
            <a:r>
              <a:rPr lang="fi-FI" dirty="0"/>
              <a:t>m</a:t>
            </a:r>
            <a:r>
              <a:rPr lang="fi-FI" dirty="0"/>
              <a:t>itä vähemmän </a:t>
            </a:r>
            <a:r>
              <a:rPr lang="fi-FI" dirty="0"/>
              <a:t>insuliinia, sitä enemmän rasvakudoksesta vapautuu vereen rasvahappoja ja maksasta </a:t>
            </a:r>
            <a:r>
              <a:rPr lang="fi-FI" dirty="0"/>
              <a:t>happoja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18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Mitä happomyrkytys tekee elimistössä?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virtsaneritys lisääntyy, elimistöön tulee nesteenpuutos, verenpaine laskee, veren suola-arvot menevät sekaisin, veren pH-arvo laskee</a:t>
            </a:r>
          </a:p>
          <a:p>
            <a:pPr>
              <a:buNone/>
            </a:pPr>
            <a:r>
              <a:rPr lang="fi-FI" sz="2800" dirty="0">
                <a:sym typeface="Wingdings" pitchFamily="2" charset="2"/>
              </a:rPr>
              <a:t>     </a:t>
            </a:r>
            <a:r>
              <a:rPr lang="fi-FI" sz="2800" dirty="0"/>
              <a:t>tajunnan menettäminen ja kooma</a:t>
            </a:r>
          </a:p>
          <a:p>
            <a:r>
              <a:rPr lang="fi-FI" sz="2800" dirty="0"/>
              <a:t>voi nopeimmillaan kehittyä muutamassa tunnissa ja johtaa hoitamattomana vuorokaudessa tajuttomuuteen ja menehtymiseen</a:t>
            </a:r>
          </a:p>
          <a:p>
            <a:r>
              <a:rPr lang="fi-FI" sz="2800" b="1" dirty="0"/>
              <a:t>happomyrkytys on aina hengenvaarallinen tila</a:t>
            </a:r>
          </a:p>
        </p:txBody>
      </p:sp>
    </p:spTree>
    <p:extLst>
      <p:ext uri="{BB962C8B-B14F-4D97-AF65-F5344CB8AC3E}">
        <p14:creationId xmlns:p14="http://schemas.microsoft.com/office/powerpoint/2010/main" val="51471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Milloin epäillä happomyrkytystä?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kun verensokeri toistuvasti </a:t>
            </a:r>
            <a:r>
              <a:rPr lang="fi-FI" b="1" dirty="0"/>
              <a:t>yli 15 </a:t>
            </a:r>
            <a:r>
              <a:rPr lang="fi-FI" b="1" dirty="0" err="1"/>
              <a:t>mmol</a:t>
            </a:r>
            <a:r>
              <a:rPr lang="fi-FI" b="1" dirty="0"/>
              <a:t>/l</a:t>
            </a:r>
            <a:r>
              <a:rPr lang="fi-FI" dirty="0"/>
              <a:t>, </a:t>
            </a:r>
            <a:r>
              <a:rPr lang="fi-FI" dirty="0"/>
              <a:t>eikä </a:t>
            </a:r>
            <a:r>
              <a:rPr lang="fi-FI" dirty="0"/>
              <a:t>laske normaalilla </a:t>
            </a:r>
            <a:r>
              <a:rPr lang="fi-FI" dirty="0"/>
              <a:t>lisäinsuliinilla</a:t>
            </a:r>
            <a:endParaRPr lang="fi-FI" dirty="0"/>
          </a:p>
          <a:p>
            <a:r>
              <a:rPr lang="fi-FI" dirty="0"/>
              <a:t>jos </a:t>
            </a:r>
            <a:r>
              <a:rPr lang="fi-FI" dirty="0"/>
              <a:t>yleistila on heikko, jo verensokeritasolla 12 </a:t>
            </a:r>
            <a:r>
              <a:rPr lang="fi-FI" dirty="0" err="1"/>
              <a:t>mmol</a:t>
            </a:r>
            <a:r>
              <a:rPr lang="fi-FI" dirty="0"/>
              <a:t>/l on syytä seurata tilannetta</a:t>
            </a:r>
          </a:p>
          <a:p>
            <a:r>
              <a:rPr lang="fi-FI" dirty="0"/>
              <a:t>tilanne varmistetaan </a:t>
            </a:r>
            <a:r>
              <a:rPr lang="fi-FI" b="1" dirty="0"/>
              <a:t>mittaamalla ketoaineet </a:t>
            </a:r>
            <a:r>
              <a:rPr lang="fi-FI" dirty="0"/>
              <a:t>virtsasta tai </a:t>
            </a:r>
            <a:r>
              <a:rPr lang="fi-FI" dirty="0" smtClean="0"/>
              <a:t>verestä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293096"/>
            <a:ext cx="2232248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3924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692</Words>
  <Application>Microsoft Office PowerPoint</Application>
  <PresentationFormat>Näytössä katseltava diaesitys (4:3)</PresentationFormat>
  <Paragraphs>114</Paragraphs>
  <Slides>24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Office-teema</vt:lpstr>
      <vt:lpstr>PowerPoint-esitys</vt:lpstr>
      <vt:lpstr>Hyperglykemia</vt:lpstr>
      <vt:lpstr>PowerPoint-esitys</vt:lpstr>
      <vt:lpstr>Hyperglykemia</vt:lpstr>
      <vt:lpstr>Happomyrkytys</vt:lpstr>
      <vt:lpstr>Happomyrkytys</vt:lpstr>
      <vt:lpstr>Happomyrkytys</vt:lpstr>
      <vt:lpstr>Mitä happomyrkytys tekee elimistössä? </vt:lpstr>
      <vt:lpstr>Milloin epäillä happomyrkytystä?</vt:lpstr>
      <vt:lpstr>PowerPoint-esitys</vt:lpstr>
      <vt:lpstr>Hypoglykemia</vt:lpstr>
      <vt:lpstr>Hypoglykemian syitä</vt:lpstr>
      <vt:lpstr>Hypoglykemian syitä</vt:lpstr>
      <vt:lpstr>Hypoglykemian oireet</vt:lpstr>
      <vt:lpstr>PowerPoint-esitys</vt:lpstr>
      <vt:lpstr>PowerPoint-esitys</vt:lpstr>
      <vt:lpstr>PowerPoint-esitys</vt:lpstr>
      <vt:lpstr>Oireiden hämärtyminen</vt:lpstr>
      <vt:lpstr>Hypoglykemian hoito</vt:lpstr>
      <vt:lpstr>PowerPoint-esitys</vt:lpstr>
      <vt:lpstr>Insuliinisokki</vt:lpstr>
      <vt:lpstr>Insuliinisokin hoito</vt:lpstr>
      <vt:lpstr>PowerPoint-esitys</vt:lpstr>
      <vt:lpstr>Insuliinisokin hoito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Tanja</dc:creator>
  <cp:lastModifiedBy>Lähteenmäki Tanja</cp:lastModifiedBy>
  <cp:revision>21</cp:revision>
  <dcterms:created xsi:type="dcterms:W3CDTF">2013-09-25T16:15:05Z</dcterms:created>
  <dcterms:modified xsi:type="dcterms:W3CDTF">2020-04-08T12:53:32Z</dcterms:modified>
</cp:coreProperties>
</file>