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97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4" Type="http://schemas.openxmlformats.org/officeDocument/2006/relationships/image" Target="../media/image8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6E0117-C53C-40C7-83B7-35BA3396ABA6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EF858874-7409-4DAB-B1E3-ECA3E4777946}">
      <dgm:prSet/>
      <dgm:spPr/>
      <dgm:t>
        <a:bodyPr/>
        <a:lstStyle/>
        <a:p>
          <a:pPr>
            <a:defRPr b="1"/>
          </a:pPr>
          <a:r>
            <a:rPr lang="fi-FI" b="1"/>
            <a:t>fyysisen aktiivisuus </a:t>
          </a:r>
          <a:endParaRPr lang="en-US"/>
        </a:p>
      </dgm:t>
    </dgm:pt>
    <dgm:pt modelId="{8F2526A0-C09E-4EED-8317-8EAD4AD75C62}" type="parTrans" cxnId="{271128E0-9A31-4CFE-A00F-2E122167B1D3}">
      <dgm:prSet/>
      <dgm:spPr/>
      <dgm:t>
        <a:bodyPr/>
        <a:lstStyle/>
        <a:p>
          <a:endParaRPr lang="en-US"/>
        </a:p>
      </dgm:t>
    </dgm:pt>
    <dgm:pt modelId="{77EFB35F-6A22-4A44-9BC1-137877DC253E}" type="sibTrans" cxnId="{271128E0-9A31-4CFE-A00F-2E122167B1D3}">
      <dgm:prSet/>
      <dgm:spPr/>
      <dgm:t>
        <a:bodyPr/>
        <a:lstStyle/>
        <a:p>
          <a:endParaRPr lang="en-US"/>
        </a:p>
      </dgm:t>
    </dgm:pt>
    <dgm:pt modelId="{DF1611A1-6272-4D1C-8E73-AEC6262CA0B9}">
      <dgm:prSet/>
      <dgm:spPr/>
      <dgm:t>
        <a:bodyPr/>
        <a:lstStyle/>
        <a:p>
          <a:r>
            <a:rPr lang="fi-FI"/>
            <a:t>vähäisyys vaikeuttaa painonhallintaa – toisaalta lihominen vaikeuttaa liikkumista</a:t>
          </a:r>
          <a:endParaRPr lang="en-US"/>
        </a:p>
      </dgm:t>
    </dgm:pt>
    <dgm:pt modelId="{901D0E85-7461-41AF-A66D-3D4F46E5A4D0}" type="parTrans" cxnId="{A53A1A2E-52DC-46FE-BDA6-7A4651FEAFD6}">
      <dgm:prSet/>
      <dgm:spPr/>
      <dgm:t>
        <a:bodyPr/>
        <a:lstStyle/>
        <a:p>
          <a:endParaRPr lang="en-US"/>
        </a:p>
      </dgm:t>
    </dgm:pt>
    <dgm:pt modelId="{4C1DF35E-0492-4645-88D0-CDC5B532F1B7}" type="sibTrans" cxnId="{A53A1A2E-52DC-46FE-BDA6-7A4651FEAFD6}">
      <dgm:prSet/>
      <dgm:spPr/>
      <dgm:t>
        <a:bodyPr/>
        <a:lstStyle/>
        <a:p>
          <a:endParaRPr lang="en-US"/>
        </a:p>
      </dgm:t>
    </dgm:pt>
    <dgm:pt modelId="{83A45F0C-23CF-4AAF-8F30-B41BE4FB8E91}">
      <dgm:prSet/>
      <dgm:spPr/>
      <dgm:t>
        <a:bodyPr/>
        <a:lstStyle/>
        <a:p>
          <a:r>
            <a:rPr lang="fi-FI"/>
            <a:t>sekä arkiliikunnan että työn fyysisen rasittavuuden väheneminen</a:t>
          </a:r>
          <a:endParaRPr lang="en-US"/>
        </a:p>
      </dgm:t>
    </dgm:pt>
    <dgm:pt modelId="{0573F6FC-E9A2-48BC-8085-CC72A31C9DC8}" type="parTrans" cxnId="{AB1417FA-162A-49D4-86D5-CC049BB9330D}">
      <dgm:prSet/>
      <dgm:spPr/>
      <dgm:t>
        <a:bodyPr/>
        <a:lstStyle/>
        <a:p>
          <a:endParaRPr lang="en-US"/>
        </a:p>
      </dgm:t>
    </dgm:pt>
    <dgm:pt modelId="{837BE718-BE20-4A9D-879C-9D5B9D599E30}" type="sibTrans" cxnId="{AB1417FA-162A-49D4-86D5-CC049BB9330D}">
      <dgm:prSet/>
      <dgm:spPr/>
      <dgm:t>
        <a:bodyPr/>
        <a:lstStyle/>
        <a:p>
          <a:endParaRPr lang="en-US"/>
        </a:p>
      </dgm:t>
    </dgm:pt>
    <dgm:pt modelId="{D9B03ADD-CC8A-49DE-A330-DEEF61A2CE65}">
      <dgm:prSet/>
      <dgm:spPr/>
      <dgm:t>
        <a:bodyPr/>
        <a:lstStyle/>
        <a:p>
          <a:pPr>
            <a:defRPr b="1"/>
          </a:pPr>
          <a:r>
            <a:rPr lang="fi-FI" b="1"/>
            <a:t>perimä</a:t>
          </a:r>
          <a:endParaRPr lang="en-US"/>
        </a:p>
      </dgm:t>
    </dgm:pt>
    <dgm:pt modelId="{C476A748-B71A-49A6-BABC-F9D4A0072875}" type="parTrans" cxnId="{DD8197FA-47E2-48CF-AD8C-ED364341A530}">
      <dgm:prSet/>
      <dgm:spPr/>
      <dgm:t>
        <a:bodyPr/>
        <a:lstStyle/>
        <a:p>
          <a:endParaRPr lang="en-US"/>
        </a:p>
      </dgm:t>
    </dgm:pt>
    <dgm:pt modelId="{525D31D0-4B2A-440D-9036-F117883FCE52}" type="sibTrans" cxnId="{DD8197FA-47E2-48CF-AD8C-ED364341A530}">
      <dgm:prSet/>
      <dgm:spPr/>
      <dgm:t>
        <a:bodyPr/>
        <a:lstStyle/>
        <a:p>
          <a:endParaRPr lang="en-US"/>
        </a:p>
      </dgm:t>
    </dgm:pt>
    <dgm:pt modelId="{01DF8007-42DD-4156-8F4E-DF9F32C6FD5E}">
      <dgm:prSet/>
      <dgm:spPr/>
      <dgm:t>
        <a:bodyPr/>
        <a:lstStyle/>
        <a:p>
          <a:r>
            <a:rPr lang="fi-FI"/>
            <a:t>biologiset tekijät selittävät osan lihomisen syistä (noin 30–50 % alttiudesta lihomiseen)</a:t>
          </a:r>
          <a:endParaRPr lang="en-US"/>
        </a:p>
      </dgm:t>
    </dgm:pt>
    <dgm:pt modelId="{88C2ADC2-F598-4AFB-8510-6EA42C515550}" type="parTrans" cxnId="{F28B028F-AD25-4128-8D27-04DB96B04C04}">
      <dgm:prSet/>
      <dgm:spPr/>
      <dgm:t>
        <a:bodyPr/>
        <a:lstStyle/>
        <a:p>
          <a:endParaRPr lang="en-US"/>
        </a:p>
      </dgm:t>
    </dgm:pt>
    <dgm:pt modelId="{59D769A1-5BD0-436A-B7AC-AFDBE0728BCB}" type="sibTrans" cxnId="{F28B028F-AD25-4128-8D27-04DB96B04C04}">
      <dgm:prSet/>
      <dgm:spPr/>
      <dgm:t>
        <a:bodyPr/>
        <a:lstStyle/>
        <a:p>
          <a:endParaRPr lang="en-US"/>
        </a:p>
      </dgm:t>
    </dgm:pt>
    <dgm:pt modelId="{AE2452D8-A32D-454F-BE22-AD2CAF6EA04E}">
      <dgm:prSet/>
      <dgm:spPr/>
      <dgm:t>
        <a:bodyPr/>
        <a:lstStyle/>
        <a:p>
          <a:r>
            <a:rPr lang="fi-FI"/>
            <a:t>poikkeamat geeneissä vaikuttavat esimerkiksi energiankulutukseen, ruokahaluun, kylläisyyden tunteeseen, rasvayhdisteiden varastoitumiseen rasvakudokseen, fyysiseen kuntoon ja liikuntataitoihin</a:t>
          </a:r>
          <a:endParaRPr lang="en-US"/>
        </a:p>
      </dgm:t>
    </dgm:pt>
    <dgm:pt modelId="{3EEE4AFB-B1B8-4D44-9043-CF766B6E68AA}" type="parTrans" cxnId="{096A261D-042C-42CE-89E8-FA71888790B2}">
      <dgm:prSet/>
      <dgm:spPr/>
      <dgm:t>
        <a:bodyPr/>
        <a:lstStyle/>
        <a:p>
          <a:endParaRPr lang="en-US"/>
        </a:p>
      </dgm:t>
    </dgm:pt>
    <dgm:pt modelId="{5A827D8C-C810-43A1-AF7D-0BAA3B945833}" type="sibTrans" cxnId="{096A261D-042C-42CE-89E8-FA71888790B2}">
      <dgm:prSet/>
      <dgm:spPr/>
      <dgm:t>
        <a:bodyPr/>
        <a:lstStyle/>
        <a:p>
          <a:endParaRPr lang="en-US"/>
        </a:p>
      </dgm:t>
    </dgm:pt>
    <dgm:pt modelId="{C8114B63-3ED8-427C-9E2B-B74F1E8BB4F2}">
      <dgm:prSet/>
      <dgm:spPr/>
      <dgm:t>
        <a:bodyPr/>
        <a:lstStyle/>
        <a:p>
          <a:r>
            <a:rPr lang="fi-FI"/>
            <a:t>geenien toimintaan vaikuttavat geenimuunnokset voivat lisätä lihomisen todennäköisyyttä</a:t>
          </a:r>
          <a:endParaRPr lang="en-US"/>
        </a:p>
      </dgm:t>
    </dgm:pt>
    <dgm:pt modelId="{E90A95F8-EDD3-45E3-A6BD-09E3905C6470}" type="parTrans" cxnId="{CC49F6E4-670D-438D-A0F3-48FAB5386069}">
      <dgm:prSet/>
      <dgm:spPr/>
      <dgm:t>
        <a:bodyPr/>
        <a:lstStyle/>
        <a:p>
          <a:endParaRPr lang="en-US"/>
        </a:p>
      </dgm:t>
    </dgm:pt>
    <dgm:pt modelId="{E3A9C508-314D-4FA0-97E1-3289AF9A8650}" type="sibTrans" cxnId="{CC49F6E4-670D-438D-A0F3-48FAB5386069}">
      <dgm:prSet/>
      <dgm:spPr/>
      <dgm:t>
        <a:bodyPr/>
        <a:lstStyle/>
        <a:p>
          <a:endParaRPr lang="en-US"/>
        </a:p>
      </dgm:t>
    </dgm:pt>
    <dgm:pt modelId="{A1801DCC-97C9-49A1-8290-3D198D24BB4B}">
      <dgm:prSet/>
      <dgm:spPr/>
      <dgm:t>
        <a:bodyPr/>
        <a:lstStyle/>
        <a:p>
          <a:r>
            <a:rPr lang="fi-FI"/>
            <a:t>perimästään riippumatta voi kuitenkin vahvistaa painonhallintaansa järkevillä elämäntavoilla</a:t>
          </a:r>
          <a:endParaRPr lang="en-US"/>
        </a:p>
      </dgm:t>
    </dgm:pt>
    <dgm:pt modelId="{5FBDD248-1581-4D34-98C7-FC3AEBF28C49}" type="parTrans" cxnId="{B5A5D276-101A-42D6-8991-DEFDEF957E61}">
      <dgm:prSet/>
      <dgm:spPr/>
      <dgm:t>
        <a:bodyPr/>
        <a:lstStyle/>
        <a:p>
          <a:endParaRPr lang="en-US"/>
        </a:p>
      </dgm:t>
    </dgm:pt>
    <dgm:pt modelId="{FA070DBE-98B2-4142-8AA7-6F2BD832229C}" type="sibTrans" cxnId="{B5A5D276-101A-42D6-8991-DEFDEF957E61}">
      <dgm:prSet/>
      <dgm:spPr/>
      <dgm:t>
        <a:bodyPr/>
        <a:lstStyle/>
        <a:p>
          <a:endParaRPr lang="en-US"/>
        </a:p>
      </dgm:t>
    </dgm:pt>
    <dgm:pt modelId="{FED77352-A786-4497-83EB-046341BBD70D}" type="pres">
      <dgm:prSet presAssocID="{F36E0117-C53C-40C7-83B7-35BA3396ABA6}" presName="root" presStyleCnt="0">
        <dgm:presLayoutVars>
          <dgm:dir/>
          <dgm:resizeHandles val="exact"/>
        </dgm:presLayoutVars>
      </dgm:prSet>
      <dgm:spPr/>
    </dgm:pt>
    <dgm:pt modelId="{7B869521-68C2-4458-8159-C3AB6EE93EDC}" type="pres">
      <dgm:prSet presAssocID="{EF858874-7409-4DAB-B1E3-ECA3E4777946}" presName="compNode" presStyleCnt="0"/>
      <dgm:spPr/>
    </dgm:pt>
    <dgm:pt modelId="{DA3FC17F-B4C9-49B8-BCA1-4A28FB5D6A0B}" type="pres">
      <dgm:prSet presAssocID="{EF858874-7409-4DAB-B1E3-ECA3E4777946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Valintamerkki"/>
        </a:ext>
      </dgm:extLst>
    </dgm:pt>
    <dgm:pt modelId="{40780B19-C97A-44F1-B194-17E5A6B5B2B1}" type="pres">
      <dgm:prSet presAssocID="{EF858874-7409-4DAB-B1E3-ECA3E4777946}" presName="iconSpace" presStyleCnt="0"/>
      <dgm:spPr/>
    </dgm:pt>
    <dgm:pt modelId="{BF3F972B-8382-44AA-BF49-93A0B550F31E}" type="pres">
      <dgm:prSet presAssocID="{EF858874-7409-4DAB-B1E3-ECA3E4777946}" presName="parTx" presStyleLbl="revTx" presStyleIdx="0" presStyleCnt="4">
        <dgm:presLayoutVars>
          <dgm:chMax val="0"/>
          <dgm:chPref val="0"/>
        </dgm:presLayoutVars>
      </dgm:prSet>
      <dgm:spPr/>
    </dgm:pt>
    <dgm:pt modelId="{365E2564-13F6-40F8-8D17-C15F69BB7076}" type="pres">
      <dgm:prSet presAssocID="{EF858874-7409-4DAB-B1E3-ECA3E4777946}" presName="txSpace" presStyleCnt="0"/>
      <dgm:spPr/>
    </dgm:pt>
    <dgm:pt modelId="{50103842-941A-4CA0-B3C6-A9D9AB7297B4}" type="pres">
      <dgm:prSet presAssocID="{EF858874-7409-4DAB-B1E3-ECA3E4777946}" presName="desTx" presStyleLbl="revTx" presStyleIdx="1" presStyleCnt="4">
        <dgm:presLayoutVars/>
      </dgm:prSet>
      <dgm:spPr/>
    </dgm:pt>
    <dgm:pt modelId="{3E48BD62-30A5-4FCD-8CC0-5A61400E8A3B}" type="pres">
      <dgm:prSet presAssocID="{77EFB35F-6A22-4A44-9BC1-137877DC253E}" presName="sibTrans" presStyleCnt="0"/>
      <dgm:spPr/>
    </dgm:pt>
    <dgm:pt modelId="{02624A6D-71D7-461E-9756-5D2A438BAE27}" type="pres">
      <dgm:prSet presAssocID="{D9B03ADD-CC8A-49DE-A330-DEEF61A2CE65}" presName="compNode" presStyleCnt="0"/>
      <dgm:spPr/>
    </dgm:pt>
    <dgm:pt modelId="{3323B22B-429D-4D7E-AC4A-66CE45F497CD}" type="pres">
      <dgm:prSet presAssocID="{D9B03ADD-CC8A-49DE-A330-DEEF61A2CE65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oppa"/>
        </a:ext>
      </dgm:extLst>
    </dgm:pt>
    <dgm:pt modelId="{D437E43B-168F-4A77-92F4-5074CCFA848A}" type="pres">
      <dgm:prSet presAssocID="{D9B03ADD-CC8A-49DE-A330-DEEF61A2CE65}" presName="iconSpace" presStyleCnt="0"/>
      <dgm:spPr/>
    </dgm:pt>
    <dgm:pt modelId="{D0943F1F-8E9C-4188-8A7C-67BC01636815}" type="pres">
      <dgm:prSet presAssocID="{D9B03ADD-CC8A-49DE-A330-DEEF61A2CE65}" presName="parTx" presStyleLbl="revTx" presStyleIdx="2" presStyleCnt="4">
        <dgm:presLayoutVars>
          <dgm:chMax val="0"/>
          <dgm:chPref val="0"/>
        </dgm:presLayoutVars>
      </dgm:prSet>
      <dgm:spPr/>
    </dgm:pt>
    <dgm:pt modelId="{466F8E1A-ADB9-4375-B2AE-B8B36A84E4BD}" type="pres">
      <dgm:prSet presAssocID="{D9B03ADD-CC8A-49DE-A330-DEEF61A2CE65}" presName="txSpace" presStyleCnt="0"/>
      <dgm:spPr/>
    </dgm:pt>
    <dgm:pt modelId="{16C0AF28-400F-443B-8BC2-CC9FEA03C8E1}" type="pres">
      <dgm:prSet presAssocID="{D9B03ADD-CC8A-49DE-A330-DEEF61A2CE65}" presName="desTx" presStyleLbl="revTx" presStyleIdx="3" presStyleCnt="4">
        <dgm:presLayoutVars/>
      </dgm:prSet>
      <dgm:spPr/>
    </dgm:pt>
  </dgm:ptLst>
  <dgm:cxnLst>
    <dgm:cxn modelId="{096A261D-042C-42CE-89E8-FA71888790B2}" srcId="{D9B03ADD-CC8A-49DE-A330-DEEF61A2CE65}" destId="{AE2452D8-A32D-454F-BE22-AD2CAF6EA04E}" srcOrd="1" destOrd="0" parTransId="{3EEE4AFB-B1B8-4D44-9043-CF766B6E68AA}" sibTransId="{5A827D8C-C810-43A1-AF7D-0BAA3B945833}"/>
    <dgm:cxn modelId="{753B1C1F-BEFD-496D-8143-3AC66A05A4B6}" type="presOf" srcId="{AE2452D8-A32D-454F-BE22-AD2CAF6EA04E}" destId="{16C0AF28-400F-443B-8BC2-CC9FEA03C8E1}" srcOrd="0" destOrd="1" presId="urn:microsoft.com/office/officeart/2018/5/layout/CenteredIconLabelDescriptionList"/>
    <dgm:cxn modelId="{DEA2042A-9A5B-4778-AD33-CF27B0AA4702}" type="presOf" srcId="{83A45F0C-23CF-4AAF-8F30-B41BE4FB8E91}" destId="{50103842-941A-4CA0-B3C6-A9D9AB7297B4}" srcOrd="0" destOrd="1" presId="urn:microsoft.com/office/officeart/2018/5/layout/CenteredIconLabelDescriptionList"/>
    <dgm:cxn modelId="{A53A1A2E-52DC-46FE-BDA6-7A4651FEAFD6}" srcId="{EF858874-7409-4DAB-B1E3-ECA3E4777946}" destId="{DF1611A1-6272-4D1C-8E73-AEC6262CA0B9}" srcOrd="0" destOrd="0" parTransId="{901D0E85-7461-41AF-A66D-3D4F46E5A4D0}" sibTransId="{4C1DF35E-0492-4645-88D0-CDC5B532F1B7}"/>
    <dgm:cxn modelId="{8AF7B032-6FA6-4CDF-B94B-802C7323BD4B}" type="presOf" srcId="{F36E0117-C53C-40C7-83B7-35BA3396ABA6}" destId="{FED77352-A786-4497-83EB-046341BBD70D}" srcOrd="0" destOrd="0" presId="urn:microsoft.com/office/officeart/2018/5/layout/CenteredIconLabelDescriptionList"/>
    <dgm:cxn modelId="{1704B837-E2D5-4A21-8EDF-BD6F2F7CAED5}" type="presOf" srcId="{01DF8007-42DD-4156-8F4E-DF9F32C6FD5E}" destId="{16C0AF28-400F-443B-8BC2-CC9FEA03C8E1}" srcOrd="0" destOrd="0" presId="urn:microsoft.com/office/officeart/2018/5/layout/CenteredIconLabelDescriptionList"/>
    <dgm:cxn modelId="{E547393D-592E-469B-BE6D-18EE37B8E271}" type="presOf" srcId="{DF1611A1-6272-4D1C-8E73-AEC6262CA0B9}" destId="{50103842-941A-4CA0-B3C6-A9D9AB7297B4}" srcOrd="0" destOrd="0" presId="urn:microsoft.com/office/officeart/2018/5/layout/CenteredIconLabelDescriptionList"/>
    <dgm:cxn modelId="{5CD4E74E-791F-481D-B454-2E5C000B3FD5}" type="presOf" srcId="{C8114B63-3ED8-427C-9E2B-B74F1E8BB4F2}" destId="{16C0AF28-400F-443B-8BC2-CC9FEA03C8E1}" srcOrd="0" destOrd="2" presId="urn:microsoft.com/office/officeart/2018/5/layout/CenteredIconLabelDescriptionList"/>
    <dgm:cxn modelId="{FB846A6F-22F7-4094-AC43-5D73D114C050}" type="presOf" srcId="{EF858874-7409-4DAB-B1E3-ECA3E4777946}" destId="{BF3F972B-8382-44AA-BF49-93A0B550F31E}" srcOrd="0" destOrd="0" presId="urn:microsoft.com/office/officeart/2018/5/layout/CenteredIconLabelDescriptionList"/>
    <dgm:cxn modelId="{B5A5D276-101A-42D6-8991-DEFDEF957E61}" srcId="{D9B03ADD-CC8A-49DE-A330-DEEF61A2CE65}" destId="{A1801DCC-97C9-49A1-8290-3D198D24BB4B}" srcOrd="3" destOrd="0" parTransId="{5FBDD248-1581-4D34-98C7-FC3AEBF28C49}" sibTransId="{FA070DBE-98B2-4142-8AA7-6F2BD832229C}"/>
    <dgm:cxn modelId="{F28B028F-AD25-4128-8D27-04DB96B04C04}" srcId="{D9B03ADD-CC8A-49DE-A330-DEEF61A2CE65}" destId="{01DF8007-42DD-4156-8F4E-DF9F32C6FD5E}" srcOrd="0" destOrd="0" parTransId="{88C2ADC2-F598-4AFB-8510-6EA42C515550}" sibTransId="{59D769A1-5BD0-436A-B7AC-AFDBE0728BCB}"/>
    <dgm:cxn modelId="{60B75C92-E669-449D-9EE8-2C1BBA838559}" type="presOf" srcId="{A1801DCC-97C9-49A1-8290-3D198D24BB4B}" destId="{16C0AF28-400F-443B-8BC2-CC9FEA03C8E1}" srcOrd="0" destOrd="3" presId="urn:microsoft.com/office/officeart/2018/5/layout/CenteredIconLabelDescriptionList"/>
    <dgm:cxn modelId="{00F2D8CA-D1B9-41A6-AEE3-78B237D2878E}" type="presOf" srcId="{D9B03ADD-CC8A-49DE-A330-DEEF61A2CE65}" destId="{D0943F1F-8E9C-4188-8A7C-67BC01636815}" srcOrd="0" destOrd="0" presId="urn:microsoft.com/office/officeart/2018/5/layout/CenteredIconLabelDescriptionList"/>
    <dgm:cxn modelId="{271128E0-9A31-4CFE-A00F-2E122167B1D3}" srcId="{F36E0117-C53C-40C7-83B7-35BA3396ABA6}" destId="{EF858874-7409-4DAB-B1E3-ECA3E4777946}" srcOrd="0" destOrd="0" parTransId="{8F2526A0-C09E-4EED-8317-8EAD4AD75C62}" sibTransId="{77EFB35F-6A22-4A44-9BC1-137877DC253E}"/>
    <dgm:cxn modelId="{CC49F6E4-670D-438D-A0F3-48FAB5386069}" srcId="{D9B03ADD-CC8A-49DE-A330-DEEF61A2CE65}" destId="{C8114B63-3ED8-427C-9E2B-B74F1E8BB4F2}" srcOrd="2" destOrd="0" parTransId="{E90A95F8-EDD3-45E3-A6BD-09E3905C6470}" sibTransId="{E3A9C508-314D-4FA0-97E1-3289AF9A8650}"/>
    <dgm:cxn modelId="{AB1417FA-162A-49D4-86D5-CC049BB9330D}" srcId="{EF858874-7409-4DAB-B1E3-ECA3E4777946}" destId="{83A45F0C-23CF-4AAF-8F30-B41BE4FB8E91}" srcOrd="1" destOrd="0" parTransId="{0573F6FC-E9A2-48BC-8085-CC72A31C9DC8}" sibTransId="{837BE718-BE20-4A9D-879C-9D5B9D599E30}"/>
    <dgm:cxn modelId="{DD8197FA-47E2-48CF-AD8C-ED364341A530}" srcId="{F36E0117-C53C-40C7-83B7-35BA3396ABA6}" destId="{D9B03ADD-CC8A-49DE-A330-DEEF61A2CE65}" srcOrd="1" destOrd="0" parTransId="{C476A748-B71A-49A6-BABC-F9D4A0072875}" sibTransId="{525D31D0-4B2A-440D-9036-F117883FCE52}"/>
    <dgm:cxn modelId="{66E08DA8-68C6-4603-B879-A48A7B6DD93E}" type="presParOf" srcId="{FED77352-A786-4497-83EB-046341BBD70D}" destId="{7B869521-68C2-4458-8159-C3AB6EE93EDC}" srcOrd="0" destOrd="0" presId="urn:microsoft.com/office/officeart/2018/5/layout/CenteredIconLabelDescriptionList"/>
    <dgm:cxn modelId="{100AE67A-EC54-4941-9E7A-2B9574AE61EB}" type="presParOf" srcId="{7B869521-68C2-4458-8159-C3AB6EE93EDC}" destId="{DA3FC17F-B4C9-49B8-BCA1-4A28FB5D6A0B}" srcOrd="0" destOrd="0" presId="urn:microsoft.com/office/officeart/2018/5/layout/CenteredIconLabelDescriptionList"/>
    <dgm:cxn modelId="{250DCEB4-FCB1-485B-B589-64957A533F33}" type="presParOf" srcId="{7B869521-68C2-4458-8159-C3AB6EE93EDC}" destId="{40780B19-C97A-44F1-B194-17E5A6B5B2B1}" srcOrd="1" destOrd="0" presId="urn:microsoft.com/office/officeart/2018/5/layout/CenteredIconLabelDescriptionList"/>
    <dgm:cxn modelId="{F516C339-740A-48A5-A814-A6DB105070E8}" type="presParOf" srcId="{7B869521-68C2-4458-8159-C3AB6EE93EDC}" destId="{BF3F972B-8382-44AA-BF49-93A0B550F31E}" srcOrd="2" destOrd="0" presId="urn:microsoft.com/office/officeart/2018/5/layout/CenteredIconLabelDescriptionList"/>
    <dgm:cxn modelId="{FFFE9E4E-4167-476C-85F2-D0F74148EFED}" type="presParOf" srcId="{7B869521-68C2-4458-8159-C3AB6EE93EDC}" destId="{365E2564-13F6-40F8-8D17-C15F69BB7076}" srcOrd="3" destOrd="0" presId="urn:microsoft.com/office/officeart/2018/5/layout/CenteredIconLabelDescriptionList"/>
    <dgm:cxn modelId="{B50C9F1D-B214-42A3-9C0B-9D7EDB51FF60}" type="presParOf" srcId="{7B869521-68C2-4458-8159-C3AB6EE93EDC}" destId="{50103842-941A-4CA0-B3C6-A9D9AB7297B4}" srcOrd="4" destOrd="0" presId="urn:microsoft.com/office/officeart/2018/5/layout/CenteredIconLabelDescriptionList"/>
    <dgm:cxn modelId="{07E7D14E-CD8B-45C6-A4EA-B3739470322E}" type="presParOf" srcId="{FED77352-A786-4497-83EB-046341BBD70D}" destId="{3E48BD62-30A5-4FCD-8CC0-5A61400E8A3B}" srcOrd="1" destOrd="0" presId="urn:microsoft.com/office/officeart/2018/5/layout/CenteredIconLabelDescriptionList"/>
    <dgm:cxn modelId="{4248E9E4-F6B8-40EB-A4E2-EC1DABF5ABA4}" type="presParOf" srcId="{FED77352-A786-4497-83EB-046341BBD70D}" destId="{02624A6D-71D7-461E-9756-5D2A438BAE27}" srcOrd="2" destOrd="0" presId="urn:microsoft.com/office/officeart/2018/5/layout/CenteredIconLabelDescriptionList"/>
    <dgm:cxn modelId="{A8269191-65A9-4777-A2E8-F9C7FE4DFFF4}" type="presParOf" srcId="{02624A6D-71D7-461E-9756-5D2A438BAE27}" destId="{3323B22B-429D-4D7E-AC4A-66CE45F497CD}" srcOrd="0" destOrd="0" presId="urn:microsoft.com/office/officeart/2018/5/layout/CenteredIconLabelDescriptionList"/>
    <dgm:cxn modelId="{047A8663-9FFA-48A4-A438-F69AB2B7C1B9}" type="presParOf" srcId="{02624A6D-71D7-461E-9756-5D2A438BAE27}" destId="{D437E43B-168F-4A77-92F4-5074CCFA848A}" srcOrd="1" destOrd="0" presId="urn:microsoft.com/office/officeart/2018/5/layout/CenteredIconLabelDescriptionList"/>
    <dgm:cxn modelId="{9E17C82E-92D3-4656-98FE-E38D4C916813}" type="presParOf" srcId="{02624A6D-71D7-461E-9756-5D2A438BAE27}" destId="{D0943F1F-8E9C-4188-8A7C-67BC01636815}" srcOrd="2" destOrd="0" presId="urn:microsoft.com/office/officeart/2018/5/layout/CenteredIconLabelDescriptionList"/>
    <dgm:cxn modelId="{6AAD7C26-6AA3-4118-9246-BDC2A974C618}" type="presParOf" srcId="{02624A6D-71D7-461E-9756-5D2A438BAE27}" destId="{466F8E1A-ADB9-4375-B2AE-B8B36A84E4BD}" srcOrd="3" destOrd="0" presId="urn:microsoft.com/office/officeart/2018/5/layout/CenteredIconLabelDescriptionList"/>
    <dgm:cxn modelId="{9E3B5F69-C2A8-4127-9335-77EC9770E89E}" type="presParOf" srcId="{02624A6D-71D7-461E-9756-5D2A438BAE27}" destId="{16C0AF28-400F-443B-8BC2-CC9FEA03C8E1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3FC17F-B4C9-49B8-BCA1-4A28FB5D6A0B}">
      <dsp:nvSpPr>
        <dsp:cNvPr id="0" name=""/>
        <dsp:cNvSpPr/>
      </dsp:nvSpPr>
      <dsp:spPr>
        <a:xfrm>
          <a:off x="1182819" y="592747"/>
          <a:ext cx="1267128" cy="92190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3F972B-8382-44AA-BF49-93A0B550F31E}">
      <dsp:nvSpPr>
        <dsp:cNvPr id="0" name=""/>
        <dsp:cNvSpPr/>
      </dsp:nvSpPr>
      <dsp:spPr>
        <a:xfrm>
          <a:off x="6200" y="1650786"/>
          <a:ext cx="3620367" cy="3951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fi-FI" sz="2800" b="1" kern="1200"/>
            <a:t>fyysisen aktiivisuus </a:t>
          </a:r>
          <a:endParaRPr lang="en-US" sz="2800" kern="1200"/>
        </a:p>
      </dsp:txBody>
      <dsp:txXfrm>
        <a:off x="6200" y="1650786"/>
        <a:ext cx="3620367" cy="395103"/>
      </dsp:txXfrm>
    </dsp:sp>
    <dsp:sp modelId="{50103842-941A-4CA0-B3C6-A9D9AB7297B4}">
      <dsp:nvSpPr>
        <dsp:cNvPr id="0" name=""/>
        <dsp:cNvSpPr/>
      </dsp:nvSpPr>
      <dsp:spPr>
        <a:xfrm>
          <a:off x="6200" y="2109205"/>
          <a:ext cx="3620367" cy="1649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/>
            <a:t>vähäisyys vaikeuttaa painonhallintaa – toisaalta lihominen vaikeuttaa liikkumista</a:t>
          </a:r>
          <a:endParaRPr lang="en-US" sz="1700" kern="1200"/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/>
            <a:t>sekä arkiliikunnan että työn fyysisen rasittavuuden väheneminen</a:t>
          </a:r>
          <a:endParaRPr lang="en-US" sz="1700" kern="1200"/>
        </a:p>
      </dsp:txBody>
      <dsp:txXfrm>
        <a:off x="6200" y="2109205"/>
        <a:ext cx="3620367" cy="1649384"/>
      </dsp:txXfrm>
    </dsp:sp>
    <dsp:sp modelId="{3323B22B-429D-4D7E-AC4A-66CE45F497CD}">
      <dsp:nvSpPr>
        <dsp:cNvPr id="0" name=""/>
        <dsp:cNvSpPr/>
      </dsp:nvSpPr>
      <dsp:spPr>
        <a:xfrm>
          <a:off x="5436751" y="592747"/>
          <a:ext cx="1267128" cy="92190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943F1F-8E9C-4188-8A7C-67BC01636815}">
      <dsp:nvSpPr>
        <dsp:cNvPr id="0" name=""/>
        <dsp:cNvSpPr/>
      </dsp:nvSpPr>
      <dsp:spPr>
        <a:xfrm>
          <a:off x="4260132" y="1650786"/>
          <a:ext cx="3620367" cy="3951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fi-FI" sz="2800" b="1" kern="1200"/>
            <a:t>perimä</a:t>
          </a:r>
          <a:endParaRPr lang="en-US" sz="2800" kern="1200"/>
        </a:p>
      </dsp:txBody>
      <dsp:txXfrm>
        <a:off x="4260132" y="1650786"/>
        <a:ext cx="3620367" cy="395103"/>
      </dsp:txXfrm>
    </dsp:sp>
    <dsp:sp modelId="{16C0AF28-400F-443B-8BC2-CC9FEA03C8E1}">
      <dsp:nvSpPr>
        <dsp:cNvPr id="0" name=""/>
        <dsp:cNvSpPr/>
      </dsp:nvSpPr>
      <dsp:spPr>
        <a:xfrm>
          <a:off x="4260132" y="2109205"/>
          <a:ext cx="3620367" cy="1649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/>
            <a:t>biologiset tekijät selittävät osan lihomisen syistä (noin 30–50 % alttiudesta lihomiseen)</a:t>
          </a:r>
          <a:endParaRPr lang="en-US" sz="1700" kern="1200"/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/>
            <a:t>poikkeamat geeneissä vaikuttavat esimerkiksi energiankulutukseen, ruokahaluun, kylläisyyden tunteeseen, rasvayhdisteiden varastoitumiseen rasvakudokseen, fyysiseen kuntoon ja liikuntataitoihin</a:t>
          </a:r>
          <a:endParaRPr lang="en-US" sz="1700" kern="1200"/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/>
            <a:t>geenien toimintaan vaikuttavat geenimuunnokset voivat lisätä lihomisen todennäköisyyttä</a:t>
          </a:r>
          <a:endParaRPr lang="en-US" sz="1700" kern="1200"/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/>
            <a:t>perimästään riippumatta voi kuitenkin vahvistaa painonhallintaansa järkevillä elämäntavoilla</a:t>
          </a:r>
          <a:endParaRPr lang="en-US" sz="1700" kern="1200"/>
        </a:p>
      </dsp:txBody>
      <dsp:txXfrm>
        <a:off x="4260132" y="2109205"/>
        <a:ext cx="3620367" cy="16493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19.2.2021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865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19.2.2021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5656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19.2.2021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6986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19.2.2021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3375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19.2.2021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9326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19.2.2021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9914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19.2.2021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5077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19.2.2021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7523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19.2.2021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6746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19.2.2021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2441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19.2.2021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0091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CECDC-CA82-419C-B66C-70AF779EE76D}" type="datetimeFigureOut">
              <a:rPr lang="fi-FI" smtClean="0"/>
              <a:t>19.2.2021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2516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AB225BA-7412-4605-8E8D-5AED2BF56A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4000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Yrttiniput puisella pöydällä">
            <a:extLst>
              <a:ext uri="{FF2B5EF4-FFF2-40B4-BE49-F238E27FC236}">
                <a16:creationId xmlns:a16="http://schemas.microsoft.com/office/drawing/2014/main" id="{692E6D8A-3B09-48BE-AF8B-5F695050B24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0999" b="-1"/>
          <a:stretch/>
        </p:blipFill>
        <p:spPr>
          <a:xfrm>
            <a:off x="20" y="10"/>
            <a:ext cx="9143980" cy="6857989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04BB9CD-970D-4FE5-B4E3-D651735BF4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3">
              <a:alphaModFix amt="27000"/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25000"/>
                      </a14:imgEffect>
                      <a14:imgEffect>
                        <a14:brightnessContrast bright="20000" contras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254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4390" y="2152955"/>
            <a:ext cx="7475220" cy="2552091"/>
          </a:xfrm>
        </p:spPr>
        <p:txBody>
          <a:bodyPr anchor="ctr">
            <a:normAutofit/>
          </a:bodyPr>
          <a:lstStyle/>
          <a:p>
            <a:r>
              <a:rPr lang="fi-FI" sz="7000" b="1">
                <a:solidFill>
                  <a:srgbClr val="FFFFFF"/>
                </a:solidFill>
              </a:rPr>
              <a:t>Terve 1: Terveyden perusteet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12773" y="5342072"/>
            <a:ext cx="5918454" cy="707465"/>
          </a:xfrm>
          <a:ln>
            <a:noFill/>
          </a:ln>
        </p:spPr>
        <p:txBody>
          <a:bodyPr>
            <a:normAutofit/>
          </a:bodyPr>
          <a:lstStyle/>
          <a:p>
            <a:r>
              <a:rPr lang="fi-FI" b="1">
                <a:solidFill>
                  <a:srgbClr val="FFFFFF"/>
                </a:solidFill>
              </a:rPr>
              <a:t>Luku 6: Painonhallinta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E0D6276-8D53-4DDA-A15A-90E0831F6D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78" y="1955749"/>
            <a:ext cx="7667244" cy="80683"/>
          </a:xfrm>
          <a:prstGeom prst="rect">
            <a:avLst/>
          </a:prstGeom>
          <a:blipFill dpi="0" rotWithShape="1">
            <a:blip r:embed="rId5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0C150C7-96FB-4EB9-BDF9-212535A60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78" y="4808342"/>
            <a:ext cx="7667244" cy="80683"/>
          </a:xfrm>
          <a:prstGeom prst="rect">
            <a:avLst/>
          </a:prstGeom>
          <a:blipFill dpi="0" rotWithShape="1">
            <a:blip r:embed="rId5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88333BA-AE6E-427A-9B16-A39C8073F4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98ED85F-DCEE-4B50-802E-71A6E3E12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bg1"/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31825"/>
            <a:ext cx="7886700" cy="1325563"/>
          </a:xfrm>
        </p:spPr>
        <p:txBody>
          <a:bodyPr>
            <a:normAutofit/>
          </a:bodyPr>
          <a:lstStyle/>
          <a:p>
            <a:r>
              <a:rPr lang="fi-FI" b="1" dirty="0"/>
              <a:t>Lihavuuden ja ylipainon ehkäisy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57400"/>
            <a:ext cx="7886700" cy="3871762"/>
          </a:xfrm>
        </p:spPr>
        <p:txBody>
          <a:bodyPr>
            <a:normAutofit/>
          </a:bodyPr>
          <a:lstStyle/>
          <a:p>
            <a:r>
              <a:rPr lang="fi-FI" sz="2100"/>
              <a:t>yksi tärkeimmistä terveyspoliittisista haasteista niin teollistuneissa maissa kuin kehittyvissä maissa (WHO)</a:t>
            </a:r>
          </a:p>
          <a:p>
            <a:r>
              <a:rPr lang="fi-FI" sz="2100"/>
              <a:t>terveyden edistämisen tavoitteena, että yhteiskunta tukee ja mahdollistaa erityisesti ruokaan ja liikkumiseen liittyviä yksilön valintoja niin, että ihmiset syövät nykyistä terveellisemmin ja liikkuvat nykyistä enemmän</a:t>
            </a:r>
          </a:p>
          <a:p>
            <a:r>
              <a:rPr lang="fi-FI" sz="2100"/>
              <a:t>säätely monimutkaista, mutta ruokaa voidaan esim. verottaa terveysnäkökulmasta</a:t>
            </a:r>
          </a:p>
          <a:p>
            <a:r>
              <a:rPr lang="fi-FI" sz="2100"/>
              <a:t>ihmisen vastuu itsestään, lapsistaan ja läheisistään on tärkeää</a:t>
            </a:r>
          </a:p>
        </p:txBody>
      </p:sp>
    </p:spTree>
    <p:extLst>
      <p:ext uri="{BB962C8B-B14F-4D97-AF65-F5344CB8AC3E}">
        <p14:creationId xmlns:p14="http://schemas.microsoft.com/office/powerpoint/2010/main" val="2549978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" y="-5705"/>
            <a:ext cx="9143993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638" y="637762"/>
            <a:ext cx="7416372" cy="900131"/>
          </a:xfrm>
        </p:spPr>
        <p:txBody>
          <a:bodyPr anchor="t">
            <a:normAutofit/>
          </a:bodyPr>
          <a:lstStyle/>
          <a:p>
            <a:pPr algn="l"/>
            <a:r>
              <a:rPr lang="fi-FI" sz="3500" b="1">
                <a:solidFill>
                  <a:schemeClr val="bg1"/>
                </a:solidFill>
              </a:rPr>
              <a:t>Painonhallinta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9143992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7638" y="2010758"/>
            <a:ext cx="342892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66661" y="2217343"/>
            <a:ext cx="7410669" cy="395961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600"/>
              <a:t>energiansaannin ja -kulutuksen pysymistä tasapainossa siten, ettei rasvakudosta kerry elimistöön liikaa</a:t>
            </a:r>
          </a:p>
          <a:p>
            <a:pPr>
              <a:lnSpc>
                <a:spcPct val="90000"/>
              </a:lnSpc>
            </a:pPr>
            <a:r>
              <a:rPr lang="fi-FI" sz="1600"/>
              <a:t>ei ole laihduttamista vaan </a:t>
            </a:r>
            <a:r>
              <a:rPr lang="fi-FI" sz="1600" b="1"/>
              <a:t>pysyviä terveellisiä tottumuksia elämäntavoissa</a:t>
            </a:r>
          </a:p>
          <a:p>
            <a:pPr>
              <a:lnSpc>
                <a:spcPct val="90000"/>
              </a:lnSpc>
            </a:pPr>
            <a:r>
              <a:rPr lang="fi-FI" sz="1600"/>
              <a:t>terveyden kannalta olisi parasta, että paino pysyisi aikuisiän kutakuinkin samana</a:t>
            </a:r>
          </a:p>
          <a:p>
            <a:pPr>
              <a:lnSpc>
                <a:spcPct val="90000"/>
              </a:lnSpc>
            </a:pPr>
            <a:r>
              <a:rPr lang="fi-FI" sz="1600"/>
              <a:t>myös alipainon välttäminen on tärkeää, sillä se altistaa sairauksille, hidastaa sairauksista toipumista sekä häiritsee lasten ja nuorten kasvua ja kehitystä</a:t>
            </a:r>
          </a:p>
          <a:p>
            <a:pPr>
              <a:lnSpc>
                <a:spcPct val="90000"/>
              </a:lnSpc>
            </a:pPr>
            <a:r>
              <a:rPr lang="fi-FI" sz="1600"/>
              <a:t>painonhallinnassa onnistuminen:</a:t>
            </a:r>
          </a:p>
          <a:p>
            <a:pPr lvl="1">
              <a:lnSpc>
                <a:spcPct val="90000"/>
              </a:lnSpc>
            </a:pPr>
            <a:r>
              <a:rPr lang="fi-FI" sz="1600"/>
              <a:t>rento ja joustava suhtautuminen syömiseen</a:t>
            </a:r>
          </a:p>
          <a:p>
            <a:pPr lvl="1">
              <a:lnSpc>
                <a:spcPct val="90000"/>
              </a:lnSpc>
            </a:pPr>
            <a:r>
              <a:rPr lang="fi-FI" sz="1600"/>
              <a:t>ei ehdottomia kieltoja eikä tottumusten ja tapojen muuttamista liian rajusti tai nopeasti</a:t>
            </a:r>
          </a:p>
          <a:p>
            <a:pPr lvl="1">
              <a:lnSpc>
                <a:spcPct val="90000"/>
              </a:lnSpc>
            </a:pPr>
            <a:r>
              <a:rPr lang="fi-FI" sz="1600"/>
              <a:t>syöminen pääsääntöisesti terveellisesti, mutta poikkeusten salliminen tuntematta siitä syyllisyyttä</a:t>
            </a:r>
          </a:p>
        </p:txBody>
      </p:sp>
    </p:spTree>
    <p:extLst>
      <p:ext uri="{BB962C8B-B14F-4D97-AF65-F5344CB8AC3E}">
        <p14:creationId xmlns:p14="http://schemas.microsoft.com/office/powerpoint/2010/main" val="663787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228552E-C8B1-4A80-8448-0787CE0FC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33CA7BD-FBB4-4CD0-B841-EAD3B5CFCEC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</a:blip>
          <a:srcRect l="11000" r="-1" b="-1"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fi-FI" b="1">
                <a:solidFill>
                  <a:srgbClr val="FFFFFF"/>
                </a:solidFill>
              </a:rPr>
              <a:t>Painoon vaikuttavat tekijät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B5DACB7-D0E9-4D2C-B8FD-B0F520CAEF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0341910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932686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" y="-5705"/>
            <a:ext cx="9143993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638" y="637762"/>
            <a:ext cx="7416372" cy="900131"/>
          </a:xfrm>
        </p:spPr>
        <p:txBody>
          <a:bodyPr anchor="t">
            <a:normAutofit/>
          </a:bodyPr>
          <a:lstStyle/>
          <a:p>
            <a:pPr algn="l"/>
            <a:r>
              <a:rPr lang="fi-FI" sz="3500" b="1">
                <a:solidFill>
                  <a:schemeClr val="bg1"/>
                </a:solidFill>
              </a:rPr>
              <a:t>Laihduttamisen perustellut syyt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9143992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7638" y="2010758"/>
            <a:ext cx="342892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6661" y="2217343"/>
            <a:ext cx="7410669" cy="395961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2100"/>
              <a:t>terveydellisistä syistä perusteltua vain silloin, kun aikuinen tai lapsi on pätevillä mittauksilla todettu ylipainoiseksi tai lihavaksi</a:t>
            </a:r>
          </a:p>
          <a:p>
            <a:pPr>
              <a:lnSpc>
                <a:spcPct val="90000"/>
              </a:lnSpc>
            </a:pPr>
            <a:r>
              <a:rPr lang="fi-FI" sz="2100"/>
              <a:t>muutaman kilon ylipainon kertyminen on aikuisella varoitussignaali elämäntapojen tarkistukseen </a:t>
            </a:r>
          </a:p>
          <a:p>
            <a:pPr>
              <a:lnSpc>
                <a:spcPct val="90000"/>
              </a:lnSpc>
            </a:pPr>
            <a:r>
              <a:rPr lang="fi-FI" sz="2100"/>
              <a:t>aikuisten laihduttamisessa on </a:t>
            </a:r>
            <a:r>
              <a:rPr lang="fi-FI" sz="2100" b="1"/>
              <a:t>kaksi tavoitetta </a:t>
            </a:r>
            <a:br>
              <a:rPr lang="fi-FI" sz="2100"/>
            </a:br>
            <a:r>
              <a:rPr lang="fi-FI" sz="2100"/>
              <a:t>(lapsilla ja nuorilla painottuu ensimmäinen tavoite):</a:t>
            </a:r>
          </a:p>
          <a:p>
            <a:pPr marL="971550" lvl="1" indent="-514350">
              <a:lnSpc>
                <a:spcPct val="90000"/>
              </a:lnSpc>
              <a:buFont typeface="+mj-lt"/>
              <a:buAutoNum type="arabicPeriod"/>
            </a:pPr>
            <a:r>
              <a:rPr lang="fi-FI" sz="2100"/>
              <a:t>kehon liiallisen rasvakudoksen määrän vähentäminen </a:t>
            </a:r>
          </a:p>
          <a:p>
            <a:pPr marL="971550" lvl="1" indent="-514350">
              <a:lnSpc>
                <a:spcPct val="90000"/>
              </a:lnSpc>
              <a:buFont typeface="+mj-lt"/>
              <a:buAutoNum type="arabicPeriod"/>
            </a:pPr>
            <a:r>
              <a:rPr lang="fi-FI" sz="2100"/>
              <a:t>lihavuuteen liittyvien sairauksien tai niiden vaaratekijöiden ehkäiseminen ja lieventäminen</a:t>
            </a:r>
          </a:p>
          <a:p>
            <a:pPr>
              <a:lnSpc>
                <a:spcPct val="90000"/>
              </a:lnSpc>
            </a:pPr>
            <a:r>
              <a:rPr lang="fi-FI" sz="2100"/>
              <a:t>jos ihminen on selkeästi lihava, laihduttaminen on turvallisinta aloittaa terveydenhuollon ammattilaisen eli lääkärin tai terveydenhoitajan valvonnassa</a:t>
            </a:r>
          </a:p>
        </p:txBody>
      </p:sp>
    </p:spTree>
    <p:extLst>
      <p:ext uri="{BB962C8B-B14F-4D97-AF65-F5344CB8AC3E}">
        <p14:creationId xmlns:p14="http://schemas.microsoft.com/office/powerpoint/2010/main" val="1644878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" y="-5705"/>
            <a:ext cx="9143993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638" y="637762"/>
            <a:ext cx="7416372" cy="900131"/>
          </a:xfrm>
        </p:spPr>
        <p:txBody>
          <a:bodyPr anchor="t">
            <a:normAutofit/>
          </a:bodyPr>
          <a:lstStyle/>
          <a:p>
            <a:pPr algn="l"/>
            <a:r>
              <a:rPr lang="fi-FI" sz="3500" b="1">
                <a:solidFill>
                  <a:schemeClr val="bg1"/>
                </a:solidFill>
              </a:rPr>
              <a:t>Painonhallinta syömisen avulla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9143992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7638" y="2010758"/>
            <a:ext cx="342892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6661" y="2217343"/>
            <a:ext cx="7410669" cy="395961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900"/>
              <a:t>lihavuuden tai ylipainon hoidossa laihduttamisen tärkein menetelmä on </a:t>
            </a:r>
            <a:r>
              <a:rPr lang="fi-FI" sz="1900" b="1"/>
              <a:t>niukkaenerginen ruokavalio</a:t>
            </a:r>
            <a:r>
              <a:rPr lang="fi-FI" sz="1900"/>
              <a:t>, jonka tavoitteena on vähentää ruoasta saatavaa energiaa aiempaan verrattuna</a:t>
            </a:r>
          </a:p>
          <a:p>
            <a:pPr lvl="1">
              <a:lnSpc>
                <a:spcPct val="90000"/>
              </a:lnSpc>
            </a:pPr>
            <a:r>
              <a:rPr lang="fi-FI" sz="1900"/>
              <a:t>ruoan energiatiheyden pienentäminen</a:t>
            </a:r>
          </a:p>
          <a:p>
            <a:pPr lvl="1">
              <a:lnSpc>
                <a:spcPct val="90000"/>
              </a:lnSpc>
            </a:pPr>
            <a:r>
              <a:rPr lang="fi-FI" sz="1900"/>
              <a:t>energiamäärää voidaan vähentää eri tavoilla - osa terveellisiä ja osa ei</a:t>
            </a:r>
          </a:p>
          <a:p>
            <a:pPr lvl="1">
              <a:lnSpc>
                <a:spcPct val="90000"/>
              </a:lnSpc>
            </a:pPr>
            <a:r>
              <a:rPr lang="fi-FI" sz="1900"/>
              <a:t>aikuisella ylipainoisella henkilöllä sopiva laihdutusvauhti enintään puoli kiloa viikossa</a:t>
            </a:r>
          </a:p>
          <a:p>
            <a:pPr lvl="1">
              <a:lnSpc>
                <a:spcPct val="90000"/>
              </a:lnSpc>
            </a:pPr>
            <a:r>
              <a:rPr lang="fi-FI" sz="1900"/>
              <a:t>painonpudotuksen tärkein tavoite laihdutustuloksen pysyvyys </a:t>
            </a:r>
            <a:br>
              <a:rPr lang="fi-FI" sz="1900"/>
            </a:br>
            <a:r>
              <a:rPr lang="fi-FI" sz="1900"/>
              <a:t>(= terveellisten ruokailu- ja liikuntatottumusten jatkaminen laihtumisen jälkeen)</a:t>
            </a:r>
          </a:p>
          <a:p>
            <a:pPr lvl="1">
              <a:lnSpc>
                <a:spcPct val="90000"/>
              </a:lnSpc>
            </a:pPr>
            <a:r>
              <a:rPr lang="fi-FI" sz="1900"/>
              <a:t>raju laihduttaminen omin päin epäterveellisillä keinoilla voi johtaa suuriin painonvaihteluihin tai laukaista syömishäiriön</a:t>
            </a:r>
          </a:p>
        </p:txBody>
      </p:sp>
    </p:spTree>
    <p:extLst>
      <p:ext uri="{BB962C8B-B14F-4D97-AF65-F5344CB8AC3E}">
        <p14:creationId xmlns:p14="http://schemas.microsoft.com/office/powerpoint/2010/main" val="677205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88333BA-AE6E-427A-9B16-A39C8073F4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98ED85F-DCEE-4B50-802E-71A6E3E12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bg1"/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31825"/>
            <a:ext cx="7886700" cy="1325563"/>
          </a:xfrm>
        </p:spPr>
        <p:txBody>
          <a:bodyPr>
            <a:normAutofit/>
          </a:bodyPr>
          <a:lstStyle/>
          <a:p>
            <a:r>
              <a:rPr lang="fi-FI" b="1" dirty="0"/>
              <a:t>Liikunnan merkitys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57400"/>
            <a:ext cx="7886700" cy="3871762"/>
          </a:xfrm>
        </p:spPr>
        <p:txBody>
          <a:bodyPr>
            <a:normAutofit/>
          </a:bodyPr>
          <a:lstStyle/>
          <a:p>
            <a:r>
              <a:rPr lang="fi-FI" sz="2100"/>
              <a:t>vähentää lihavuuteen liittyviä terveysriskejä</a:t>
            </a:r>
          </a:p>
          <a:p>
            <a:r>
              <a:rPr lang="fi-FI" sz="2100"/>
              <a:t>hyvä kunto ja suorituskyky voivat parantaa itsetuntoa, fyysistä minäkuvaa ja elämänlaatua</a:t>
            </a:r>
          </a:p>
          <a:p>
            <a:r>
              <a:rPr lang="fi-FI" sz="2100"/>
              <a:t>liikuntaa lisäämällä laihtuminen ei ole yhtä nopeaa kuin ruokavalion avulla (esim. yhden pikaruoka-annoksen energiamäärä vastaa monen tunnin juoksulenkkiä)</a:t>
            </a:r>
          </a:p>
          <a:p>
            <a:r>
              <a:rPr lang="fi-FI" sz="2100"/>
              <a:t>laihduttamisen jälkeisessä painonhallinnassa on terveellisten ruokatottumusten lisäksi tärkeää liikkua lihomisen estämiseksi</a:t>
            </a:r>
          </a:p>
          <a:p>
            <a:endParaRPr lang="fi-FI" sz="2100"/>
          </a:p>
        </p:txBody>
      </p:sp>
    </p:spTree>
    <p:extLst>
      <p:ext uri="{BB962C8B-B14F-4D97-AF65-F5344CB8AC3E}">
        <p14:creationId xmlns:p14="http://schemas.microsoft.com/office/powerpoint/2010/main" val="25886578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" y="-5705"/>
            <a:ext cx="9143993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638" y="637762"/>
            <a:ext cx="7416372" cy="900131"/>
          </a:xfrm>
        </p:spPr>
        <p:txBody>
          <a:bodyPr anchor="t">
            <a:normAutofit/>
          </a:bodyPr>
          <a:lstStyle/>
          <a:p>
            <a:pPr algn="l"/>
            <a:r>
              <a:rPr lang="fi-FI" sz="3500" b="1">
                <a:solidFill>
                  <a:schemeClr val="bg1"/>
                </a:solidFill>
              </a:rPr>
              <a:t>Ylipainon mittarit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9143992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7638" y="2010758"/>
            <a:ext cx="342892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6661" y="2217343"/>
            <a:ext cx="7410669" cy="395961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600" b="1"/>
              <a:t>BMI eli painoindeksi</a:t>
            </a:r>
          </a:p>
          <a:p>
            <a:pPr lvl="1">
              <a:lnSpc>
                <a:spcPct val="90000"/>
              </a:lnSpc>
            </a:pPr>
            <a:r>
              <a:rPr lang="fi-FI" sz="1600"/>
              <a:t>kiloina mitattu paino jaettuna metreinä mitatun pituuden neliöllä</a:t>
            </a:r>
          </a:p>
          <a:p>
            <a:pPr lvl="1">
              <a:lnSpc>
                <a:spcPct val="90000"/>
              </a:lnSpc>
            </a:pPr>
            <a:r>
              <a:rPr lang="fi-FI" sz="1600"/>
              <a:t>suuri lihasmäärä voi suurentaa painoindeksiä</a:t>
            </a:r>
          </a:p>
          <a:p>
            <a:pPr>
              <a:lnSpc>
                <a:spcPct val="90000"/>
              </a:lnSpc>
            </a:pPr>
            <a:r>
              <a:rPr lang="fi-FI" sz="1600" b="1"/>
              <a:t>vyötärönympärysmitta</a:t>
            </a:r>
          </a:p>
          <a:p>
            <a:pPr lvl="1">
              <a:lnSpc>
                <a:spcPct val="90000"/>
              </a:lnSpc>
            </a:pPr>
            <a:r>
              <a:rPr lang="fi-FI" sz="1600"/>
              <a:t>kertoo rasvakudoksen sijainnista vatsaontelossa</a:t>
            </a:r>
          </a:p>
          <a:p>
            <a:pPr lvl="1">
              <a:lnSpc>
                <a:spcPct val="90000"/>
              </a:lnSpc>
            </a:pPr>
            <a:r>
              <a:rPr lang="fi-FI" sz="1600"/>
              <a:t>vyötärölihavuus: miehillä yli 100 cm, naisilla yli 90 cm vyötärönympärys </a:t>
            </a:r>
          </a:p>
          <a:p>
            <a:pPr>
              <a:lnSpc>
                <a:spcPct val="90000"/>
              </a:lnSpc>
            </a:pPr>
            <a:r>
              <a:rPr lang="fi-FI" sz="1600"/>
              <a:t>molempia käytetään terveydenhuollossa aikuisten lihavuuden osoittimina (pituuskasvun päätyttyä)</a:t>
            </a:r>
          </a:p>
          <a:p>
            <a:pPr>
              <a:lnSpc>
                <a:spcPct val="90000"/>
              </a:lnSpc>
            </a:pPr>
            <a:r>
              <a:rPr lang="fi-FI" sz="1600" b="1"/>
              <a:t>lapset ja nuoret</a:t>
            </a:r>
          </a:p>
          <a:p>
            <a:pPr lvl="1">
              <a:lnSpc>
                <a:spcPct val="90000"/>
              </a:lnSpc>
            </a:pPr>
            <a:r>
              <a:rPr lang="fi-FI" sz="1600"/>
              <a:t>painon sopivuutta arvioidaan useimmiten neuvolassa ja kouluterveydenhuollossa iänmukaisten pituus-painokäyrien avulla</a:t>
            </a:r>
          </a:p>
          <a:p>
            <a:pPr lvl="1">
              <a:lnSpc>
                <a:spcPct val="90000"/>
              </a:lnSpc>
            </a:pPr>
            <a:r>
              <a:rPr lang="fi-FI" sz="1600"/>
              <a:t>lähinnä tutkimuskäytössä omat iänmukaiset painoindeksin rajat </a:t>
            </a:r>
            <a:br>
              <a:rPr lang="fi-FI" sz="1600"/>
            </a:br>
            <a:r>
              <a:rPr lang="fi-FI" sz="1600"/>
              <a:t>(ISO-BMI)</a:t>
            </a:r>
          </a:p>
        </p:txBody>
      </p:sp>
    </p:spTree>
    <p:extLst>
      <p:ext uri="{BB962C8B-B14F-4D97-AF65-F5344CB8AC3E}">
        <p14:creationId xmlns:p14="http://schemas.microsoft.com/office/powerpoint/2010/main" val="15799431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88333BA-AE6E-427A-9B16-A39C8073F4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98ED85F-DCEE-4B50-802E-71A6E3E12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bg1"/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31825"/>
            <a:ext cx="7886700" cy="1325563"/>
          </a:xfrm>
        </p:spPr>
        <p:txBody>
          <a:bodyPr>
            <a:normAutofit/>
          </a:bodyPr>
          <a:lstStyle/>
          <a:p>
            <a:r>
              <a:rPr lang="fi-FI" b="1" dirty="0"/>
              <a:t>Lihavuuden terveysriskit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57400"/>
            <a:ext cx="7886700" cy="387176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500"/>
              <a:t>vyötärölihavuudessa rasvakudosta kerääntyy vatsaonteloon sisäelinten ympärille (</a:t>
            </a:r>
            <a:r>
              <a:rPr lang="fi-FI" sz="1500" b="1"/>
              <a:t>viskeraalinen rasvakudos</a:t>
            </a:r>
            <a:r>
              <a:rPr lang="fi-FI" sz="1500"/>
              <a:t>) sekä maksan sisälle </a:t>
            </a:r>
          </a:p>
          <a:p>
            <a:pPr lvl="1">
              <a:lnSpc>
                <a:spcPct val="90000"/>
              </a:lnSpc>
            </a:pPr>
            <a:r>
              <a:rPr lang="fi-FI" sz="1500"/>
              <a:t>terveydelle haitallisempaa kuin muualle kertynyt rasvakudos</a:t>
            </a:r>
          </a:p>
          <a:p>
            <a:pPr lvl="1">
              <a:lnSpc>
                <a:spcPct val="90000"/>
              </a:lnSpc>
            </a:pPr>
            <a:r>
              <a:rPr lang="fi-FI" sz="1500"/>
              <a:t>vapauttaa verenkiertoon runsaasti rasvahappoja </a:t>
            </a:r>
            <a:r>
              <a:rPr lang="fi-FI" sz="1500">
                <a:sym typeface="Wingdings" panose="05000000000000000000" pitchFamily="2" charset="2"/>
              </a:rPr>
              <a:t> </a:t>
            </a:r>
            <a:r>
              <a:rPr lang="fi-FI" sz="1500"/>
              <a:t>häiritsee insuliinihormonin toimintaa ja aiheuttaa siten rasva-aine- ja sokeriaineenvaihdunnan häiriöitä sekä häiritsee maksan toimintaa</a:t>
            </a:r>
          </a:p>
          <a:p>
            <a:pPr lvl="1">
              <a:lnSpc>
                <a:spcPct val="90000"/>
              </a:lnSpc>
            </a:pPr>
            <a:r>
              <a:rPr lang="fi-FI" sz="1500"/>
              <a:t>rasvakudokseen kertyy tulehdussoluja, jotka ylläpitävät haitallista lieväasteista tulehdusreaktiota</a:t>
            </a:r>
          </a:p>
          <a:p>
            <a:pPr lvl="1">
              <a:lnSpc>
                <a:spcPct val="90000"/>
              </a:lnSpc>
            </a:pPr>
            <a:r>
              <a:rPr lang="fi-FI" sz="1500"/>
              <a:t>vyötärölihavuus terveysriski myös normaalipainoisille</a:t>
            </a:r>
          </a:p>
          <a:p>
            <a:pPr>
              <a:lnSpc>
                <a:spcPct val="90000"/>
              </a:lnSpc>
            </a:pPr>
            <a:r>
              <a:rPr lang="fi-FI" sz="1500" b="1"/>
              <a:t>metabolinen oireyhtymä MBO</a:t>
            </a:r>
          </a:p>
          <a:p>
            <a:pPr lvl="1">
              <a:lnSpc>
                <a:spcPct val="90000"/>
              </a:lnSpc>
            </a:pPr>
            <a:r>
              <a:rPr lang="fi-FI" sz="1500"/>
              <a:t>ihmisellä useita vyötärölihavuuteen liittyviä sairauksien vaaratekijöitä yhtä aikaa</a:t>
            </a:r>
          </a:p>
          <a:p>
            <a:pPr lvl="1">
              <a:lnSpc>
                <a:spcPct val="90000"/>
              </a:lnSpc>
            </a:pPr>
            <a:r>
              <a:rPr lang="fi-FI" sz="1500"/>
              <a:t>keskeisenä tekijänä heikentynyt sokerinsietokyky, joka johtuu insuliinin puutteellisesta toiminnasta</a:t>
            </a:r>
          </a:p>
          <a:p>
            <a:pPr lvl="1">
              <a:lnSpc>
                <a:spcPct val="90000"/>
              </a:lnSpc>
            </a:pPr>
            <a:r>
              <a:rPr lang="fi-FI" sz="1500"/>
              <a:t>suurentaa riskiä sairastua tyypin 2 diabetekseen sekä sydän- ja verisuonisairauksiin</a:t>
            </a:r>
          </a:p>
          <a:p>
            <a:pPr lvl="1">
              <a:lnSpc>
                <a:spcPct val="90000"/>
              </a:lnSpc>
            </a:pPr>
            <a:r>
              <a:rPr lang="fi-FI" sz="1500"/>
              <a:t>yli 1/3 suomalaisista aikuisista miehistä ja yli 1/4 naisista </a:t>
            </a:r>
          </a:p>
          <a:p>
            <a:pPr>
              <a:lnSpc>
                <a:spcPct val="90000"/>
              </a:lnSpc>
            </a:pPr>
            <a:r>
              <a:rPr lang="fi-FI" sz="1500"/>
              <a:t>lihavuuden aste vaikuttaa terveyteen</a:t>
            </a:r>
          </a:p>
        </p:txBody>
      </p:sp>
    </p:spTree>
    <p:extLst>
      <p:ext uri="{BB962C8B-B14F-4D97-AF65-F5344CB8AC3E}">
        <p14:creationId xmlns:p14="http://schemas.microsoft.com/office/powerpoint/2010/main" val="2504621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" y="-5705"/>
            <a:ext cx="9143993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638" y="637762"/>
            <a:ext cx="7416372" cy="900131"/>
          </a:xfrm>
        </p:spPr>
        <p:txBody>
          <a:bodyPr anchor="t">
            <a:normAutofit/>
          </a:bodyPr>
          <a:lstStyle/>
          <a:p>
            <a:pPr algn="l"/>
            <a:r>
              <a:rPr lang="fi-FI" sz="3500" b="1">
                <a:solidFill>
                  <a:schemeClr val="bg1"/>
                </a:solidFill>
              </a:rPr>
              <a:t>Lihavuuden yleisyys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9143992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7638" y="2010758"/>
            <a:ext cx="342892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6661" y="2217343"/>
            <a:ext cx="7410669" cy="395961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800"/>
              <a:t>maailmassa yli miljardi vähintään ylipainoista ihmistä</a:t>
            </a:r>
          </a:p>
          <a:p>
            <a:pPr>
              <a:lnSpc>
                <a:spcPct val="90000"/>
              </a:lnSpc>
            </a:pPr>
            <a:r>
              <a:rPr lang="fi-FI" sz="1800"/>
              <a:t>eurooppalaisessa lihavuustilastossa </a:t>
            </a:r>
            <a:r>
              <a:rPr lang="fi-FI" sz="1800" b="1"/>
              <a:t>Suomi</a:t>
            </a:r>
            <a:r>
              <a:rPr lang="fi-FI" sz="1800"/>
              <a:t> keskivaiheilla, pohjoismaisessa vertailussa suomalaiset islantilaisten ohella pohjoismaiden lihavin kansa</a:t>
            </a:r>
          </a:p>
          <a:p>
            <a:pPr lvl="1">
              <a:lnSpc>
                <a:spcPct val="90000"/>
              </a:lnSpc>
            </a:pPr>
            <a:r>
              <a:rPr lang="fi-FI" sz="1800"/>
              <a:t>joka neljäs kouluikäinen on ylipainoinen </a:t>
            </a:r>
            <a:br>
              <a:rPr lang="fi-FI" sz="1800"/>
            </a:br>
            <a:r>
              <a:rPr lang="fi-FI" sz="1800"/>
              <a:t>(sosioekonomisen taustan vaikutus)</a:t>
            </a:r>
          </a:p>
          <a:p>
            <a:pPr lvl="1">
              <a:lnSpc>
                <a:spcPct val="90000"/>
              </a:lnSpc>
            </a:pPr>
            <a:r>
              <a:rPr lang="fi-FI" sz="1800"/>
              <a:t>nuorista vain muutama prosentti lihavia</a:t>
            </a:r>
          </a:p>
          <a:p>
            <a:pPr lvl="1">
              <a:lnSpc>
                <a:spcPct val="90000"/>
              </a:lnSpc>
            </a:pPr>
            <a:r>
              <a:rPr lang="fi-FI" sz="1800"/>
              <a:t>lihava lapsi ja nuori on todennäköisesti lihava aikuisenakin</a:t>
            </a:r>
          </a:p>
          <a:p>
            <a:pPr lvl="1">
              <a:lnSpc>
                <a:spcPct val="90000"/>
              </a:lnSpc>
            </a:pPr>
            <a:r>
              <a:rPr lang="fi-FI" sz="1800"/>
              <a:t>monien nuorten aikuisten lihominen alkaa vasta 20–30 vuoden iässä</a:t>
            </a:r>
          </a:p>
          <a:p>
            <a:pPr lvl="1">
              <a:lnSpc>
                <a:spcPct val="90000"/>
              </a:lnSpc>
            </a:pPr>
            <a:r>
              <a:rPr lang="fi-FI" sz="1800"/>
              <a:t>useimmat lihavat aikuiset eivät ole olleet lihavia nuorena</a:t>
            </a:r>
          </a:p>
          <a:p>
            <a:pPr lvl="1">
              <a:lnSpc>
                <a:spcPct val="90000"/>
              </a:lnSpc>
            </a:pPr>
            <a:r>
              <a:rPr lang="fi-FI" sz="1800"/>
              <a:t>lihavuus yleistyy iän karttuessa noin 70 vuoden ikään saakka</a:t>
            </a:r>
          </a:p>
          <a:p>
            <a:pPr lvl="1">
              <a:lnSpc>
                <a:spcPct val="90000"/>
              </a:lnSpc>
            </a:pPr>
            <a:r>
              <a:rPr lang="fi-FI" sz="1800"/>
              <a:t>pitkään koulutettu ja johtavassa asemassa oleva lihava nainen harvinaisuus, mahakas mies voi olla niin johtaja kuin tavallinen työntekijäkin</a:t>
            </a:r>
          </a:p>
        </p:txBody>
      </p:sp>
    </p:spTree>
    <p:extLst>
      <p:ext uri="{BB962C8B-B14F-4D97-AF65-F5344CB8AC3E}">
        <p14:creationId xmlns:p14="http://schemas.microsoft.com/office/powerpoint/2010/main" val="2653947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679</Words>
  <Application>Microsoft Office PowerPoint</Application>
  <PresentationFormat>Näytössä katseltava diaesitys (4:3)</PresentationFormat>
  <Paragraphs>77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Terve 1: Terveyden perusteet</vt:lpstr>
      <vt:lpstr>Painonhallinta</vt:lpstr>
      <vt:lpstr>Painoon vaikuttavat tekijät</vt:lpstr>
      <vt:lpstr>Laihduttamisen perustellut syyt</vt:lpstr>
      <vt:lpstr>Painonhallinta syömisen avulla</vt:lpstr>
      <vt:lpstr>Liikunnan merkitys</vt:lpstr>
      <vt:lpstr>Ylipainon mittarit</vt:lpstr>
      <vt:lpstr>Lihavuuden terveysriskit</vt:lpstr>
      <vt:lpstr>Lihavuuden yleisyys</vt:lpstr>
      <vt:lpstr>Lihavuuden ja ylipainon ehkäisy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Timo Ryhtä</cp:lastModifiedBy>
  <cp:revision>66</cp:revision>
  <dcterms:created xsi:type="dcterms:W3CDTF">2017-06-09T06:02:13Z</dcterms:created>
  <dcterms:modified xsi:type="dcterms:W3CDTF">2021-02-19T08:48:46Z</dcterms:modified>
</cp:coreProperties>
</file>