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74" r:id="rId5"/>
    <p:sldId id="277" r:id="rId6"/>
    <p:sldId id="278" r:id="rId7"/>
    <p:sldId id="279" r:id="rId8"/>
    <p:sldId id="272" r:id="rId9"/>
    <p:sldId id="281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94900-44B5-4E7F-9BDB-022EB9627EDE}" type="datetimeFigureOut">
              <a:rPr lang="fi-FI" smtClean="0"/>
              <a:t>5.10.2023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688FB-7CB9-4765-95F0-92ED396729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9581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Pelilauta näyttää tältä. </a:t>
            </a:r>
          </a:p>
          <a:p>
            <a:r>
              <a:rPr lang="fi-FI"/>
              <a:t>Kaikki laittavat nappulansa aluksi kohtaan, jossa lukee LÄHTÖ. Siitä lähdetään noppaa heittämällä kiertämään tätä oranssi kehää, joka on köyhyyden kierre. </a:t>
            </a:r>
          </a:p>
          <a:p>
            <a:r>
              <a:rPr lang="fi-FI"/>
              <a:t>Tavoitteena on päästä tähtiruudusta turkoosille polulle, eli koulutielle. Jos ei onnistu tähtiruudussa pääsemään koulutielle, jatkaa köyhyyden kierteen kiertämistä. </a:t>
            </a:r>
          </a:p>
          <a:p>
            <a:endParaRPr lang="fi-FI"/>
          </a:p>
          <a:p>
            <a:r>
              <a:rPr lang="fi-FI"/>
              <a:t>Jokainen saa pelin alussa Elämän pelikortin, joka määrää millainen elämä sinulla on. </a:t>
            </a:r>
            <a:br>
              <a:rPr lang="fi-FI"/>
            </a:br>
            <a:br>
              <a:rPr lang="fi-FI"/>
            </a:br>
            <a:r>
              <a:rPr lang="fi-FI"/>
              <a:t>Heitä vuorollasi noppaa ja etene silmäluvun määrä. Jos päädyt värilliseen palloon, nosta kortti, ja toimi sen ohjeen mukaan. Köyhyyden kierteessä ja koulutiellä on erilaiset kortit. </a:t>
            </a:r>
          </a:p>
          <a:p>
            <a:endParaRPr lang="fi-FI"/>
          </a:p>
          <a:p>
            <a:r>
              <a:rPr lang="fi-FI"/>
              <a:t>Tavoitteena on päästä koulutie loppuun asti. </a:t>
            </a:r>
          </a:p>
          <a:p>
            <a:endParaRPr lang="fi-FI"/>
          </a:p>
          <a:p>
            <a:r>
              <a:rPr lang="fi-FI"/>
              <a:t>Onko kysyttävää? </a:t>
            </a:r>
            <a:br>
              <a:rPr lang="fi-FI"/>
            </a:br>
            <a:br>
              <a:rPr lang="fi-FI"/>
            </a:br>
            <a:r>
              <a:rPr lang="fi-FI"/>
              <a:t>Muista, että peli on epäreilu. </a:t>
            </a:r>
            <a:br>
              <a:rPr lang="fi-FI"/>
            </a:br>
            <a:endParaRPr lang="fi-FI"/>
          </a:p>
          <a:p>
            <a:r>
              <a:rPr lang="fi-FI"/>
              <a:t>Jaan teidät nyt ryhmiin (4-5 oppilasta, huomaa, että pelinappuloita on vain neljä. Jos pelaajia on enemmän, käske yhden ottaa pelinappulaksi vaikka pyyhekumi). </a:t>
            </a:r>
            <a:br>
              <a:rPr lang="fi-FI"/>
            </a:br>
            <a:br>
              <a:rPr lang="fi-FI"/>
            </a:br>
            <a:r>
              <a:rPr lang="fi-FI"/>
              <a:t>Käytetään pelaamiseen 20 minuuttia  (tai enemmän, jos aikaa tunnilla on). </a:t>
            </a:r>
            <a:br>
              <a:rPr lang="fi-FI"/>
            </a:b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65786-CC7F-4D83-AD57-8019D7F42C73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1598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20BCA6-28F9-B7E1-1DCC-528ECE6CE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3DD6B3F-A48B-C7F4-0AB6-43B7A9517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0378EC7-27C8-42D7-687B-590BC1C5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F5B1-B16A-491C-BBF4-7AE0120126E5}" type="datetimeFigureOut">
              <a:rPr lang="fi-FI" smtClean="0"/>
              <a:t>5.10.2023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4E836C-CEC2-0C1A-2656-EA693A181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EE31DF-1F3A-62F7-6A8C-4714CDD87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7D0B-E7B2-44CC-B501-D29C49D38F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907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B3310A-10FC-A531-EF10-CF280CA4A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40E47C4-BE8F-DAA3-B893-20AE6C97B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FAEDA5-40D7-4652-B269-82AE0205C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F5B1-B16A-491C-BBF4-7AE0120126E5}" type="datetimeFigureOut">
              <a:rPr lang="fi-FI" smtClean="0"/>
              <a:t>5.10.2023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A0FC4C4-2F8E-B3A7-C49D-10B1BD1BC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DADBC3-BB5F-CA4B-19C3-DF1540A8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7D0B-E7B2-44CC-B501-D29C49D38F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612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B2B5F09-658B-ED68-2B41-CD0A9959AE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CCE83D5-18CF-C9D8-C034-B95BD5569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B822885-F70D-ED03-ACEC-6E6216F5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F5B1-B16A-491C-BBF4-7AE0120126E5}" type="datetimeFigureOut">
              <a:rPr lang="fi-FI" smtClean="0"/>
              <a:t>5.10.2023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16C284-086B-DAEC-916F-CB1701AB3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7A2CA05-4693-95C0-CAA9-D0BFA560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7D0B-E7B2-44CC-B501-D29C49D38F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8097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pty Slide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06004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25ED71-BB30-4C8C-1B3F-FB639581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932903-A6B6-ECF3-D561-8568C46FC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F4C734-E6DD-90C0-403D-AE4FB11AE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F5B1-B16A-491C-BBF4-7AE0120126E5}" type="datetimeFigureOut">
              <a:rPr lang="fi-FI" smtClean="0"/>
              <a:t>5.10.2023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DDF606-70B7-C414-48A5-36F507593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CC2E6E-9017-D3E4-1F65-4E38C454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7D0B-E7B2-44CC-B501-D29C49D38F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871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A77344-7F66-95A5-571E-9A36A3598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8AE4DB-9235-8329-C16C-F267A9E0C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99D352D-5162-BE54-AF1C-FD3C1D7C5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F5B1-B16A-491C-BBF4-7AE0120126E5}" type="datetimeFigureOut">
              <a:rPr lang="fi-FI" smtClean="0"/>
              <a:t>5.10.2023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6EC7C8-F782-4DDE-00E8-82F3EE8F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425ED6-4F46-B4E5-2FBE-181824CE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7D0B-E7B2-44CC-B501-D29C49D38F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7836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9D7834-8154-D1F6-598B-6F23C593B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02821B-163B-F60D-021E-FEA0CDF6A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F315B04-27A7-35C0-96C6-66371DE68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F101B86-EC59-7E81-B656-7045CED8F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F5B1-B16A-491C-BBF4-7AE0120126E5}" type="datetimeFigureOut">
              <a:rPr lang="fi-FI" smtClean="0"/>
              <a:t>5.10.2023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A51A1BD-CCE4-C14A-5CA3-E4C2BA27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3BA9BFB-2131-6003-655E-780839A8B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7D0B-E7B2-44CC-B501-D29C49D38F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86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9FEA90-304F-2F78-5EB4-8EE4DEB02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CF2D392-5942-B74E-AF9E-E45E0D9EB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D29C346-55C4-D984-866A-BEC4F200C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09485EC-7652-186E-1BB8-27CCB6C315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999F7C3-DD57-5067-43CC-10E8D766C8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1FCC80A-C9DC-9277-706B-562B7D5C9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F5B1-B16A-491C-BBF4-7AE0120126E5}" type="datetimeFigureOut">
              <a:rPr lang="fi-FI" smtClean="0"/>
              <a:t>5.10.2023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FBF67AA-BC7F-F43E-42E5-4A5E664B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8736F20-C693-0334-46BF-FC2583404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7D0B-E7B2-44CC-B501-D29C49D38F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843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CA953F-6428-00B7-686D-7657427A6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FF74F70-0D0B-4BC8-E76E-B2F8EBDA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F5B1-B16A-491C-BBF4-7AE0120126E5}" type="datetimeFigureOut">
              <a:rPr lang="fi-FI" smtClean="0"/>
              <a:t>5.10.2023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98B83DA-6604-FA96-FEF5-97ED878B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3AB337-60EE-9F96-0E49-846B2AAA9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7D0B-E7B2-44CC-B501-D29C49D38F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305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EE380A6-9312-9EE2-32E4-22425544A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F5B1-B16A-491C-BBF4-7AE0120126E5}" type="datetimeFigureOut">
              <a:rPr lang="fi-FI" smtClean="0"/>
              <a:t>5.10.2023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7245D93-CAB5-3E35-A57D-ADB784061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C9A5345-4E93-FA39-D102-01597EE7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7D0B-E7B2-44CC-B501-D29C49D38F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173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2685B1-1DC0-4D15-CD72-17BBC1A9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10A259-DC4C-B474-47EC-4F331C024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4739842-3CDE-4F4A-61BF-1696DC0C7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6440771-3B34-9572-FCB3-92B28C054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F5B1-B16A-491C-BBF4-7AE0120126E5}" type="datetimeFigureOut">
              <a:rPr lang="fi-FI" smtClean="0"/>
              <a:t>5.10.2023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C9C1E7D-201A-29DB-765E-B5150B85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36C1E34-DDF0-D87A-99CD-D4A9C272E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7D0B-E7B2-44CC-B501-D29C49D38F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760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2F3575-4682-FC53-FCA1-BB532779A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2817F55-02CC-FCED-D915-9F9ADC113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AECAD4F-E96C-1D59-509D-A6632EBDE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22F91B7-B0A4-E100-7C7A-FD532209C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F5B1-B16A-491C-BBF4-7AE0120126E5}" type="datetimeFigureOut">
              <a:rPr lang="fi-FI" smtClean="0"/>
              <a:t>5.10.2023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F7597D2-0BB8-F371-C8EF-ACC2D789B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5351FAA-AB5D-5783-B6E3-75ABAA377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7D0B-E7B2-44CC-B501-D29C49D38F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800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475CDD6-7155-D959-DCB5-B19D45564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40897C-892C-4DD5-BB11-0DF2557A8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0CE783-D5E3-F201-4BAE-19B043CA5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4F5B1-B16A-491C-BBF4-7AE0120126E5}" type="datetimeFigureOut">
              <a:rPr lang="fi-FI" smtClean="0"/>
              <a:t>5.10.2023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9184D02-851C-85EE-44AC-E99D5F2C9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A47A4B-F1F1-8039-0A20-D832A96AB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C7D0B-E7B2-44CC-B501-D29C49D38F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81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BF20B4-D9F9-4942-BCE2-893D6AD8BB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Paja 2. Epäreilupeli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DF94E0-3676-4651-A8F2-11D6B929D6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914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621740-123D-4121-A493-FA1FECC6B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Taustatietoja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5304CC-EF89-462D-AC6A-CFC50A0FE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389"/>
            <a:ext cx="10515600" cy="4786574"/>
          </a:xfrm>
        </p:spPr>
        <p:txBody>
          <a:bodyPr>
            <a:normAutofit/>
          </a:bodyPr>
          <a:lstStyle/>
          <a:p>
            <a:r>
              <a:rPr lang="fi-FI" dirty="0"/>
              <a:t>Kansainvälisen työjärjestön </a:t>
            </a:r>
            <a:r>
              <a:rPr lang="fi-FI" dirty="0" err="1"/>
              <a:t>ILO:n</a:t>
            </a:r>
            <a:r>
              <a:rPr lang="fi-FI" dirty="0"/>
              <a:t> mukaan yli viisi miljoonaa 5–17-vuotiasta lasta käy töissä Bangladeshissa.</a:t>
            </a:r>
          </a:p>
          <a:p>
            <a:r>
              <a:rPr lang="fi-FI" dirty="0"/>
              <a:t>YK:n arvion mukaan yli 90 prosenttia lapsityöntekijöistä työskentelee epävirallisesti esimerkiksi pienissä työpajoissa, kodeissa tai kaduilla. Tällöin työlakien toteutumista on heidän kohdallaan lähes mahdotonta valvoa.</a:t>
            </a:r>
          </a:p>
          <a:p>
            <a:r>
              <a:rPr lang="fi-FI" dirty="0"/>
              <a:t>Keskimäärin slummien lapset työskentelevät 64 tuntia viikossa. </a:t>
            </a:r>
          </a:p>
          <a:p>
            <a:r>
              <a:rPr lang="fi-FI" dirty="0"/>
              <a:t>Useimmilla lapsilla ei ollut minkäänlaista virallista sopimusta ja he tienasivat alle minimipalkan sekä kärsivät terveysongelmista.</a:t>
            </a:r>
          </a:p>
          <a:p>
            <a:r>
              <a:rPr lang="fi-FI" dirty="0"/>
              <a:t>Lähde: Yle uutiset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509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B223FD-E900-4B46-8CD3-937DD7E76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260"/>
            <a:ext cx="10515600" cy="876822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Epäreilun pelin alkuvalmistelut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846DBF-06DB-4097-8402-F5DCFF7A0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49" y="1152394"/>
            <a:ext cx="11268075" cy="5411243"/>
          </a:xfrm>
        </p:spPr>
        <p:txBody>
          <a:bodyPr>
            <a:normAutofit lnSpcReduction="10000"/>
          </a:bodyPr>
          <a:lstStyle/>
          <a:p>
            <a:r>
              <a:rPr lang="fi-FI" dirty="0"/>
              <a:t>Pelissä asetutaan bangladeshilaisen slummien lapsen asemaan.</a:t>
            </a:r>
          </a:p>
          <a:p>
            <a:r>
              <a:rPr lang="fi-FI" dirty="0"/>
              <a:t>Oppilaat jaetaan 4-5 oppilaan ryhmiin ja jokainen ryhmä saa yhden pelin.</a:t>
            </a:r>
          </a:p>
          <a:p>
            <a:r>
              <a:rPr lang="fi-FI" dirty="0"/>
              <a:t>Jokainen valitsee oman pelinappulan ja asettaa sen lähtöruutuun.</a:t>
            </a:r>
          </a:p>
          <a:p>
            <a:r>
              <a:rPr lang="fi-FI" dirty="0"/>
              <a:t>Pelissä on kolmenlaisia kortteja, jotka laitetaan eri pinoihin.</a:t>
            </a:r>
          </a:p>
          <a:p>
            <a:r>
              <a:rPr lang="fi-FI" b="1" dirty="0"/>
              <a:t>Köyhyyden kierre –kortit </a:t>
            </a:r>
            <a:r>
              <a:rPr lang="fi-FI" dirty="0"/>
              <a:t>sekoitetaan ja asetetaan pinoon tekstipuoli alaspäin.</a:t>
            </a:r>
          </a:p>
          <a:p>
            <a:r>
              <a:rPr lang="fi-FI" dirty="0"/>
              <a:t>Samoin </a:t>
            </a:r>
            <a:r>
              <a:rPr lang="fi-FI" b="1" dirty="0"/>
              <a:t>Koulutie-kortit</a:t>
            </a:r>
            <a:r>
              <a:rPr lang="fi-FI" dirty="0"/>
              <a:t> sekoitetaan ja asetetaan toiseen pinoon tekstipuoli alaspäin.</a:t>
            </a:r>
          </a:p>
          <a:p>
            <a:r>
              <a:rPr lang="fi-FI" dirty="0"/>
              <a:t>Samoin </a:t>
            </a:r>
            <a:r>
              <a:rPr lang="fi-FI" b="1" dirty="0"/>
              <a:t>Elämän pelikortit –kortit </a:t>
            </a:r>
            <a:r>
              <a:rPr lang="fi-FI" dirty="0"/>
              <a:t>sekoitetaan ja jokaiselle pelaajalle jaetaan yksi Elämän pelikortti, jonka pelaaja säilyttää koko pelin ajan.</a:t>
            </a:r>
          </a:p>
          <a:p>
            <a:r>
              <a:rPr lang="fi-FI" dirty="0"/>
              <a:t>Peli asettaa pelaajat eriarvoiseen asemaan heti alussa ja pelissä pääsee jatkuvasti kokemaan epätasa-arvoista kohtelua.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094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B223FD-E900-4B46-8CD3-937DD7E76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260"/>
            <a:ext cx="10515600" cy="876822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Epäreilun pelin pelaaminen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846DBF-06DB-4097-8402-F5DCFF7A0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002083"/>
            <a:ext cx="11553825" cy="526536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Tavoite on päästä pois köyhyyden kierteestä koulutielle ja pelin voittaa ensimmäisenä 5. luokalle päässyt pelaaja.</a:t>
            </a:r>
          </a:p>
          <a:p>
            <a:r>
              <a:rPr lang="fi-FI" dirty="0"/>
              <a:t>Pelaaja heittää vuorollaan noppaa ja liikkuu nopan silmäluvun verran ympyränmuotoista Köyhyyden kierrettä myötäpäivään. </a:t>
            </a:r>
            <a:r>
              <a:rPr lang="fi-FI" b="1" dirty="0"/>
              <a:t>HUOM.</a:t>
            </a:r>
            <a:r>
              <a:rPr lang="fi-FI" dirty="0"/>
              <a:t> </a:t>
            </a:r>
            <a:r>
              <a:rPr lang="fi-FI" b="1" dirty="0"/>
              <a:t>joka toinen ruutu värillinen ja joka toinen väritön.</a:t>
            </a:r>
          </a:p>
          <a:p>
            <a:r>
              <a:rPr lang="fi-FI" dirty="0"/>
              <a:t>Jos pelaaja pysähtyy värilliseen ruutuun, hän nostaa </a:t>
            </a:r>
            <a:r>
              <a:rPr lang="fi-FI" b="1" dirty="0"/>
              <a:t>Köyhyyden kierre –kortin </a:t>
            </a:r>
            <a:r>
              <a:rPr lang="fi-FI" dirty="0"/>
              <a:t>ja toimii kortin ohjeiden mukaan. (Luettu kortti laitetaan takaisin pakan alimmaiseksi)</a:t>
            </a:r>
          </a:p>
          <a:p>
            <a:r>
              <a:rPr lang="fi-FI" dirty="0"/>
              <a:t>Pysähtyessään </a:t>
            </a:r>
            <a:r>
              <a:rPr lang="fi-FI" b="1" dirty="0"/>
              <a:t>Tähtiruudun</a:t>
            </a:r>
            <a:r>
              <a:rPr lang="fi-FI" dirty="0"/>
              <a:t> kohdalla, pelaaja saa heittää uudelleen noppaa ja yrittää päästä Koulutielle: </a:t>
            </a:r>
            <a:r>
              <a:rPr lang="fi-FI" b="1" dirty="0"/>
              <a:t>Lue ohje omasta Elämän pelikortistasi</a:t>
            </a:r>
            <a:r>
              <a:rPr lang="fi-FI" dirty="0"/>
              <a:t>. Onnistuessaan pelaaja siirtyy 1. luokalle, muuten pelaaja jatkaa seuraavalla vuorolla taas Köyhyyden kierteessä.</a:t>
            </a:r>
          </a:p>
          <a:p>
            <a:r>
              <a:rPr lang="fi-FI" dirty="0"/>
              <a:t>Koulutiellä liikutaan myös noppaa heittämällä ja pysähtyessä värilliseen ruutuun nostetaan </a:t>
            </a:r>
            <a:r>
              <a:rPr lang="fi-FI" b="1" dirty="0"/>
              <a:t>Koulutie-kortti</a:t>
            </a:r>
            <a:r>
              <a:rPr lang="fi-FI" dirty="0"/>
              <a:t> ja toimitaan sen ohjeiden mukaan. (Luettu kortti laitetaan takaisin pakan alimmaiseksi)</a:t>
            </a:r>
          </a:p>
        </p:txBody>
      </p:sp>
    </p:spTree>
    <p:extLst>
      <p:ext uri="{BB962C8B-B14F-4D97-AF65-F5344CB8AC3E}">
        <p14:creationId xmlns:p14="http://schemas.microsoft.com/office/powerpoint/2010/main" val="384284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9161CA27-634B-4F3D-9ECA-A08B49657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811" y="47102"/>
            <a:ext cx="9552440" cy="6810897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527F557D-95E8-44CB-BE4F-11E5F0823ECE}"/>
              </a:ext>
            </a:extLst>
          </p:cNvPr>
          <p:cNvSpPr/>
          <p:nvPr/>
        </p:nvSpPr>
        <p:spPr>
          <a:xfrm>
            <a:off x="3352139" y="3244334"/>
            <a:ext cx="5487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https://youtu.be/yGZwLFPLB0o?si=ADDqZOZUNU-Saa3B</a:t>
            </a:r>
          </a:p>
        </p:txBody>
      </p:sp>
    </p:spTree>
    <p:extLst>
      <p:ext uri="{BB962C8B-B14F-4D97-AF65-F5344CB8AC3E}">
        <p14:creationId xmlns:p14="http://schemas.microsoft.com/office/powerpoint/2010/main" val="110123216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90FD6-9A13-45CA-8E11-2CD9E7CB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Pajan lopetus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1100C3-D113-4C04-9026-B5E5FC999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Pajan lopussa, pohtikaa yhdessä seuraavia kysymyksiä (n. 5 min).</a:t>
            </a:r>
          </a:p>
          <a:p>
            <a:pPr marL="685800" indent="-685800">
              <a:lnSpc>
                <a:spcPct val="134000"/>
              </a:lnSpc>
              <a:spcBef>
                <a:spcPts val="600"/>
              </a:spcBef>
            </a:pPr>
            <a:r>
              <a:rPr lang="fi-FI" dirty="0"/>
              <a:t>Miltä pelaaminen tuntui? </a:t>
            </a:r>
          </a:p>
          <a:p>
            <a:pPr marL="685800" indent="-685800">
              <a:lnSpc>
                <a:spcPct val="134000"/>
              </a:lnSpc>
              <a:spcBef>
                <a:spcPts val="600"/>
              </a:spcBef>
            </a:pPr>
            <a:r>
              <a:rPr lang="fi-FI" dirty="0"/>
              <a:t>Miten pelin lasten elämä erosi suomalaisen lapsen elämästä?</a:t>
            </a:r>
          </a:p>
          <a:p>
            <a:pPr marL="685800" indent="-685800">
              <a:lnSpc>
                <a:spcPct val="134000"/>
              </a:lnSpc>
              <a:spcBef>
                <a:spcPts val="600"/>
              </a:spcBef>
            </a:pPr>
            <a:r>
              <a:rPr lang="fi-FI" dirty="0"/>
              <a:t>Millaisia haasteita lapset kohtasivat pelissä koulunkäynnin suhteen?</a:t>
            </a:r>
          </a:p>
          <a:p>
            <a:pPr marL="685800" indent="-685800">
              <a:lnSpc>
                <a:spcPct val="134000"/>
              </a:lnSpc>
              <a:spcBef>
                <a:spcPts val="600"/>
              </a:spcBef>
            </a:pPr>
            <a:r>
              <a:rPr lang="fi-FI" dirty="0"/>
              <a:t>Mitkä asiat auttoivat lapsia koulunkäynnissä?</a:t>
            </a:r>
          </a:p>
          <a:p>
            <a:pPr marL="685800" indent="-685800">
              <a:lnSpc>
                <a:spcPct val="134000"/>
              </a:lnSpc>
              <a:spcBef>
                <a:spcPts val="600"/>
              </a:spcBef>
            </a:pPr>
            <a:r>
              <a:rPr lang="fi-FI" dirty="0"/>
              <a:t>Miksi koulutus on mielestäsi tärkeää? </a:t>
            </a:r>
          </a:p>
        </p:txBody>
      </p:sp>
    </p:spTree>
    <p:extLst>
      <p:ext uri="{BB962C8B-B14F-4D97-AF65-F5344CB8AC3E}">
        <p14:creationId xmlns:p14="http://schemas.microsoft.com/office/powerpoint/2010/main" val="261172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9a7645d-01aa-4dcc-817a-f382ee95a60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36BC4C933730B4AA4D270B37F383D65" ma:contentTypeVersion="14" ma:contentTypeDescription="Luo uusi asiakirja." ma:contentTypeScope="" ma:versionID="b8d8ca4f8da1c2f6ab812b1566444d4f">
  <xsd:schema xmlns:xsd="http://www.w3.org/2001/XMLSchema" xmlns:xs="http://www.w3.org/2001/XMLSchema" xmlns:p="http://schemas.microsoft.com/office/2006/metadata/properties" xmlns:ns3="c9a7645d-01aa-4dcc-817a-f382ee95a606" xmlns:ns4="d72e8ee1-3f7c-4e6e-821d-86762e3a25f4" targetNamespace="http://schemas.microsoft.com/office/2006/metadata/properties" ma:root="true" ma:fieldsID="2e40d9fe739b7937ba9c149e6ff23ffe" ns3:_="" ns4:_="">
    <xsd:import namespace="c9a7645d-01aa-4dcc-817a-f382ee95a606"/>
    <xsd:import namespace="d72e8ee1-3f7c-4e6e-821d-86762e3a25f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7645d-01aa-4dcc-817a-f382ee95a6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e8ee1-3f7c-4e6e-821d-86762e3a25f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E56C8D-DBCC-4B7E-82CB-6FE8E15186E5}">
  <ds:schemaRefs>
    <ds:schemaRef ds:uri="http://purl.org/dc/elements/1.1/"/>
    <ds:schemaRef ds:uri="http://schemas.microsoft.com/office/2006/metadata/properties"/>
    <ds:schemaRef ds:uri="d72e8ee1-3f7c-4e6e-821d-86762e3a25f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9a7645d-01aa-4dcc-817a-f382ee95a60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D687DF7-1A16-4F0C-9186-85EA21CD30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a7645d-01aa-4dcc-817a-f382ee95a606"/>
    <ds:schemaRef ds:uri="d72e8ee1-3f7c-4e6e-821d-86762e3a25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4D741D-818C-451D-BB09-359B6AAEA7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10882</TotalTime>
  <Words>527</Words>
  <Application>Microsoft Office PowerPoint</Application>
  <PresentationFormat>Laajakuva</PresentationFormat>
  <Paragraphs>41</Paragraphs>
  <Slides>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Office-teema</vt:lpstr>
      <vt:lpstr>Paja 2. Epäreilupeli</vt:lpstr>
      <vt:lpstr>Taustatietoja</vt:lpstr>
      <vt:lpstr>Epäreilun pelin alkuvalmistelut</vt:lpstr>
      <vt:lpstr>Epäreilun pelin pelaaminen</vt:lpstr>
      <vt:lpstr>PowerPoint-esitys</vt:lpstr>
      <vt:lpstr>Pajan lopetus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Eelim Kangasniemi</dc:creator>
  <cp:lastModifiedBy>Kai Leikola</cp:lastModifiedBy>
  <cp:revision>22</cp:revision>
  <dcterms:created xsi:type="dcterms:W3CDTF">2023-10-04T07:19:24Z</dcterms:created>
  <dcterms:modified xsi:type="dcterms:W3CDTF">2023-10-12T10:42:55Z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0x010100236BC4C933730B4AA4D270B37F383D65</vt:lpwstr>
  </property>
</Properties>
</file>