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58" r:id="rId4"/>
    <p:sldId id="287" r:id="rId5"/>
    <p:sldId id="260" r:id="rId6"/>
    <p:sldId id="323" r:id="rId7"/>
    <p:sldId id="343" r:id="rId8"/>
    <p:sldId id="357" r:id="rId9"/>
    <p:sldId id="262" r:id="rId10"/>
    <p:sldId id="338" r:id="rId11"/>
    <p:sldId id="360" r:id="rId12"/>
    <p:sldId id="315" r:id="rId13"/>
    <p:sldId id="340" r:id="rId14"/>
    <p:sldId id="350" r:id="rId15"/>
    <p:sldId id="355" r:id="rId16"/>
    <p:sldId id="333" r:id="rId17"/>
    <p:sldId id="334" r:id="rId18"/>
    <p:sldId id="359" r:id="rId19"/>
    <p:sldId id="336" r:id="rId20"/>
    <p:sldId id="335" r:id="rId21"/>
    <p:sldId id="337" r:id="rId22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F2E09-A170-4551-A8E3-AFE291B73AEB}" type="datetimeFigureOut">
              <a:rPr lang="fi-FI"/>
              <a:pPr>
                <a:defRPr/>
              </a:pPr>
              <a:t>3.4.2020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A80C2-C312-4175-A3A2-9B7B9D54381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0DC46-9AA0-4ADF-905E-AC6B7FEF7321}" type="datetimeFigureOut">
              <a:rPr lang="fi-FI"/>
              <a:pPr>
                <a:defRPr/>
              </a:pPr>
              <a:t>3.4.2020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0FF8E-89E4-41B6-A9CB-C615B5977AD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C781A-7CA8-4C88-A737-375AF46A3349}" type="datetimeFigureOut">
              <a:rPr lang="fi-FI"/>
              <a:pPr>
                <a:defRPr/>
              </a:pPr>
              <a:t>3.4.2020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F2CFA-F6FD-4642-8F80-92C2EDD3AAA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0FFF9-E7E4-4732-A307-DD4FD41C4934}" type="datetimeFigureOut">
              <a:rPr lang="fi-FI"/>
              <a:pPr>
                <a:defRPr/>
              </a:pPr>
              <a:t>3.4.2020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94F65-C8BE-441D-B2F1-CDD4D8C5F0F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5554D-16F0-4211-97D3-EE212DC54B69}" type="datetimeFigureOut">
              <a:rPr lang="fi-FI"/>
              <a:pPr>
                <a:defRPr/>
              </a:pPr>
              <a:t>3.4.2020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2E04E-F33E-45DE-AFE2-8F7F33A6C55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8C8B-556C-44F9-B7FE-1D84C271F298}" type="datetimeFigureOut">
              <a:rPr lang="fi-FI"/>
              <a:pPr>
                <a:defRPr/>
              </a:pPr>
              <a:t>3.4.2020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B8A5-2F59-4412-BFAD-50A62B85CC2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3789-0E18-43E3-A6F7-34E573A6483F}" type="datetimeFigureOut">
              <a:rPr lang="fi-FI"/>
              <a:pPr>
                <a:defRPr/>
              </a:pPr>
              <a:t>3.4.2020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008B3-0237-49CD-B225-C3459597C58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F7D38-2E3D-4011-A619-ECCD33D990E7}" type="datetimeFigureOut">
              <a:rPr lang="fi-FI"/>
              <a:pPr>
                <a:defRPr/>
              </a:pPr>
              <a:t>3.4.2020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A9417-224E-4D0F-829A-78D04B6416D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3FF1D-734E-4D93-B03E-16163E031604}" type="datetimeFigureOut">
              <a:rPr lang="fi-FI"/>
              <a:pPr>
                <a:defRPr/>
              </a:pPr>
              <a:t>3.4.2020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FF6D0-A671-4F1E-BF04-A2E1A0A0E9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5EE02-61BF-42B2-AC8A-BD9877C90148}" type="datetimeFigureOut">
              <a:rPr lang="fi-FI"/>
              <a:pPr>
                <a:defRPr/>
              </a:pPr>
              <a:t>3.4.2020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AECD7-12BF-4D08-869B-18CE8266080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3A69A-4643-45D4-B1F0-4A0F2C21FE93}" type="datetimeFigureOut">
              <a:rPr lang="fi-FI"/>
              <a:pPr>
                <a:defRPr/>
              </a:pPr>
              <a:t>3.4.2020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FD6CC-A082-44EA-9045-5185F0008E2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D11380-A3FD-494E-8146-2FD113DEFAE2}" type="datetimeFigureOut">
              <a:rPr lang="fi-FI"/>
              <a:pPr>
                <a:defRPr/>
              </a:pPr>
              <a:t>3.4.2020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FFEB2F-C51C-4626-8A4C-4EBA4F66BFC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ommons.wikimedia.org/wiki/File:INFARCT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Otsikko 1"/>
          <p:cNvSpPr>
            <a:spLocks noGrp="1"/>
          </p:cNvSpPr>
          <p:nvPr>
            <p:ph type="title"/>
          </p:nvPr>
        </p:nvSpPr>
        <p:spPr>
          <a:xfrm>
            <a:off x="1413307" y="692696"/>
            <a:ext cx="6317385" cy="1143000"/>
          </a:xfrm>
        </p:spPr>
        <p:txBody>
          <a:bodyPr/>
          <a:lstStyle/>
          <a:p>
            <a:r>
              <a:rPr lang="fi-FI" dirty="0" smtClean="0"/>
              <a:t>Aivoverenkiertohäiriöt</a:t>
            </a:r>
          </a:p>
        </p:txBody>
      </p:sp>
      <p:pic>
        <p:nvPicPr>
          <p:cNvPr id="13316" name="Picture 4" descr="aivot-i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9415" y="2204864"/>
            <a:ext cx="4405170" cy="33059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fi-FI" sz="3300" dirty="0" smtClean="0"/>
              <a:t>Näin voit tunnistaa…</a:t>
            </a:r>
            <a:endParaRPr lang="fi-FI" sz="3300" dirty="0"/>
          </a:p>
          <a:p>
            <a:pPr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fi-FI" sz="3300" dirty="0" smtClean="0"/>
          </a:p>
          <a:p>
            <a:pPr marL="0" indent="0">
              <a:buNone/>
            </a:pPr>
            <a:r>
              <a:rPr lang="fi-FI" dirty="0" smtClean="0"/>
              <a:t>"</a:t>
            </a:r>
            <a:r>
              <a:rPr lang="fi-FI" dirty="0"/>
              <a:t>Sanokaa nimenne</a:t>
            </a:r>
            <a:r>
              <a:rPr lang="fi-FI" dirty="0" smtClean="0"/>
              <a:t>.” (puhehäiriö)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"</a:t>
            </a:r>
            <a:r>
              <a:rPr lang="fi-FI" dirty="0"/>
              <a:t>Nostakaa molemmat kätenne</a:t>
            </a:r>
            <a:r>
              <a:rPr lang="fi-FI" dirty="0" smtClean="0"/>
              <a:t>.” (</a:t>
            </a:r>
            <a:r>
              <a:rPr lang="fi-FI" dirty="0"/>
              <a:t>yläraajan </a:t>
            </a:r>
            <a:r>
              <a:rPr lang="fi-FI" dirty="0" err="1" smtClean="0"/>
              <a:t>hemipareesi</a:t>
            </a:r>
            <a:r>
              <a:rPr lang="fi-FI" dirty="0" smtClean="0"/>
              <a:t>)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"</a:t>
            </a:r>
            <a:r>
              <a:rPr lang="fi-FI" dirty="0"/>
              <a:t>Irvistäkää</a:t>
            </a:r>
            <a:r>
              <a:rPr lang="fi-FI" dirty="0" smtClean="0"/>
              <a:t>.” (kasvohalvaus)</a:t>
            </a:r>
            <a:endParaRPr lang="fi-FI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93096"/>
            <a:ext cx="3261516" cy="21743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Nopeus on aivojen pelastus – SOITA 112!</a:t>
            </a:r>
            <a:endParaRPr lang="fi-FI" dirty="0"/>
          </a:p>
        </p:txBody>
      </p:sp>
      <p:pic>
        <p:nvPicPr>
          <p:cNvPr id="4" name="Sisällön paikkamerkki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197" y="1600200"/>
            <a:ext cx="78056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645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Tutkiminen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b="1" dirty="0" smtClean="0"/>
              <a:t>pään TT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dirty="0" smtClean="0"/>
              <a:t>pään magneettikuva (MRI)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i-FI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dirty="0" smtClean="0"/>
              <a:t>perusverikokeet, INR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dirty="0" smtClean="0"/>
              <a:t>ekg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dirty="0" smtClean="0"/>
              <a:t>kaulasuonten ultraääni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i-FI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i-FI" dirty="0" smtClean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634144"/>
            <a:ext cx="2761727" cy="23044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Akuuttihoito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i-FI" b="1" dirty="0" smtClean="0"/>
              <a:t>liuotushoito</a:t>
            </a:r>
            <a:endParaRPr lang="fi-FI" dirty="0" smtClean="0"/>
          </a:p>
          <a:p>
            <a:pPr lvl="1">
              <a:lnSpc>
                <a:spcPct val="80000"/>
              </a:lnSpc>
            </a:pPr>
            <a:r>
              <a:rPr lang="fi-FI" sz="3200" dirty="0" smtClean="0"/>
              <a:t>aloitettava </a:t>
            </a:r>
            <a:r>
              <a:rPr lang="fi-FI" sz="3200" b="1" dirty="0" smtClean="0"/>
              <a:t>4,5 tunnin </a:t>
            </a:r>
            <a:r>
              <a:rPr lang="fi-FI" sz="3200" dirty="0" smtClean="0"/>
              <a:t>kuluessa oireiden alusta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lnSpc>
                <a:spcPct val="80000"/>
              </a:lnSpc>
              <a:buNone/>
            </a:pPr>
            <a:endParaRPr lang="fi-FI" dirty="0" smtClean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2719037"/>
            <a:ext cx="4162400" cy="34071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Liuotushoito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mahdollista toteuttaa yleensä virka-aikana </a:t>
            </a:r>
          </a:p>
          <a:p>
            <a:endParaRPr lang="fi-FI" dirty="0" smtClean="0"/>
          </a:p>
          <a:p>
            <a:r>
              <a:rPr lang="fi-FI" dirty="0" err="1" smtClean="0"/>
              <a:t>Telestroke</a:t>
            </a:r>
            <a:endParaRPr lang="fi-FI" dirty="0" smtClean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36912"/>
            <a:ext cx="4392488" cy="292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Aktiivinen kuntoutus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aktiivinen kuntoutus aloitetaan heti, kun potilaan tila on riittävän vakaa</a:t>
            </a:r>
          </a:p>
          <a:p>
            <a:pPr>
              <a:buNone/>
            </a:pPr>
            <a:endParaRPr lang="fi-FI" dirty="0" smtClean="0"/>
          </a:p>
          <a:p>
            <a:r>
              <a:rPr lang="fi-FI" b="1" dirty="0" smtClean="0"/>
              <a:t>3 kuukautta ovat nopean</a:t>
            </a:r>
            <a:r>
              <a:rPr lang="fi-FI" dirty="0" smtClean="0"/>
              <a:t>, seuraavat 3 kuukautta kohtalaisen, seuraava puoli vuotta hitaan kuntoutumisen aikaa</a:t>
            </a:r>
          </a:p>
          <a:p>
            <a:endParaRPr lang="fi-FI" dirty="0" smtClean="0"/>
          </a:p>
          <a:p>
            <a:endParaRPr lang="fi-FI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dirty="0" smtClean="0"/>
              <a:t>Aivoverenvuoto </a:t>
            </a:r>
            <a:br>
              <a:rPr lang="fi-FI" dirty="0" smtClean="0"/>
            </a:br>
            <a:r>
              <a:rPr lang="fi-FI" dirty="0" smtClean="0"/>
              <a:t>(</a:t>
            </a:r>
            <a:r>
              <a:rPr lang="fi-FI" dirty="0" err="1" smtClean="0"/>
              <a:t>haemorrhagia</a:t>
            </a:r>
            <a:r>
              <a:rPr lang="fi-FI" dirty="0" smtClean="0"/>
              <a:t> </a:t>
            </a:r>
            <a:r>
              <a:rPr lang="fi-FI" dirty="0" err="1" smtClean="0"/>
              <a:t>cerebri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i-FI" dirty="0" smtClean="0"/>
              <a:t>verisuoni repeää -&gt; vuoto joko aivokudoksen sisään tai aivojen pinnalle lukinkalvon alle</a:t>
            </a:r>
            <a:endParaRPr lang="fi-FI" sz="3000" dirty="0" smtClean="0"/>
          </a:p>
          <a:p>
            <a:pPr>
              <a:lnSpc>
                <a:spcPct val="80000"/>
              </a:lnSpc>
              <a:buNone/>
            </a:pPr>
            <a:endParaRPr lang="fi-FI" sz="2200" dirty="0" smtClean="0"/>
          </a:p>
          <a:p>
            <a:pPr>
              <a:lnSpc>
                <a:spcPct val="90000"/>
              </a:lnSpc>
            </a:pPr>
            <a:r>
              <a:rPr lang="fi-FI" sz="3000" dirty="0" smtClean="0"/>
              <a:t>tärkein syy </a:t>
            </a:r>
            <a:r>
              <a:rPr lang="fi-FI" sz="3000" b="1" dirty="0" smtClean="0"/>
              <a:t>verenpainetauti</a:t>
            </a:r>
          </a:p>
          <a:p>
            <a:pPr>
              <a:lnSpc>
                <a:spcPct val="90000"/>
              </a:lnSpc>
              <a:buNone/>
            </a:pPr>
            <a:endParaRPr lang="fi-FI" sz="3000" dirty="0" smtClean="0"/>
          </a:p>
          <a:p>
            <a:pPr>
              <a:lnSpc>
                <a:spcPct val="90000"/>
              </a:lnSpc>
            </a:pPr>
            <a:r>
              <a:rPr lang="fi-FI" sz="3000" dirty="0" smtClean="0"/>
              <a:t>toinen syy verisuonten synnynnäinen epämuodostuma (valtimoseinämän pullistuma eli </a:t>
            </a:r>
            <a:r>
              <a:rPr lang="fi-FI" sz="3000" dirty="0" err="1" smtClean="0"/>
              <a:t>aneurysma</a:t>
            </a:r>
            <a:r>
              <a:rPr lang="fi-FI" sz="30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Aivoverenvuoto</a:t>
            </a:r>
          </a:p>
        </p:txBody>
      </p:sp>
      <p:sp>
        <p:nvSpPr>
          <p:cNvPr id="28674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smtClean="0"/>
              <a:t>aivoverenvuoto eli intracerebraalivuoto (ICH) </a:t>
            </a:r>
            <a:r>
              <a:rPr lang="fi-FI" smtClean="0"/>
              <a:t>tunkeutuu suoraan aivoihin</a:t>
            </a:r>
          </a:p>
          <a:p>
            <a:r>
              <a:rPr lang="fi-FI" b="1" smtClean="0"/>
              <a:t>lukinkalvonalainen verenvuoto eli subaraknoidaalivuoto (SAV) </a:t>
            </a:r>
            <a:r>
              <a:rPr lang="fi-FI" smtClean="0"/>
              <a:t>tunkeutuu lukinkalvon alaiseen tilaan</a:t>
            </a:r>
          </a:p>
          <a:p>
            <a:pPr lvl="1"/>
            <a:r>
              <a:rPr lang="fi-FI" smtClean="0"/>
              <a:t>oireet erilaiset kuin aivoverenvuodossa, kova päänsärky, pahoinvointi, oksentelu, valonarkuus, niskajäykkyys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764704"/>
            <a:ext cx="8323686" cy="514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56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Aivoverenvuoto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aivoinfarktia tappavampi ja invalidisoivampi sairaus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err="1" smtClean="0"/>
              <a:t>antikoagulanttihoidon</a:t>
            </a:r>
            <a:r>
              <a:rPr lang="fi-FI" dirty="0" smtClean="0"/>
              <a:t> pelätyin seuraus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err="1" smtClean="0"/>
              <a:t>antikoagulanttihoidon</a:t>
            </a:r>
            <a:r>
              <a:rPr lang="fi-FI" dirty="0" smtClean="0"/>
              <a:t> aikana saatu verenvuoto on ennusteeltaan synkin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 smtClean="0"/>
              <a:t>Aivoverenkiertohäiriöt</a:t>
            </a:r>
          </a:p>
        </p:txBody>
      </p:sp>
      <p:sp>
        <p:nvSpPr>
          <p:cNvPr id="14338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 lvl="1"/>
            <a:r>
              <a:rPr lang="fi-FI" sz="3200" b="1" dirty="0" smtClean="0"/>
              <a:t>aivoinfarktit 80%</a:t>
            </a:r>
          </a:p>
          <a:p>
            <a:pPr lvl="1">
              <a:buNone/>
            </a:pPr>
            <a:endParaRPr lang="fi-FI" sz="3200" b="1" dirty="0" smtClean="0"/>
          </a:p>
          <a:p>
            <a:pPr lvl="1"/>
            <a:r>
              <a:rPr lang="fi-FI" sz="3200" b="1" dirty="0" smtClean="0"/>
              <a:t>aivoverenvuodot 20%</a:t>
            </a:r>
            <a:r>
              <a:rPr lang="fi-FI" sz="3200" dirty="0" smtClean="0"/>
              <a:t> </a:t>
            </a:r>
            <a:endParaRPr lang="fi-FI" sz="2800" dirty="0" smtClean="0"/>
          </a:p>
          <a:p>
            <a:endParaRPr lang="fi-FI" dirty="0" smtClean="0"/>
          </a:p>
        </p:txBody>
      </p:sp>
      <p:pic>
        <p:nvPicPr>
          <p:cNvPr id="4" name="Kuva 3" descr="http://upload.wikimedia.org/wikipedia/commons/thumb/b/bd/INFARCT.jpg/220px-INFARCT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837506"/>
            <a:ext cx="2239516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uva 5" descr="Traumaattinen_ich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863181"/>
            <a:ext cx="2309242" cy="266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Oireet</a:t>
            </a:r>
          </a:p>
        </p:txBody>
      </p:sp>
      <p:sp>
        <p:nvSpPr>
          <p:cNvPr id="29698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halvausoireet kehittyvät yleensä hieman hitaammin kuin infarktissa</a:t>
            </a:r>
          </a:p>
          <a:p>
            <a:r>
              <a:rPr lang="fi-FI" dirty="0" smtClean="0"/>
              <a:t>vuodon koosta ja sijainnista riippuen oireet vaihtelevat lievistä, esim. äkillinen voimakas päänsärky, vaikeisiin, kuten laaja toispuoleinen halvaus, jolloin tajunta usein heikkenee</a:t>
            </a:r>
          </a:p>
          <a:p>
            <a:r>
              <a:rPr lang="fi-FI" dirty="0" smtClean="0"/>
              <a:t>vuodon alkuvaiheessa päänsärkyä esiintyy usein, mutta ei aina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Hoito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i-FI" dirty="0" smtClean="0"/>
              <a:t>pyritään vaikuttamaan siihen, että verenvuoto ei kasva suureksi</a:t>
            </a:r>
          </a:p>
          <a:p>
            <a:pPr>
              <a:lnSpc>
                <a:spcPct val="80000"/>
              </a:lnSpc>
            </a:pPr>
            <a:r>
              <a:rPr lang="fi-FI" dirty="0" smtClean="0"/>
              <a:t>käytetään veren hyytymiseen vaikuttavia lääkkeitä tyrehdyttämään vuoto</a:t>
            </a:r>
          </a:p>
          <a:p>
            <a:pPr>
              <a:lnSpc>
                <a:spcPct val="80000"/>
              </a:lnSpc>
              <a:buNone/>
            </a:pPr>
            <a:endParaRPr lang="fi-FI" dirty="0" smtClean="0"/>
          </a:p>
          <a:p>
            <a:pPr>
              <a:lnSpc>
                <a:spcPct val="80000"/>
              </a:lnSpc>
            </a:pPr>
            <a:r>
              <a:rPr lang="fi-FI" dirty="0" smtClean="0"/>
              <a:t>veri poistetaan tietyissä vaikeissa vuodoissa leikkauksella, joskaan tähän ei aina ole tarvetta, koska vuoto imeytyy itsestäänkin ajan myötä pois aivoista </a:t>
            </a:r>
          </a:p>
          <a:p>
            <a:pPr>
              <a:lnSpc>
                <a:spcPct val="80000"/>
              </a:lnSpc>
            </a:pPr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8817629" cy="5256584"/>
          </a:xfrm>
        </p:spPr>
      </p:pic>
    </p:spTree>
    <p:extLst>
      <p:ext uri="{BB962C8B-B14F-4D97-AF65-F5344CB8AC3E}">
        <p14:creationId xmlns:p14="http://schemas.microsoft.com/office/powerpoint/2010/main" val="169278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Otsikko 1"/>
          <p:cNvSpPr>
            <a:spLocks noGrp="1"/>
          </p:cNvSpPr>
          <p:nvPr>
            <p:ph type="title" idx="4294967295"/>
          </p:nvPr>
        </p:nvSpPr>
        <p:spPr>
          <a:xfrm>
            <a:off x="395288" y="188913"/>
            <a:ext cx="8229600" cy="990600"/>
          </a:xfrm>
        </p:spPr>
        <p:txBody>
          <a:bodyPr/>
          <a:lstStyle/>
          <a:p>
            <a:r>
              <a:rPr lang="fi-FI" dirty="0" smtClean="0"/>
              <a:t>TIA (</a:t>
            </a:r>
            <a:r>
              <a:rPr lang="fi-FI" b="1" dirty="0" err="1" smtClean="0"/>
              <a:t>T</a:t>
            </a:r>
            <a:r>
              <a:rPr lang="fi-FI" dirty="0" err="1" smtClean="0"/>
              <a:t>ransient</a:t>
            </a:r>
            <a:r>
              <a:rPr lang="fi-FI" dirty="0" smtClean="0"/>
              <a:t> </a:t>
            </a:r>
            <a:r>
              <a:rPr lang="fi-FI" b="1" dirty="0" err="1" smtClean="0"/>
              <a:t>I</a:t>
            </a:r>
            <a:r>
              <a:rPr lang="fi-FI" dirty="0" err="1" smtClean="0"/>
              <a:t>schemic</a:t>
            </a:r>
            <a:r>
              <a:rPr lang="fi-FI" dirty="0" smtClean="0"/>
              <a:t> </a:t>
            </a:r>
            <a:r>
              <a:rPr lang="fi-FI" b="1" dirty="0" err="1" smtClean="0"/>
              <a:t>A</a:t>
            </a:r>
            <a:r>
              <a:rPr lang="fi-FI" dirty="0" err="1" smtClean="0"/>
              <a:t>ttack</a:t>
            </a:r>
            <a:r>
              <a:rPr lang="fi-FI" dirty="0" smtClean="0"/>
              <a:t>) </a:t>
            </a:r>
          </a:p>
        </p:txBody>
      </p:sp>
      <p:sp>
        <p:nvSpPr>
          <p:cNvPr id="15362" name="Sisällön paikkamerkki 2"/>
          <p:cNvSpPr>
            <a:spLocks noGrp="1"/>
          </p:cNvSpPr>
          <p:nvPr>
            <p:ph sz="quarter" idx="4294967295"/>
          </p:nvPr>
        </p:nvSpPr>
        <p:spPr>
          <a:xfrm>
            <a:off x="468313" y="1484784"/>
            <a:ext cx="8229600" cy="4649316"/>
          </a:xfrm>
        </p:spPr>
        <p:txBody>
          <a:bodyPr/>
          <a:lstStyle/>
          <a:p>
            <a:r>
              <a:rPr lang="fi-FI" b="1" dirty="0" smtClean="0"/>
              <a:t>ohimenevä aivoverenkierron häiriö</a:t>
            </a:r>
            <a:endParaRPr lang="fi-FI" sz="3200" dirty="0" smtClean="0"/>
          </a:p>
          <a:p>
            <a:r>
              <a:rPr lang="fi-FI" dirty="0"/>
              <a:t>k</a:t>
            </a:r>
            <a:r>
              <a:rPr lang="fi-FI" dirty="0" smtClean="0"/>
              <a:t>esto alle tunti, yleensä minuutteja (2 – 15min)</a:t>
            </a:r>
          </a:p>
          <a:p>
            <a:pPr marL="0" indent="0">
              <a:buNone/>
            </a:pPr>
            <a:r>
              <a:rPr lang="fi-FI" dirty="0" smtClean="0"/>
              <a:t>OIREET:</a:t>
            </a:r>
          </a:p>
          <a:p>
            <a:r>
              <a:rPr lang="fi-FI" dirty="0"/>
              <a:t>toispuolinen raajahalvaus </a:t>
            </a:r>
          </a:p>
          <a:p>
            <a:r>
              <a:rPr lang="fi-FI" dirty="0"/>
              <a:t>toisen kasvopuoliskon halvausoire </a:t>
            </a:r>
          </a:p>
          <a:p>
            <a:r>
              <a:rPr lang="fi-FI" dirty="0"/>
              <a:t>puhehäiriö </a:t>
            </a:r>
          </a:p>
          <a:p>
            <a:r>
              <a:rPr lang="fi-FI" dirty="0"/>
              <a:t>näkökenttäpuutos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Tutkiminen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b="1" dirty="0" smtClean="0"/>
              <a:t>pään TT</a:t>
            </a:r>
          </a:p>
          <a:p>
            <a:pPr>
              <a:lnSpc>
                <a:spcPct val="90000"/>
              </a:lnSpc>
              <a:buNone/>
            </a:pPr>
            <a:endParaRPr lang="fi-FI" b="1" dirty="0" smtClean="0"/>
          </a:p>
          <a:p>
            <a:pPr>
              <a:lnSpc>
                <a:spcPct val="90000"/>
              </a:lnSpc>
            </a:pPr>
            <a:r>
              <a:rPr lang="fi-FI" dirty="0" smtClean="0"/>
              <a:t>verikokeet</a:t>
            </a:r>
          </a:p>
          <a:p>
            <a:pPr>
              <a:lnSpc>
                <a:spcPct val="90000"/>
              </a:lnSpc>
              <a:buNone/>
            </a:pPr>
            <a:endParaRPr lang="fi-FI" dirty="0" smtClean="0"/>
          </a:p>
          <a:p>
            <a:pPr>
              <a:lnSpc>
                <a:spcPct val="90000"/>
              </a:lnSpc>
            </a:pPr>
            <a:r>
              <a:rPr lang="fi-FI" dirty="0" smtClean="0"/>
              <a:t>ekg</a:t>
            </a:r>
          </a:p>
          <a:p>
            <a:pPr>
              <a:lnSpc>
                <a:spcPct val="90000"/>
              </a:lnSpc>
              <a:buNone/>
            </a:pPr>
            <a:endParaRPr lang="fi-FI" dirty="0" smtClean="0"/>
          </a:p>
          <a:p>
            <a:pPr>
              <a:lnSpc>
                <a:spcPct val="90000"/>
              </a:lnSpc>
            </a:pPr>
            <a:r>
              <a:rPr lang="fi-FI" dirty="0" smtClean="0"/>
              <a:t>kaulasuonten ultraääni</a:t>
            </a:r>
          </a:p>
        </p:txBody>
      </p:sp>
      <p:pic>
        <p:nvPicPr>
          <p:cNvPr id="4" name="Kuva 3" descr="CT_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583060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HOITO</a:t>
            </a:r>
          </a:p>
        </p:txBody>
      </p:sp>
      <p:sp>
        <p:nvSpPr>
          <p:cNvPr id="19458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RR </a:t>
            </a:r>
          </a:p>
          <a:p>
            <a:r>
              <a:rPr lang="fi-FI" dirty="0" smtClean="0"/>
              <a:t>kolesteroli</a:t>
            </a:r>
          </a:p>
          <a:p>
            <a:r>
              <a:rPr lang="fi-FI" dirty="0"/>
              <a:t>e</a:t>
            </a:r>
            <a:r>
              <a:rPr lang="fi-FI" dirty="0" smtClean="0"/>
              <a:t>lintapamuutokset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ahtauma kaulavaltimossa -&gt; leikkaushoito (&gt;75%)</a:t>
            </a:r>
          </a:p>
          <a:p>
            <a:endParaRPr lang="fi-FI" dirty="0" smtClean="0"/>
          </a:p>
          <a:p>
            <a:pPr>
              <a:buNone/>
            </a:pPr>
            <a:endParaRPr lang="fi-FI" dirty="0" smtClean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32101"/>
            <a:ext cx="3794283" cy="25295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Lääkehoito</a:t>
            </a:r>
          </a:p>
        </p:txBody>
      </p:sp>
      <p:sp>
        <p:nvSpPr>
          <p:cNvPr id="18434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ASA - </a:t>
            </a:r>
            <a:r>
              <a:rPr lang="fi-FI" dirty="0" err="1" smtClean="0"/>
              <a:t>dipyridamoli</a:t>
            </a:r>
            <a:r>
              <a:rPr lang="fi-FI" b="1" dirty="0" smtClean="0"/>
              <a:t> (</a:t>
            </a:r>
            <a:r>
              <a:rPr lang="fi-FI" b="1" dirty="0" err="1" smtClean="0"/>
              <a:t>Asasantin</a:t>
            </a:r>
            <a:r>
              <a:rPr lang="fi-FI" b="1" dirty="0" smtClean="0"/>
              <a:t> 1x2)</a:t>
            </a:r>
            <a:r>
              <a:rPr lang="fi-FI" dirty="0" smtClean="0"/>
              <a:t> </a:t>
            </a:r>
            <a:endParaRPr lang="fi-FI" dirty="0"/>
          </a:p>
          <a:p>
            <a:pPr lvl="1"/>
            <a:r>
              <a:rPr lang="fi-FI" dirty="0"/>
              <a:t>p</a:t>
            </a:r>
            <a:r>
              <a:rPr lang="fi-FI" dirty="0" smtClean="0"/>
              <a:t>äänsärky</a:t>
            </a:r>
          </a:p>
          <a:p>
            <a:pPr marL="457200" lvl="1" indent="0">
              <a:buNone/>
            </a:pPr>
            <a:endParaRPr lang="fi-FI" dirty="0" smtClean="0"/>
          </a:p>
          <a:p>
            <a:r>
              <a:rPr lang="fi-FI" dirty="0" smtClean="0"/>
              <a:t>jos ei sovi, vaihtoehtoina </a:t>
            </a:r>
          </a:p>
          <a:p>
            <a:pPr lvl="1"/>
            <a:r>
              <a:rPr lang="fi-FI" b="1" dirty="0" err="1"/>
              <a:t>k</a:t>
            </a:r>
            <a:r>
              <a:rPr lang="fi-FI" b="1" dirty="0" err="1" smtClean="0"/>
              <a:t>lopidogreeli</a:t>
            </a:r>
            <a:endParaRPr lang="fi-FI" dirty="0"/>
          </a:p>
          <a:p>
            <a:pPr lvl="1"/>
            <a:r>
              <a:rPr lang="fi-FI" b="1" dirty="0" smtClean="0"/>
              <a:t>ASA</a:t>
            </a:r>
            <a:r>
              <a:rPr lang="fi-FI" dirty="0" smtClean="0"/>
              <a:t> 100mg/vrk</a:t>
            </a:r>
          </a:p>
          <a:p>
            <a:pPr lvl="1"/>
            <a:r>
              <a:rPr lang="fi-FI" b="1" dirty="0" err="1" smtClean="0"/>
              <a:t>dipyridamoli</a:t>
            </a:r>
            <a:r>
              <a:rPr lang="fi-FI" b="1" dirty="0" smtClean="0"/>
              <a:t> </a:t>
            </a:r>
            <a:r>
              <a:rPr lang="fi-FI" dirty="0" smtClean="0"/>
              <a:t>(</a:t>
            </a:r>
            <a:r>
              <a:rPr lang="fi-FI" dirty="0" err="1" smtClean="0"/>
              <a:t>persantin</a:t>
            </a:r>
            <a:r>
              <a:rPr lang="fi-FI" dirty="0" smtClean="0"/>
              <a:t>)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414" y="2740005"/>
            <a:ext cx="3369528" cy="22463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2088839" y="692696"/>
            <a:ext cx="4966320" cy="1470025"/>
          </a:xfrm>
        </p:spPr>
        <p:txBody>
          <a:bodyPr/>
          <a:lstStyle/>
          <a:p>
            <a:r>
              <a:rPr lang="fi-FI" dirty="0" smtClean="0"/>
              <a:t>Aivoinfarkti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152" y="2155437"/>
            <a:ext cx="4401693" cy="3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75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Oireet</a:t>
            </a:r>
          </a:p>
        </p:txBody>
      </p:sp>
      <p:sp>
        <p:nvSpPr>
          <p:cNvPr id="22530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toispuoleinen</a:t>
            </a:r>
            <a:r>
              <a:rPr lang="fi-FI" dirty="0" smtClean="0"/>
              <a:t> käden tai jalan voimattomuus tai tunnottomuus</a:t>
            </a:r>
          </a:p>
          <a:p>
            <a:r>
              <a:rPr lang="fi-FI" dirty="0" smtClean="0"/>
              <a:t>suupielen roikkuminen</a:t>
            </a:r>
          </a:p>
          <a:p>
            <a:r>
              <a:rPr lang="fi-FI" dirty="0" smtClean="0"/>
              <a:t>puhehäiriö </a:t>
            </a:r>
          </a:p>
          <a:p>
            <a:r>
              <a:rPr lang="fi-FI" dirty="0" smtClean="0"/>
              <a:t>näköhäiriö / kaksoiskuvat </a:t>
            </a:r>
            <a:endParaRPr lang="fi-FI" dirty="0"/>
          </a:p>
          <a:p>
            <a:r>
              <a:rPr lang="fi-FI" dirty="0"/>
              <a:t>huimaus, pahoinvointi, </a:t>
            </a:r>
            <a:r>
              <a:rPr lang="fi-FI" dirty="0" smtClean="0"/>
              <a:t>oksentelu</a:t>
            </a:r>
            <a:endParaRPr lang="fi-FI" dirty="0"/>
          </a:p>
          <a:p>
            <a:r>
              <a:rPr lang="fi-FI" dirty="0"/>
              <a:t>nielemisvaikeudet (</a:t>
            </a:r>
            <a:r>
              <a:rPr lang="fi-FI" dirty="0" err="1"/>
              <a:t>dysfagia</a:t>
            </a:r>
            <a:r>
              <a:rPr lang="fi-FI" dirty="0"/>
              <a:t>)</a:t>
            </a:r>
          </a:p>
          <a:p>
            <a:endParaRPr lang="fi-FI" dirty="0"/>
          </a:p>
          <a:p>
            <a:endParaRPr lang="fi-FI" dirty="0" smtClean="0"/>
          </a:p>
          <a:p>
            <a:pPr marL="457200" lvl="1" indent="0">
              <a:buNone/>
            </a:pPr>
            <a:endParaRPr lang="fi-FI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357</Words>
  <Application>Microsoft Office PowerPoint</Application>
  <PresentationFormat>Näytössä katseltava diaesitys (4:3)</PresentationFormat>
  <Paragraphs>98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 3</vt:lpstr>
      <vt:lpstr>Office-teema</vt:lpstr>
      <vt:lpstr>Aivoverenkiertohäiriöt</vt:lpstr>
      <vt:lpstr>Aivoverenkiertohäiriöt</vt:lpstr>
      <vt:lpstr>PowerPoint-esitys</vt:lpstr>
      <vt:lpstr>TIA (Transient Ischemic Attack) </vt:lpstr>
      <vt:lpstr>Tutkiminen</vt:lpstr>
      <vt:lpstr>HOITO</vt:lpstr>
      <vt:lpstr>Lääkehoito</vt:lpstr>
      <vt:lpstr>Aivoinfarkti</vt:lpstr>
      <vt:lpstr>Oireet</vt:lpstr>
      <vt:lpstr>PowerPoint-esitys</vt:lpstr>
      <vt:lpstr>Nopeus on aivojen pelastus – SOITA 112!</vt:lpstr>
      <vt:lpstr>Tutkiminen</vt:lpstr>
      <vt:lpstr>Akuuttihoito</vt:lpstr>
      <vt:lpstr>Liuotushoito</vt:lpstr>
      <vt:lpstr>Aktiivinen kuntoutus</vt:lpstr>
      <vt:lpstr>Aivoverenvuoto  (haemorrhagia cerebri)</vt:lpstr>
      <vt:lpstr>Aivoverenvuoto</vt:lpstr>
      <vt:lpstr>PowerPoint-esitys</vt:lpstr>
      <vt:lpstr>Aivoverenvuoto</vt:lpstr>
      <vt:lpstr>Oireet</vt:lpstr>
      <vt:lpstr>Hoito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Aivoverenkiertohäiriöt</dc:title>
  <dc:creator>Tanja</dc:creator>
  <cp:lastModifiedBy>Lähteenmäki Tanja</cp:lastModifiedBy>
  <cp:revision>124</cp:revision>
  <dcterms:created xsi:type="dcterms:W3CDTF">2013-05-03T11:24:59Z</dcterms:created>
  <dcterms:modified xsi:type="dcterms:W3CDTF">2020-04-03T06:53:37Z</dcterms:modified>
</cp:coreProperties>
</file>