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73" r:id="rId11"/>
    <p:sldId id="274" r:id="rId12"/>
    <p:sldId id="365" r:id="rId13"/>
    <p:sldId id="275" r:id="rId14"/>
    <p:sldId id="276" r:id="rId15"/>
    <p:sldId id="277" r:id="rId16"/>
    <p:sldId id="278" r:id="rId17"/>
    <p:sldId id="279" r:id="rId18"/>
    <p:sldId id="280" r:id="rId19"/>
    <p:sldId id="283" r:id="rId20"/>
    <p:sldId id="284"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8" r:id="rId36"/>
    <p:sldId id="309" r:id="rId37"/>
    <p:sldId id="312" r:id="rId38"/>
    <p:sldId id="313"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63" r:id="rId55"/>
    <p:sldId id="337" r:id="rId56"/>
    <p:sldId id="338" r:id="rId57"/>
    <p:sldId id="339" r:id="rId58"/>
    <p:sldId id="364"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8" r:id="rId76"/>
    <p:sldId id="359" r:id="rId77"/>
    <p:sldId id="360" r:id="rId78"/>
    <p:sldId id="361" r:id="rId79"/>
  </p:sldIdLst>
  <p:sldSz cx="9906000" cy="6858000" type="A4"/>
  <p:notesSz cx="6797675" cy="9926638"/>
  <p:embeddedFontLst>
    <p:embeddedFont>
      <p:font typeface="Raleway" panose="020B060402020202020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ni Seppälä" initials="" lastIdx="3" clrIdx="0"/>
  <p:cmAuthor id="1" name="Sanni Seppälä" initials="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6C48038-D7E4-4013-A0B8-C8D979F288AD}">
  <a:tblStyle styleId="{D6C48038-D7E4-4013-A0B8-C8D979F288A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240" y="-11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720713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a73d91475_0_234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a73d91475_0_234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a73d91475_0_250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a73d91475_0_250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a73d91475_0_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a73d91475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9a73d91475_0_108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9a73d91475_0_108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9a73d91475_0_7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9a73d91475_0_7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a73d91475_0_9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a73d91475_0_9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9a73d91475_0_10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9a73d91475_0_10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9a73d91475_0_122: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9a73d91475_0_1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9a73d91475_0_136: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9a73d91475_0_13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9a73d91475_0_15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9a73d91475_0_15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9a73d91475_0_19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9a73d91475_0_19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a73d91475_0_235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a73d91475_0_235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9a73d91475_0_206: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9a73d91475_0_20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9a73d91475_0_392: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9a73d91475_0_39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9a73d91475_0_405: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9a73d91475_0_40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9a73d91475_0_41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9a73d91475_0_41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9a73d91475_0_43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9a73d91475_0_43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9a73d91475_0_44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9a73d91475_0_44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9a73d91475_0_46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9a73d91475_0_46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9a73d91475_0_48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9a73d91475_0_48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9a73d91475_0_49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9a73d91475_0_49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9a73d91475_0_51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9a73d91475_0_51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9a73d91475_0_2365: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9a73d91475_0_236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9a73d91475_0_53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9a73d91475_0_53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9a73d91475_0_67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9a73d91475_0_67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9a73d91475_0_69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9a73d91475_0_69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9a73d91475_0_70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9a73d91475_0_70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9a73d91475_0_3106: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9a73d91475_0_310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9a73d91475_0_805: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9a73d91475_0_80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9a73d91475_0_81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9a73d91475_0_81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g9a73d91475_0_90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g9a73d91475_0_90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9a73d91475_0_916: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9a73d91475_0_91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9a73d91475_0_107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9a73d91475_0_107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a73d91475_0_237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a73d91475_0_237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9a73d91475_0_108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9a73d91475_0_108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9a73d91475_0_109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9a73d91475_0_109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9a73d91475_0_1112: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9a73d91475_0_111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9a73d91475_0_113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9a73d91475_0_113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9a73d91475_0_1152: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9a73d91475_0_115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9a73d91475_0_1175: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9a73d91475_0_117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9a73d91475_0_118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9a73d91475_0_11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9a73d91475_0_119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9a73d91475_0_119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9a73d91475_0_12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9a73d91475_0_12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9a73d91475_0_122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9a73d91475_0_12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a73d91475_0_239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a73d91475_0_239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9a73d91475_0_1242: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1" name="Google Shape;1341;g9a73d91475_0_124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9a73d91475_0_1366: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9a73d91475_0_136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9a73d91475_0_138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9a73d91475_0_138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9a73d91475_0_14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9a73d91475_0_14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9a73d91475_0_12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9a73d91475_0_12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9a73d91475_0_143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8" name="Google Shape;1418;g9a73d91475_0_143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9a73d91475_0_144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9a73d91475_0_14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9a73d91475_0_147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9a73d91475_0_147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9a73d91475_0_118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9a73d91475_0_11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9a73d91475_0_149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9a73d91475_0_149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a73d91475_0_2412: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a73d91475_0_241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9a73d91475_0_150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9a73d91475_0_150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9a73d91475_0_1516: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9a73d91475_0_151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9a73d91475_0_152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9a73d91475_0_15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g9a73d91475_0_158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8" name="Google Shape;1528;g9a73d91475_0_15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g9a73d91475_0_160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3" name="Google Shape;1543;g9a73d91475_0_160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9a73d91475_0_1655: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9a73d91475_0_165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9a73d91475_0_166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9a73d91475_0_166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9a73d91475_0_191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9a73d91475_0_191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9a73d91475_0_1926: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9a73d91475_0_192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9a73d91475_0_193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9a73d91475_0_193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9a73d91475_0_244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9a73d91475_0_244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9a73d91475_0_293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9a73d91475_0_293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9a73d91475_0_195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9a73d91475_0_195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9a73d91475_0_1972: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9a73d91475_0_197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g9a73d91475_0_203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5" name="Google Shape;1695;g9a73d91475_0_203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9a73d91475_0_205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9" name="Google Shape;1709;g9a73d91475_0_205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9a73d91475_0_2135: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9a73d91475_0_213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9a73d91475_0_298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9a73d91475_0_29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g9a73d91475_0_2156: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5" name="Google Shape;1775;g9a73d91475_0_215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9a73d91475_0_217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9a73d91475_0_217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a73d91475_0_2459: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a73d91475_0_245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9a73d91475_0_249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9a73d91475_0_249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37684" y="992767"/>
            <a:ext cx="9230650" cy="2736800"/>
          </a:xfrm>
          <a:prstGeom prst="rect">
            <a:avLst/>
          </a:prstGeom>
        </p:spPr>
        <p:txBody>
          <a:bodyPr spcFirstLastPara="1" wrap="square" lIns="107269" tIns="107269" rIns="107269" bIns="107269" anchor="b" anchorCtr="0">
            <a:noAutofit/>
          </a:bodyPr>
          <a:lstStyle>
            <a:lvl1pPr lvl="0" algn="ctr">
              <a:spcBef>
                <a:spcPts val="0"/>
              </a:spcBef>
              <a:spcAft>
                <a:spcPts val="0"/>
              </a:spcAft>
              <a:buSzPts val="5200"/>
              <a:buNone/>
              <a:defRPr sz="6100"/>
            </a:lvl1pPr>
            <a:lvl2pPr lvl="1" algn="ctr">
              <a:spcBef>
                <a:spcPts val="0"/>
              </a:spcBef>
              <a:spcAft>
                <a:spcPts val="0"/>
              </a:spcAft>
              <a:buSzPts val="5200"/>
              <a:buNone/>
              <a:defRPr sz="6100"/>
            </a:lvl2pPr>
            <a:lvl3pPr lvl="2" algn="ctr">
              <a:spcBef>
                <a:spcPts val="0"/>
              </a:spcBef>
              <a:spcAft>
                <a:spcPts val="0"/>
              </a:spcAft>
              <a:buSzPts val="5200"/>
              <a:buNone/>
              <a:defRPr sz="6100"/>
            </a:lvl3pPr>
            <a:lvl4pPr lvl="3" algn="ctr">
              <a:spcBef>
                <a:spcPts val="0"/>
              </a:spcBef>
              <a:spcAft>
                <a:spcPts val="0"/>
              </a:spcAft>
              <a:buSzPts val="5200"/>
              <a:buNone/>
              <a:defRPr sz="6100"/>
            </a:lvl4pPr>
            <a:lvl5pPr lvl="4" algn="ctr">
              <a:spcBef>
                <a:spcPts val="0"/>
              </a:spcBef>
              <a:spcAft>
                <a:spcPts val="0"/>
              </a:spcAft>
              <a:buSzPts val="5200"/>
              <a:buNone/>
              <a:defRPr sz="6100"/>
            </a:lvl5pPr>
            <a:lvl6pPr lvl="5" algn="ctr">
              <a:spcBef>
                <a:spcPts val="0"/>
              </a:spcBef>
              <a:spcAft>
                <a:spcPts val="0"/>
              </a:spcAft>
              <a:buSzPts val="5200"/>
              <a:buNone/>
              <a:defRPr sz="6100"/>
            </a:lvl6pPr>
            <a:lvl7pPr lvl="6" algn="ctr">
              <a:spcBef>
                <a:spcPts val="0"/>
              </a:spcBef>
              <a:spcAft>
                <a:spcPts val="0"/>
              </a:spcAft>
              <a:buSzPts val="5200"/>
              <a:buNone/>
              <a:defRPr sz="6100"/>
            </a:lvl7pPr>
            <a:lvl8pPr lvl="7" algn="ctr">
              <a:spcBef>
                <a:spcPts val="0"/>
              </a:spcBef>
              <a:spcAft>
                <a:spcPts val="0"/>
              </a:spcAft>
              <a:buSzPts val="5200"/>
              <a:buNone/>
              <a:defRPr sz="6100"/>
            </a:lvl8pPr>
            <a:lvl9pPr lvl="8" algn="ctr">
              <a:spcBef>
                <a:spcPts val="0"/>
              </a:spcBef>
              <a:spcAft>
                <a:spcPts val="0"/>
              </a:spcAft>
              <a:buSzPts val="5200"/>
              <a:buNone/>
              <a:defRPr sz="6100"/>
            </a:lvl9pPr>
          </a:lstStyle>
          <a:p>
            <a:endParaRPr/>
          </a:p>
        </p:txBody>
      </p:sp>
      <p:sp>
        <p:nvSpPr>
          <p:cNvPr id="11" name="Google Shape;11;p2"/>
          <p:cNvSpPr txBox="1">
            <a:spLocks noGrp="1"/>
          </p:cNvSpPr>
          <p:nvPr>
            <p:ph type="subTitle" idx="1"/>
          </p:nvPr>
        </p:nvSpPr>
        <p:spPr>
          <a:xfrm>
            <a:off x="337675" y="3778833"/>
            <a:ext cx="9230650" cy="1056800"/>
          </a:xfrm>
          <a:prstGeom prst="rect">
            <a:avLst/>
          </a:prstGeom>
        </p:spPr>
        <p:txBody>
          <a:bodyPr spcFirstLastPara="1" wrap="square" lIns="107269" tIns="107269" rIns="107269" bIns="107269" anchor="t" anchorCtr="0">
            <a:noAutofit/>
          </a:bodyPr>
          <a:lstStyle>
            <a:lvl1pPr lvl="0" algn="ctr">
              <a:lnSpc>
                <a:spcPct val="100000"/>
              </a:lnSpc>
              <a:spcBef>
                <a:spcPts val="0"/>
              </a:spcBef>
              <a:spcAft>
                <a:spcPts val="0"/>
              </a:spcAft>
              <a:buSzPts val="2800"/>
              <a:buNone/>
              <a:defRPr sz="3300"/>
            </a:lvl1pPr>
            <a:lvl2pPr lvl="1" algn="ctr">
              <a:lnSpc>
                <a:spcPct val="100000"/>
              </a:lnSpc>
              <a:spcBef>
                <a:spcPts val="0"/>
              </a:spcBef>
              <a:spcAft>
                <a:spcPts val="0"/>
              </a:spcAft>
              <a:buSzPts val="2800"/>
              <a:buNone/>
              <a:defRPr sz="3300"/>
            </a:lvl2pPr>
            <a:lvl3pPr lvl="2" algn="ctr">
              <a:lnSpc>
                <a:spcPct val="100000"/>
              </a:lnSpc>
              <a:spcBef>
                <a:spcPts val="0"/>
              </a:spcBef>
              <a:spcAft>
                <a:spcPts val="0"/>
              </a:spcAft>
              <a:buSzPts val="2800"/>
              <a:buNone/>
              <a:defRPr sz="3300"/>
            </a:lvl3pPr>
            <a:lvl4pPr lvl="3" algn="ctr">
              <a:lnSpc>
                <a:spcPct val="100000"/>
              </a:lnSpc>
              <a:spcBef>
                <a:spcPts val="0"/>
              </a:spcBef>
              <a:spcAft>
                <a:spcPts val="0"/>
              </a:spcAft>
              <a:buSzPts val="2800"/>
              <a:buNone/>
              <a:defRPr sz="3300"/>
            </a:lvl4pPr>
            <a:lvl5pPr lvl="4" algn="ctr">
              <a:lnSpc>
                <a:spcPct val="100000"/>
              </a:lnSpc>
              <a:spcBef>
                <a:spcPts val="0"/>
              </a:spcBef>
              <a:spcAft>
                <a:spcPts val="0"/>
              </a:spcAft>
              <a:buSzPts val="2800"/>
              <a:buNone/>
              <a:defRPr sz="3300"/>
            </a:lvl5pPr>
            <a:lvl6pPr lvl="5" algn="ctr">
              <a:lnSpc>
                <a:spcPct val="100000"/>
              </a:lnSpc>
              <a:spcBef>
                <a:spcPts val="0"/>
              </a:spcBef>
              <a:spcAft>
                <a:spcPts val="0"/>
              </a:spcAft>
              <a:buSzPts val="2800"/>
              <a:buNone/>
              <a:defRPr sz="3300"/>
            </a:lvl6pPr>
            <a:lvl7pPr lvl="6" algn="ctr">
              <a:lnSpc>
                <a:spcPct val="100000"/>
              </a:lnSpc>
              <a:spcBef>
                <a:spcPts val="0"/>
              </a:spcBef>
              <a:spcAft>
                <a:spcPts val="0"/>
              </a:spcAft>
              <a:buSzPts val="2800"/>
              <a:buNone/>
              <a:defRPr sz="3300"/>
            </a:lvl7pPr>
            <a:lvl8pPr lvl="7" algn="ctr">
              <a:lnSpc>
                <a:spcPct val="100000"/>
              </a:lnSpc>
              <a:spcBef>
                <a:spcPts val="0"/>
              </a:spcBef>
              <a:spcAft>
                <a:spcPts val="0"/>
              </a:spcAft>
              <a:buSzPts val="2800"/>
              <a:buNone/>
              <a:defRPr sz="3300"/>
            </a:lvl8pPr>
            <a:lvl9pPr lvl="8" algn="ctr">
              <a:lnSpc>
                <a:spcPct val="100000"/>
              </a:lnSpc>
              <a:spcBef>
                <a:spcPts val="0"/>
              </a:spcBef>
              <a:spcAft>
                <a:spcPts val="0"/>
              </a:spcAft>
              <a:buSzPts val="2800"/>
              <a:buNone/>
              <a:defRPr sz="3300"/>
            </a:lvl9pPr>
          </a:lstStyle>
          <a:p>
            <a:endParaRPr/>
          </a:p>
        </p:txBody>
      </p:sp>
      <p:sp>
        <p:nvSpPr>
          <p:cNvPr id="12" name="Google Shape;12;p2"/>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37675" y="1474833"/>
            <a:ext cx="9230650" cy="2618000"/>
          </a:xfrm>
          <a:prstGeom prst="rect">
            <a:avLst/>
          </a:prstGeom>
        </p:spPr>
        <p:txBody>
          <a:bodyPr spcFirstLastPara="1" wrap="square" lIns="107269" tIns="107269" rIns="107269" bIns="107269" anchor="b" anchorCtr="0">
            <a:noAutofit/>
          </a:bodyPr>
          <a:lstStyle>
            <a:lvl1pPr lvl="0" algn="ctr">
              <a:spcBef>
                <a:spcPts val="0"/>
              </a:spcBef>
              <a:spcAft>
                <a:spcPts val="0"/>
              </a:spcAft>
              <a:buSzPts val="12000"/>
              <a:buNone/>
              <a:defRPr sz="14100"/>
            </a:lvl1pPr>
            <a:lvl2pPr lvl="1" algn="ctr">
              <a:spcBef>
                <a:spcPts val="0"/>
              </a:spcBef>
              <a:spcAft>
                <a:spcPts val="0"/>
              </a:spcAft>
              <a:buSzPts val="12000"/>
              <a:buNone/>
              <a:defRPr sz="14100"/>
            </a:lvl2pPr>
            <a:lvl3pPr lvl="2" algn="ctr">
              <a:spcBef>
                <a:spcPts val="0"/>
              </a:spcBef>
              <a:spcAft>
                <a:spcPts val="0"/>
              </a:spcAft>
              <a:buSzPts val="12000"/>
              <a:buNone/>
              <a:defRPr sz="14100"/>
            </a:lvl3pPr>
            <a:lvl4pPr lvl="3" algn="ctr">
              <a:spcBef>
                <a:spcPts val="0"/>
              </a:spcBef>
              <a:spcAft>
                <a:spcPts val="0"/>
              </a:spcAft>
              <a:buSzPts val="12000"/>
              <a:buNone/>
              <a:defRPr sz="14100"/>
            </a:lvl4pPr>
            <a:lvl5pPr lvl="4" algn="ctr">
              <a:spcBef>
                <a:spcPts val="0"/>
              </a:spcBef>
              <a:spcAft>
                <a:spcPts val="0"/>
              </a:spcAft>
              <a:buSzPts val="12000"/>
              <a:buNone/>
              <a:defRPr sz="14100"/>
            </a:lvl5pPr>
            <a:lvl6pPr lvl="5" algn="ctr">
              <a:spcBef>
                <a:spcPts val="0"/>
              </a:spcBef>
              <a:spcAft>
                <a:spcPts val="0"/>
              </a:spcAft>
              <a:buSzPts val="12000"/>
              <a:buNone/>
              <a:defRPr sz="14100"/>
            </a:lvl6pPr>
            <a:lvl7pPr lvl="6" algn="ctr">
              <a:spcBef>
                <a:spcPts val="0"/>
              </a:spcBef>
              <a:spcAft>
                <a:spcPts val="0"/>
              </a:spcAft>
              <a:buSzPts val="12000"/>
              <a:buNone/>
              <a:defRPr sz="14100"/>
            </a:lvl7pPr>
            <a:lvl8pPr lvl="7" algn="ctr">
              <a:spcBef>
                <a:spcPts val="0"/>
              </a:spcBef>
              <a:spcAft>
                <a:spcPts val="0"/>
              </a:spcAft>
              <a:buSzPts val="12000"/>
              <a:buNone/>
              <a:defRPr sz="14100"/>
            </a:lvl8pPr>
            <a:lvl9pPr lvl="8" algn="ctr">
              <a:spcBef>
                <a:spcPts val="0"/>
              </a:spcBef>
              <a:spcAft>
                <a:spcPts val="0"/>
              </a:spcAft>
              <a:buSzPts val="12000"/>
              <a:buNone/>
              <a:defRPr sz="14100"/>
            </a:lvl9pPr>
          </a:lstStyle>
          <a:p>
            <a:r>
              <a:t>xx%</a:t>
            </a:r>
          </a:p>
        </p:txBody>
      </p:sp>
      <p:sp>
        <p:nvSpPr>
          <p:cNvPr id="46" name="Google Shape;46;p11"/>
          <p:cNvSpPr txBox="1">
            <a:spLocks noGrp="1"/>
          </p:cNvSpPr>
          <p:nvPr>
            <p:ph type="body" idx="1"/>
          </p:nvPr>
        </p:nvSpPr>
        <p:spPr>
          <a:xfrm>
            <a:off x="337675" y="4202967"/>
            <a:ext cx="9230650" cy="1734400"/>
          </a:xfrm>
          <a:prstGeom prst="rect">
            <a:avLst/>
          </a:prstGeom>
        </p:spPr>
        <p:txBody>
          <a:bodyPr spcFirstLastPara="1" wrap="square" lIns="107269" tIns="107269" rIns="107269" bIns="107269" anchor="t" anchorCtr="0">
            <a:noAutofit/>
          </a:bodyPr>
          <a:lstStyle>
            <a:lvl1pPr marL="536433" lvl="0" indent="-402325" algn="ctr">
              <a:spcBef>
                <a:spcPts val="0"/>
              </a:spcBef>
              <a:spcAft>
                <a:spcPts val="0"/>
              </a:spcAft>
              <a:buSzPts val="1800"/>
              <a:buChar char="●"/>
              <a:defRPr/>
            </a:lvl1pPr>
            <a:lvl2pPr marL="1072866" lvl="1" indent="-372523" algn="ctr">
              <a:spcBef>
                <a:spcPts val="1877"/>
              </a:spcBef>
              <a:spcAft>
                <a:spcPts val="0"/>
              </a:spcAft>
              <a:buSzPts val="1400"/>
              <a:buChar char="○"/>
              <a:defRPr/>
            </a:lvl2pPr>
            <a:lvl3pPr marL="1609298" lvl="2" indent="-372523" algn="ctr">
              <a:spcBef>
                <a:spcPts val="1877"/>
              </a:spcBef>
              <a:spcAft>
                <a:spcPts val="0"/>
              </a:spcAft>
              <a:buSzPts val="1400"/>
              <a:buChar char="■"/>
              <a:defRPr/>
            </a:lvl3pPr>
            <a:lvl4pPr marL="2145731" lvl="3" indent="-372523" algn="ctr">
              <a:spcBef>
                <a:spcPts val="1877"/>
              </a:spcBef>
              <a:spcAft>
                <a:spcPts val="0"/>
              </a:spcAft>
              <a:buSzPts val="1400"/>
              <a:buChar char="●"/>
              <a:defRPr/>
            </a:lvl4pPr>
            <a:lvl5pPr marL="2682164" lvl="4" indent="-372523" algn="ctr">
              <a:spcBef>
                <a:spcPts val="1877"/>
              </a:spcBef>
              <a:spcAft>
                <a:spcPts val="0"/>
              </a:spcAft>
              <a:buSzPts val="1400"/>
              <a:buChar char="○"/>
              <a:defRPr/>
            </a:lvl5pPr>
            <a:lvl6pPr marL="3218597" lvl="5" indent="-372523" algn="ctr">
              <a:spcBef>
                <a:spcPts val="1877"/>
              </a:spcBef>
              <a:spcAft>
                <a:spcPts val="0"/>
              </a:spcAft>
              <a:buSzPts val="1400"/>
              <a:buChar char="■"/>
              <a:defRPr/>
            </a:lvl6pPr>
            <a:lvl7pPr marL="3755029" lvl="6" indent="-372523" algn="ctr">
              <a:spcBef>
                <a:spcPts val="1877"/>
              </a:spcBef>
              <a:spcAft>
                <a:spcPts val="0"/>
              </a:spcAft>
              <a:buSzPts val="1400"/>
              <a:buChar char="●"/>
              <a:defRPr/>
            </a:lvl7pPr>
            <a:lvl8pPr marL="4291462" lvl="7" indent="-372523" algn="ctr">
              <a:spcBef>
                <a:spcPts val="1877"/>
              </a:spcBef>
              <a:spcAft>
                <a:spcPts val="0"/>
              </a:spcAft>
              <a:buSzPts val="1400"/>
              <a:buChar char="○"/>
              <a:defRPr/>
            </a:lvl8pPr>
            <a:lvl9pPr marL="4827895" lvl="8" indent="-372523" algn="ctr">
              <a:spcBef>
                <a:spcPts val="1877"/>
              </a:spcBef>
              <a:spcAft>
                <a:spcPts val="1877"/>
              </a:spcAft>
              <a:buSzPts val="1400"/>
              <a:buChar char="■"/>
              <a:defRPr/>
            </a:lvl9pPr>
          </a:lstStyle>
          <a:p>
            <a:endParaRPr/>
          </a:p>
        </p:txBody>
      </p:sp>
      <p:sp>
        <p:nvSpPr>
          <p:cNvPr id="47" name="Google Shape;47;p11"/>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37675" y="2867800"/>
            <a:ext cx="9230650" cy="1122400"/>
          </a:xfrm>
          <a:prstGeom prst="rect">
            <a:avLst/>
          </a:prstGeom>
        </p:spPr>
        <p:txBody>
          <a:bodyPr spcFirstLastPara="1" wrap="square" lIns="107269" tIns="107269" rIns="107269" bIns="107269" anchor="ctr" anchorCtr="0">
            <a:noAutofit/>
          </a:bodyPr>
          <a:lstStyle>
            <a:lvl1pPr lvl="0" algn="ctr">
              <a:spcBef>
                <a:spcPts val="0"/>
              </a:spcBef>
              <a:spcAft>
                <a:spcPts val="0"/>
              </a:spcAft>
              <a:buSzPts val="3600"/>
              <a:buNone/>
              <a:defRPr sz="4200"/>
            </a:lvl1pPr>
            <a:lvl2pPr lvl="1" algn="ctr">
              <a:spcBef>
                <a:spcPts val="0"/>
              </a:spcBef>
              <a:spcAft>
                <a:spcPts val="0"/>
              </a:spcAft>
              <a:buSzPts val="3600"/>
              <a:buNone/>
              <a:defRPr sz="4200"/>
            </a:lvl2pPr>
            <a:lvl3pPr lvl="2" algn="ctr">
              <a:spcBef>
                <a:spcPts val="0"/>
              </a:spcBef>
              <a:spcAft>
                <a:spcPts val="0"/>
              </a:spcAft>
              <a:buSzPts val="3600"/>
              <a:buNone/>
              <a:defRPr sz="4200"/>
            </a:lvl3pPr>
            <a:lvl4pPr lvl="3" algn="ctr">
              <a:spcBef>
                <a:spcPts val="0"/>
              </a:spcBef>
              <a:spcAft>
                <a:spcPts val="0"/>
              </a:spcAft>
              <a:buSzPts val="3600"/>
              <a:buNone/>
              <a:defRPr sz="4200"/>
            </a:lvl4pPr>
            <a:lvl5pPr lvl="4" algn="ctr">
              <a:spcBef>
                <a:spcPts val="0"/>
              </a:spcBef>
              <a:spcAft>
                <a:spcPts val="0"/>
              </a:spcAft>
              <a:buSzPts val="3600"/>
              <a:buNone/>
              <a:defRPr sz="4200"/>
            </a:lvl5pPr>
            <a:lvl6pPr lvl="5" algn="ctr">
              <a:spcBef>
                <a:spcPts val="0"/>
              </a:spcBef>
              <a:spcAft>
                <a:spcPts val="0"/>
              </a:spcAft>
              <a:buSzPts val="3600"/>
              <a:buNone/>
              <a:defRPr sz="4200"/>
            </a:lvl6pPr>
            <a:lvl7pPr lvl="6" algn="ctr">
              <a:spcBef>
                <a:spcPts val="0"/>
              </a:spcBef>
              <a:spcAft>
                <a:spcPts val="0"/>
              </a:spcAft>
              <a:buSzPts val="3600"/>
              <a:buNone/>
              <a:defRPr sz="4200"/>
            </a:lvl7pPr>
            <a:lvl8pPr lvl="7" algn="ctr">
              <a:spcBef>
                <a:spcPts val="0"/>
              </a:spcBef>
              <a:spcAft>
                <a:spcPts val="0"/>
              </a:spcAft>
              <a:buSzPts val="3600"/>
              <a:buNone/>
              <a:defRPr sz="4200"/>
            </a:lvl8pPr>
            <a:lvl9pPr lvl="8" algn="ctr">
              <a:spcBef>
                <a:spcPts val="0"/>
              </a:spcBef>
              <a:spcAft>
                <a:spcPts val="0"/>
              </a:spcAft>
              <a:buSzPts val="3600"/>
              <a:buNone/>
              <a:defRPr sz="4200"/>
            </a:lvl9pPr>
          </a:lstStyle>
          <a:p>
            <a:endParaRPr/>
          </a:p>
        </p:txBody>
      </p:sp>
      <p:sp>
        <p:nvSpPr>
          <p:cNvPr id="15" name="Google Shape;15;p3"/>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37675" y="593367"/>
            <a:ext cx="9230650" cy="763600"/>
          </a:xfrm>
          <a:prstGeom prst="rect">
            <a:avLst/>
          </a:prstGeom>
        </p:spPr>
        <p:txBody>
          <a:bodyPr spcFirstLastPara="1" wrap="square" lIns="107269" tIns="107269" rIns="107269" bIns="107269"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37675" y="1536633"/>
            <a:ext cx="9230650" cy="4555200"/>
          </a:xfrm>
          <a:prstGeom prst="rect">
            <a:avLst/>
          </a:prstGeom>
        </p:spPr>
        <p:txBody>
          <a:bodyPr spcFirstLastPara="1" wrap="square" lIns="107269" tIns="107269" rIns="107269" bIns="107269" anchor="t" anchorCtr="0">
            <a:noAutofit/>
          </a:bodyPr>
          <a:lstStyle>
            <a:lvl1pPr marL="536433" lvl="0" indent="-402325">
              <a:spcBef>
                <a:spcPts val="0"/>
              </a:spcBef>
              <a:spcAft>
                <a:spcPts val="0"/>
              </a:spcAft>
              <a:buSzPts val="1800"/>
              <a:buChar char="●"/>
              <a:defRPr/>
            </a:lvl1pPr>
            <a:lvl2pPr marL="1072866" lvl="1" indent="-372523">
              <a:spcBef>
                <a:spcPts val="1877"/>
              </a:spcBef>
              <a:spcAft>
                <a:spcPts val="0"/>
              </a:spcAft>
              <a:buSzPts val="1400"/>
              <a:buChar char="○"/>
              <a:defRPr/>
            </a:lvl2pPr>
            <a:lvl3pPr marL="1609298" lvl="2" indent="-372523">
              <a:spcBef>
                <a:spcPts val="1877"/>
              </a:spcBef>
              <a:spcAft>
                <a:spcPts val="0"/>
              </a:spcAft>
              <a:buSzPts val="1400"/>
              <a:buChar char="■"/>
              <a:defRPr/>
            </a:lvl3pPr>
            <a:lvl4pPr marL="2145731" lvl="3" indent="-372523">
              <a:spcBef>
                <a:spcPts val="1877"/>
              </a:spcBef>
              <a:spcAft>
                <a:spcPts val="0"/>
              </a:spcAft>
              <a:buSzPts val="1400"/>
              <a:buChar char="●"/>
              <a:defRPr/>
            </a:lvl4pPr>
            <a:lvl5pPr marL="2682164" lvl="4" indent="-372523">
              <a:spcBef>
                <a:spcPts val="1877"/>
              </a:spcBef>
              <a:spcAft>
                <a:spcPts val="0"/>
              </a:spcAft>
              <a:buSzPts val="1400"/>
              <a:buChar char="○"/>
              <a:defRPr/>
            </a:lvl5pPr>
            <a:lvl6pPr marL="3218597" lvl="5" indent="-372523">
              <a:spcBef>
                <a:spcPts val="1877"/>
              </a:spcBef>
              <a:spcAft>
                <a:spcPts val="0"/>
              </a:spcAft>
              <a:buSzPts val="1400"/>
              <a:buChar char="■"/>
              <a:defRPr/>
            </a:lvl6pPr>
            <a:lvl7pPr marL="3755029" lvl="6" indent="-372523">
              <a:spcBef>
                <a:spcPts val="1877"/>
              </a:spcBef>
              <a:spcAft>
                <a:spcPts val="0"/>
              </a:spcAft>
              <a:buSzPts val="1400"/>
              <a:buChar char="●"/>
              <a:defRPr/>
            </a:lvl7pPr>
            <a:lvl8pPr marL="4291462" lvl="7" indent="-372523">
              <a:spcBef>
                <a:spcPts val="1877"/>
              </a:spcBef>
              <a:spcAft>
                <a:spcPts val="0"/>
              </a:spcAft>
              <a:buSzPts val="1400"/>
              <a:buChar char="○"/>
              <a:defRPr/>
            </a:lvl8pPr>
            <a:lvl9pPr marL="4827895" lvl="8" indent="-372523">
              <a:spcBef>
                <a:spcPts val="1877"/>
              </a:spcBef>
              <a:spcAft>
                <a:spcPts val="1877"/>
              </a:spcAft>
              <a:buSzPts val="1400"/>
              <a:buChar char="■"/>
              <a:defRPr/>
            </a:lvl9pPr>
          </a:lstStyle>
          <a:p>
            <a:endParaRPr/>
          </a:p>
        </p:txBody>
      </p:sp>
      <p:sp>
        <p:nvSpPr>
          <p:cNvPr id="19" name="Google Shape;19;p4"/>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37675" y="593367"/>
            <a:ext cx="9230650" cy="763600"/>
          </a:xfrm>
          <a:prstGeom prst="rect">
            <a:avLst/>
          </a:prstGeom>
        </p:spPr>
        <p:txBody>
          <a:bodyPr spcFirstLastPara="1" wrap="square" lIns="107269" tIns="107269" rIns="107269" bIns="107269"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37675" y="1536633"/>
            <a:ext cx="4333225" cy="4555200"/>
          </a:xfrm>
          <a:prstGeom prst="rect">
            <a:avLst/>
          </a:prstGeom>
        </p:spPr>
        <p:txBody>
          <a:bodyPr spcFirstLastPara="1" wrap="square" lIns="107269" tIns="107269" rIns="107269" bIns="107269" anchor="t" anchorCtr="0">
            <a:noAutofit/>
          </a:bodyPr>
          <a:lstStyle>
            <a:lvl1pPr marL="536433" lvl="0" indent="-372523">
              <a:spcBef>
                <a:spcPts val="0"/>
              </a:spcBef>
              <a:spcAft>
                <a:spcPts val="0"/>
              </a:spcAft>
              <a:buSzPts val="1400"/>
              <a:buChar char="●"/>
              <a:defRPr sz="1600"/>
            </a:lvl1pPr>
            <a:lvl2pPr marL="1072866" lvl="1" indent="-357622">
              <a:spcBef>
                <a:spcPts val="1877"/>
              </a:spcBef>
              <a:spcAft>
                <a:spcPts val="0"/>
              </a:spcAft>
              <a:buSzPts val="1200"/>
              <a:buChar char="○"/>
              <a:defRPr sz="1400"/>
            </a:lvl2pPr>
            <a:lvl3pPr marL="1609298" lvl="2" indent="-357622">
              <a:spcBef>
                <a:spcPts val="1877"/>
              </a:spcBef>
              <a:spcAft>
                <a:spcPts val="0"/>
              </a:spcAft>
              <a:buSzPts val="1200"/>
              <a:buChar char="■"/>
              <a:defRPr sz="1400"/>
            </a:lvl3pPr>
            <a:lvl4pPr marL="2145731" lvl="3" indent="-357622">
              <a:spcBef>
                <a:spcPts val="1877"/>
              </a:spcBef>
              <a:spcAft>
                <a:spcPts val="0"/>
              </a:spcAft>
              <a:buSzPts val="1200"/>
              <a:buChar char="●"/>
              <a:defRPr sz="1400"/>
            </a:lvl4pPr>
            <a:lvl5pPr marL="2682164" lvl="4" indent="-357622">
              <a:spcBef>
                <a:spcPts val="1877"/>
              </a:spcBef>
              <a:spcAft>
                <a:spcPts val="0"/>
              </a:spcAft>
              <a:buSzPts val="1200"/>
              <a:buChar char="○"/>
              <a:defRPr sz="1400"/>
            </a:lvl5pPr>
            <a:lvl6pPr marL="3218597" lvl="5" indent="-357622">
              <a:spcBef>
                <a:spcPts val="1877"/>
              </a:spcBef>
              <a:spcAft>
                <a:spcPts val="0"/>
              </a:spcAft>
              <a:buSzPts val="1200"/>
              <a:buChar char="■"/>
              <a:defRPr sz="1400"/>
            </a:lvl6pPr>
            <a:lvl7pPr marL="3755029" lvl="6" indent="-357622">
              <a:spcBef>
                <a:spcPts val="1877"/>
              </a:spcBef>
              <a:spcAft>
                <a:spcPts val="0"/>
              </a:spcAft>
              <a:buSzPts val="1200"/>
              <a:buChar char="●"/>
              <a:defRPr sz="1400"/>
            </a:lvl7pPr>
            <a:lvl8pPr marL="4291462" lvl="7" indent="-357622">
              <a:spcBef>
                <a:spcPts val="1877"/>
              </a:spcBef>
              <a:spcAft>
                <a:spcPts val="0"/>
              </a:spcAft>
              <a:buSzPts val="1200"/>
              <a:buChar char="○"/>
              <a:defRPr sz="1400"/>
            </a:lvl8pPr>
            <a:lvl9pPr marL="4827895" lvl="8" indent="-357622">
              <a:spcBef>
                <a:spcPts val="1877"/>
              </a:spcBef>
              <a:spcAft>
                <a:spcPts val="1877"/>
              </a:spcAft>
              <a:buSzPts val="1200"/>
              <a:buChar char="■"/>
              <a:defRPr sz="1400"/>
            </a:lvl9pPr>
          </a:lstStyle>
          <a:p>
            <a:endParaRPr/>
          </a:p>
        </p:txBody>
      </p:sp>
      <p:sp>
        <p:nvSpPr>
          <p:cNvPr id="23" name="Google Shape;23;p5"/>
          <p:cNvSpPr txBox="1">
            <a:spLocks noGrp="1"/>
          </p:cNvSpPr>
          <p:nvPr>
            <p:ph type="body" idx="2"/>
          </p:nvPr>
        </p:nvSpPr>
        <p:spPr>
          <a:xfrm>
            <a:off x="5235100" y="1536633"/>
            <a:ext cx="4333225" cy="4555200"/>
          </a:xfrm>
          <a:prstGeom prst="rect">
            <a:avLst/>
          </a:prstGeom>
        </p:spPr>
        <p:txBody>
          <a:bodyPr spcFirstLastPara="1" wrap="square" lIns="107269" tIns="107269" rIns="107269" bIns="107269" anchor="t" anchorCtr="0">
            <a:noAutofit/>
          </a:bodyPr>
          <a:lstStyle>
            <a:lvl1pPr marL="536433" lvl="0" indent="-372523">
              <a:spcBef>
                <a:spcPts val="0"/>
              </a:spcBef>
              <a:spcAft>
                <a:spcPts val="0"/>
              </a:spcAft>
              <a:buSzPts val="1400"/>
              <a:buChar char="●"/>
              <a:defRPr sz="1600"/>
            </a:lvl1pPr>
            <a:lvl2pPr marL="1072866" lvl="1" indent="-357622">
              <a:spcBef>
                <a:spcPts val="1877"/>
              </a:spcBef>
              <a:spcAft>
                <a:spcPts val="0"/>
              </a:spcAft>
              <a:buSzPts val="1200"/>
              <a:buChar char="○"/>
              <a:defRPr sz="1400"/>
            </a:lvl2pPr>
            <a:lvl3pPr marL="1609298" lvl="2" indent="-357622">
              <a:spcBef>
                <a:spcPts val="1877"/>
              </a:spcBef>
              <a:spcAft>
                <a:spcPts val="0"/>
              </a:spcAft>
              <a:buSzPts val="1200"/>
              <a:buChar char="■"/>
              <a:defRPr sz="1400"/>
            </a:lvl3pPr>
            <a:lvl4pPr marL="2145731" lvl="3" indent="-357622">
              <a:spcBef>
                <a:spcPts val="1877"/>
              </a:spcBef>
              <a:spcAft>
                <a:spcPts val="0"/>
              </a:spcAft>
              <a:buSzPts val="1200"/>
              <a:buChar char="●"/>
              <a:defRPr sz="1400"/>
            </a:lvl4pPr>
            <a:lvl5pPr marL="2682164" lvl="4" indent="-357622">
              <a:spcBef>
                <a:spcPts val="1877"/>
              </a:spcBef>
              <a:spcAft>
                <a:spcPts val="0"/>
              </a:spcAft>
              <a:buSzPts val="1200"/>
              <a:buChar char="○"/>
              <a:defRPr sz="1400"/>
            </a:lvl5pPr>
            <a:lvl6pPr marL="3218597" lvl="5" indent="-357622">
              <a:spcBef>
                <a:spcPts val="1877"/>
              </a:spcBef>
              <a:spcAft>
                <a:spcPts val="0"/>
              </a:spcAft>
              <a:buSzPts val="1200"/>
              <a:buChar char="■"/>
              <a:defRPr sz="1400"/>
            </a:lvl6pPr>
            <a:lvl7pPr marL="3755029" lvl="6" indent="-357622">
              <a:spcBef>
                <a:spcPts val="1877"/>
              </a:spcBef>
              <a:spcAft>
                <a:spcPts val="0"/>
              </a:spcAft>
              <a:buSzPts val="1200"/>
              <a:buChar char="●"/>
              <a:defRPr sz="1400"/>
            </a:lvl7pPr>
            <a:lvl8pPr marL="4291462" lvl="7" indent="-357622">
              <a:spcBef>
                <a:spcPts val="1877"/>
              </a:spcBef>
              <a:spcAft>
                <a:spcPts val="0"/>
              </a:spcAft>
              <a:buSzPts val="1200"/>
              <a:buChar char="○"/>
              <a:defRPr sz="1400"/>
            </a:lvl8pPr>
            <a:lvl9pPr marL="4827895" lvl="8" indent="-357622">
              <a:spcBef>
                <a:spcPts val="1877"/>
              </a:spcBef>
              <a:spcAft>
                <a:spcPts val="1877"/>
              </a:spcAft>
              <a:buSzPts val="1200"/>
              <a:buChar char="■"/>
              <a:defRPr sz="1400"/>
            </a:lvl9pPr>
          </a:lstStyle>
          <a:p>
            <a:endParaRPr/>
          </a:p>
        </p:txBody>
      </p:sp>
      <p:sp>
        <p:nvSpPr>
          <p:cNvPr id="24" name="Google Shape;24;p5"/>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37675" y="593367"/>
            <a:ext cx="9230650" cy="763600"/>
          </a:xfrm>
          <a:prstGeom prst="rect">
            <a:avLst/>
          </a:prstGeom>
        </p:spPr>
        <p:txBody>
          <a:bodyPr spcFirstLastPara="1" wrap="square" lIns="107269" tIns="107269" rIns="107269" bIns="107269"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37675" y="740800"/>
            <a:ext cx="3042000" cy="1007600"/>
          </a:xfrm>
          <a:prstGeom prst="rect">
            <a:avLst/>
          </a:prstGeom>
        </p:spPr>
        <p:txBody>
          <a:bodyPr spcFirstLastPara="1" wrap="square" lIns="107269" tIns="107269" rIns="107269" bIns="107269" anchor="b" anchorCtr="0">
            <a:noAutofit/>
          </a:bodyPr>
          <a:lstStyle>
            <a:lvl1pPr lvl="0">
              <a:spcBef>
                <a:spcPts val="0"/>
              </a:spcBef>
              <a:spcAft>
                <a:spcPts val="0"/>
              </a:spcAft>
              <a:buSzPts val="2400"/>
              <a:buNone/>
              <a:defRPr sz="2800"/>
            </a:lvl1pPr>
            <a:lvl2pPr lvl="1">
              <a:spcBef>
                <a:spcPts val="0"/>
              </a:spcBef>
              <a:spcAft>
                <a:spcPts val="0"/>
              </a:spcAft>
              <a:buSzPts val="2400"/>
              <a:buNone/>
              <a:defRPr sz="2800"/>
            </a:lvl2pPr>
            <a:lvl3pPr lvl="2">
              <a:spcBef>
                <a:spcPts val="0"/>
              </a:spcBef>
              <a:spcAft>
                <a:spcPts val="0"/>
              </a:spcAft>
              <a:buSzPts val="2400"/>
              <a:buNone/>
              <a:defRPr sz="2800"/>
            </a:lvl3pPr>
            <a:lvl4pPr lvl="3">
              <a:spcBef>
                <a:spcPts val="0"/>
              </a:spcBef>
              <a:spcAft>
                <a:spcPts val="0"/>
              </a:spcAft>
              <a:buSzPts val="2400"/>
              <a:buNone/>
              <a:defRPr sz="2800"/>
            </a:lvl4pPr>
            <a:lvl5pPr lvl="4">
              <a:spcBef>
                <a:spcPts val="0"/>
              </a:spcBef>
              <a:spcAft>
                <a:spcPts val="0"/>
              </a:spcAft>
              <a:buSzPts val="2400"/>
              <a:buNone/>
              <a:defRPr sz="2800"/>
            </a:lvl5pPr>
            <a:lvl6pPr lvl="5">
              <a:spcBef>
                <a:spcPts val="0"/>
              </a:spcBef>
              <a:spcAft>
                <a:spcPts val="0"/>
              </a:spcAft>
              <a:buSzPts val="2400"/>
              <a:buNone/>
              <a:defRPr sz="2800"/>
            </a:lvl6pPr>
            <a:lvl7pPr lvl="6">
              <a:spcBef>
                <a:spcPts val="0"/>
              </a:spcBef>
              <a:spcAft>
                <a:spcPts val="0"/>
              </a:spcAft>
              <a:buSzPts val="2400"/>
              <a:buNone/>
              <a:defRPr sz="2800"/>
            </a:lvl7pPr>
            <a:lvl8pPr lvl="7">
              <a:spcBef>
                <a:spcPts val="0"/>
              </a:spcBef>
              <a:spcAft>
                <a:spcPts val="0"/>
              </a:spcAft>
              <a:buSzPts val="2400"/>
              <a:buNone/>
              <a:defRPr sz="2800"/>
            </a:lvl8pPr>
            <a:lvl9pPr lvl="8">
              <a:spcBef>
                <a:spcPts val="0"/>
              </a:spcBef>
              <a:spcAft>
                <a:spcPts val="0"/>
              </a:spcAft>
              <a:buSzPts val="2400"/>
              <a:buNone/>
              <a:defRPr sz="2800"/>
            </a:lvl9pPr>
          </a:lstStyle>
          <a:p>
            <a:endParaRPr/>
          </a:p>
        </p:txBody>
      </p:sp>
      <p:sp>
        <p:nvSpPr>
          <p:cNvPr id="30" name="Google Shape;30;p7"/>
          <p:cNvSpPr txBox="1">
            <a:spLocks noGrp="1"/>
          </p:cNvSpPr>
          <p:nvPr>
            <p:ph type="body" idx="1"/>
          </p:nvPr>
        </p:nvSpPr>
        <p:spPr>
          <a:xfrm>
            <a:off x="337675" y="1852800"/>
            <a:ext cx="3042000" cy="4239200"/>
          </a:xfrm>
          <a:prstGeom prst="rect">
            <a:avLst/>
          </a:prstGeom>
        </p:spPr>
        <p:txBody>
          <a:bodyPr spcFirstLastPara="1" wrap="square" lIns="107269" tIns="107269" rIns="107269" bIns="107269" anchor="t" anchorCtr="0">
            <a:noAutofit/>
          </a:bodyPr>
          <a:lstStyle>
            <a:lvl1pPr marL="536433" lvl="0" indent="-357622">
              <a:spcBef>
                <a:spcPts val="0"/>
              </a:spcBef>
              <a:spcAft>
                <a:spcPts val="0"/>
              </a:spcAft>
              <a:buSzPts val="1200"/>
              <a:buChar char="●"/>
              <a:defRPr sz="1400"/>
            </a:lvl1pPr>
            <a:lvl2pPr marL="1072866" lvl="1" indent="-357622">
              <a:spcBef>
                <a:spcPts val="1877"/>
              </a:spcBef>
              <a:spcAft>
                <a:spcPts val="0"/>
              </a:spcAft>
              <a:buSzPts val="1200"/>
              <a:buChar char="○"/>
              <a:defRPr sz="1400"/>
            </a:lvl2pPr>
            <a:lvl3pPr marL="1609298" lvl="2" indent="-357622">
              <a:spcBef>
                <a:spcPts val="1877"/>
              </a:spcBef>
              <a:spcAft>
                <a:spcPts val="0"/>
              </a:spcAft>
              <a:buSzPts val="1200"/>
              <a:buChar char="■"/>
              <a:defRPr sz="1400"/>
            </a:lvl3pPr>
            <a:lvl4pPr marL="2145731" lvl="3" indent="-357622">
              <a:spcBef>
                <a:spcPts val="1877"/>
              </a:spcBef>
              <a:spcAft>
                <a:spcPts val="0"/>
              </a:spcAft>
              <a:buSzPts val="1200"/>
              <a:buChar char="●"/>
              <a:defRPr sz="1400"/>
            </a:lvl4pPr>
            <a:lvl5pPr marL="2682164" lvl="4" indent="-357622">
              <a:spcBef>
                <a:spcPts val="1877"/>
              </a:spcBef>
              <a:spcAft>
                <a:spcPts val="0"/>
              </a:spcAft>
              <a:buSzPts val="1200"/>
              <a:buChar char="○"/>
              <a:defRPr sz="1400"/>
            </a:lvl5pPr>
            <a:lvl6pPr marL="3218597" lvl="5" indent="-357622">
              <a:spcBef>
                <a:spcPts val="1877"/>
              </a:spcBef>
              <a:spcAft>
                <a:spcPts val="0"/>
              </a:spcAft>
              <a:buSzPts val="1200"/>
              <a:buChar char="■"/>
              <a:defRPr sz="1400"/>
            </a:lvl6pPr>
            <a:lvl7pPr marL="3755029" lvl="6" indent="-357622">
              <a:spcBef>
                <a:spcPts val="1877"/>
              </a:spcBef>
              <a:spcAft>
                <a:spcPts val="0"/>
              </a:spcAft>
              <a:buSzPts val="1200"/>
              <a:buChar char="●"/>
              <a:defRPr sz="1400"/>
            </a:lvl7pPr>
            <a:lvl8pPr marL="4291462" lvl="7" indent="-357622">
              <a:spcBef>
                <a:spcPts val="1877"/>
              </a:spcBef>
              <a:spcAft>
                <a:spcPts val="0"/>
              </a:spcAft>
              <a:buSzPts val="1200"/>
              <a:buChar char="○"/>
              <a:defRPr sz="1400"/>
            </a:lvl8pPr>
            <a:lvl9pPr marL="4827895" lvl="8" indent="-357622">
              <a:spcBef>
                <a:spcPts val="1877"/>
              </a:spcBef>
              <a:spcAft>
                <a:spcPts val="1877"/>
              </a:spcAft>
              <a:buSzPts val="1200"/>
              <a:buChar char="■"/>
              <a:defRPr sz="1400"/>
            </a:lvl9pPr>
          </a:lstStyle>
          <a:p>
            <a:endParaRPr/>
          </a:p>
        </p:txBody>
      </p:sp>
      <p:sp>
        <p:nvSpPr>
          <p:cNvPr id="31" name="Google Shape;31;p7"/>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1104" y="600200"/>
            <a:ext cx="6898450" cy="5454400"/>
          </a:xfrm>
          <a:prstGeom prst="rect">
            <a:avLst/>
          </a:prstGeom>
        </p:spPr>
        <p:txBody>
          <a:bodyPr spcFirstLastPara="1" wrap="square" lIns="107269" tIns="107269" rIns="107269" bIns="107269" anchor="ctr" anchorCtr="0">
            <a:noAutofit/>
          </a:bodyPr>
          <a:lstStyle>
            <a:lvl1pPr lvl="0">
              <a:spcBef>
                <a:spcPts val="0"/>
              </a:spcBef>
              <a:spcAft>
                <a:spcPts val="0"/>
              </a:spcAft>
              <a:buSzPts val="4800"/>
              <a:buNone/>
              <a:defRPr sz="5600"/>
            </a:lvl1pPr>
            <a:lvl2pPr lvl="1">
              <a:spcBef>
                <a:spcPts val="0"/>
              </a:spcBef>
              <a:spcAft>
                <a:spcPts val="0"/>
              </a:spcAft>
              <a:buSzPts val="4800"/>
              <a:buNone/>
              <a:defRPr sz="5600"/>
            </a:lvl2pPr>
            <a:lvl3pPr lvl="2">
              <a:spcBef>
                <a:spcPts val="0"/>
              </a:spcBef>
              <a:spcAft>
                <a:spcPts val="0"/>
              </a:spcAft>
              <a:buSzPts val="4800"/>
              <a:buNone/>
              <a:defRPr sz="5600"/>
            </a:lvl3pPr>
            <a:lvl4pPr lvl="3">
              <a:spcBef>
                <a:spcPts val="0"/>
              </a:spcBef>
              <a:spcAft>
                <a:spcPts val="0"/>
              </a:spcAft>
              <a:buSzPts val="4800"/>
              <a:buNone/>
              <a:defRPr sz="5600"/>
            </a:lvl4pPr>
            <a:lvl5pPr lvl="4">
              <a:spcBef>
                <a:spcPts val="0"/>
              </a:spcBef>
              <a:spcAft>
                <a:spcPts val="0"/>
              </a:spcAft>
              <a:buSzPts val="4800"/>
              <a:buNone/>
              <a:defRPr sz="5600"/>
            </a:lvl5pPr>
            <a:lvl6pPr lvl="5">
              <a:spcBef>
                <a:spcPts val="0"/>
              </a:spcBef>
              <a:spcAft>
                <a:spcPts val="0"/>
              </a:spcAft>
              <a:buSzPts val="4800"/>
              <a:buNone/>
              <a:defRPr sz="5600"/>
            </a:lvl6pPr>
            <a:lvl7pPr lvl="6">
              <a:spcBef>
                <a:spcPts val="0"/>
              </a:spcBef>
              <a:spcAft>
                <a:spcPts val="0"/>
              </a:spcAft>
              <a:buSzPts val="4800"/>
              <a:buNone/>
              <a:defRPr sz="5600"/>
            </a:lvl7pPr>
            <a:lvl8pPr lvl="7">
              <a:spcBef>
                <a:spcPts val="0"/>
              </a:spcBef>
              <a:spcAft>
                <a:spcPts val="0"/>
              </a:spcAft>
              <a:buSzPts val="4800"/>
              <a:buNone/>
              <a:defRPr sz="5600"/>
            </a:lvl8pPr>
            <a:lvl9pPr lvl="8">
              <a:spcBef>
                <a:spcPts val="0"/>
              </a:spcBef>
              <a:spcAft>
                <a:spcPts val="0"/>
              </a:spcAft>
              <a:buSzPts val="4800"/>
              <a:buNone/>
              <a:defRPr sz="5600"/>
            </a:lvl9pPr>
          </a:lstStyle>
          <a:p>
            <a:endParaRPr/>
          </a:p>
        </p:txBody>
      </p:sp>
      <p:sp>
        <p:nvSpPr>
          <p:cNvPr id="34" name="Google Shape;34;p8"/>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953000" y="-167"/>
            <a:ext cx="4953000" cy="6858000"/>
          </a:xfrm>
          <a:prstGeom prst="rect">
            <a:avLst/>
          </a:prstGeom>
          <a:solidFill>
            <a:schemeClr val="lt2"/>
          </a:solidFill>
          <a:ln>
            <a:noFill/>
          </a:ln>
        </p:spPr>
        <p:txBody>
          <a:bodyPr spcFirstLastPara="1" wrap="square" lIns="107269" tIns="107269" rIns="107269" bIns="107269"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87625" y="1644233"/>
            <a:ext cx="4382300" cy="1976400"/>
          </a:xfrm>
          <a:prstGeom prst="rect">
            <a:avLst/>
          </a:prstGeom>
        </p:spPr>
        <p:txBody>
          <a:bodyPr spcFirstLastPara="1" wrap="square" lIns="107269" tIns="107269" rIns="107269" bIns="107269" anchor="b" anchorCtr="0">
            <a:noAutofit/>
          </a:bodyPr>
          <a:lstStyle>
            <a:lvl1pPr lvl="0" algn="ctr">
              <a:spcBef>
                <a:spcPts val="0"/>
              </a:spcBef>
              <a:spcAft>
                <a:spcPts val="0"/>
              </a:spcAft>
              <a:buSzPts val="4200"/>
              <a:buNone/>
              <a:defRPr sz="4900"/>
            </a:lvl1pPr>
            <a:lvl2pPr lvl="1" algn="ctr">
              <a:spcBef>
                <a:spcPts val="0"/>
              </a:spcBef>
              <a:spcAft>
                <a:spcPts val="0"/>
              </a:spcAft>
              <a:buSzPts val="4200"/>
              <a:buNone/>
              <a:defRPr sz="4900"/>
            </a:lvl2pPr>
            <a:lvl3pPr lvl="2" algn="ctr">
              <a:spcBef>
                <a:spcPts val="0"/>
              </a:spcBef>
              <a:spcAft>
                <a:spcPts val="0"/>
              </a:spcAft>
              <a:buSzPts val="4200"/>
              <a:buNone/>
              <a:defRPr sz="4900"/>
            </a:lvl3pPr>
            <a:lvl4pPr lvl="3" algn="ctr">
              <a:spcBef>
                <a:spcPts val="0"/>
              </a:spcBef>
              <a:spcAft>
                <a:spcPts val="0"/>
              </a:spcAft>
              <a:buSzPts val="4200"/>
              <a:buNone/>
              <a:defRPr sz="4900"/>
            </a:lvl4pPr>
            <a:lvl5pPr lvl="4" algn="ctr">
              <a:spcBef>
                <a:spcPts val="0"/>
              </a:spcBef>
              <a:spcAft>
                <a:spcPts val="0"/>
              </a:spcAft>
              <a:buSzPts val="4200"/>
              <a:buNone/>
              <a:defRPr sz="4900"/>
            </a:lvl5pPr>
            <a:lvl6pPr lvl="5" algn="ctr">
              <a:spcBef>
                <a:spcPts val="0"/>
              </a:spcBef>
              <a:spcAft>
                <a:spcPts val="0"/>
              </a:spcAft>
              <a:buSzPts val="4200"/>
              <a:buNone/>
              <a:defRPr sz="4900"/>
            </a:lvl6pPr>
            <a:lvl7pPr lvl="6" algn="ctr">
              <a:spcBef>
                <a:spcPts val="0"/>
              </a:spcBef>
              <a:spcAft>
                <a:spcPts val="0"/>
              </a:spcAft>
              <a:buSzPts val="4200"/>
              <a:buNone/>
              <a:defRPr sz="4900"/>
            </a:lvl7pPr>
            <a:lvl8pPr lvl="7" algn="ctr">
              <a:spcBef>
                <a:spcPts val="0"/>
              </a:spcBef>
              <a:spcAft>
                <a:spcPts val="0"/>
              </a:spcAft>
              <a:buSzPts val="4200"/>
              <a:buNone/>
              <a:defRPr sz="4900"/>
            </a:lvl8pPr>
            <a:lvl9pPr lvl="8" algn="ctr">
              <a:spcBef>
                <a:spcPts val="0"/>
              </a:spcBef>
              <a:spcAft>
                <a:spcPts val="0"/>
              </a:spcAft>
              <a:buSzPts val="4200"/>
              <a:buNone/>
              <a:defRPr sz="4900"/>
            </a:lvl9pPr>
          </a:lstStyle>
          <a:p>
            <a:endParaRPr/>
          </a:p>
        </p:txBody>
      </p:sp>
      <p:sp>
        <p:nvSpPr>
          <p:cNvPr id="38" name="Google Shape;38;p9"/>
          <p:cNvSpPr txBox="1">
            <a:spLocks noGrp="1"/>
          </p:cNvSpPr>
          <p:nvPr>
            <p:ph type="subTitle" idx="1"/>
          </p:nvPr>
        </p:nvSpPr>
        <p:spPr>
          <a:xfrm>
            <a:off x="287625" y="3737433"/>
            <a:ext cx="4382300" cy="1646800"/>
          </a:xfrm>
          <a:prstGeom prst="rect">
            <a:avLst/>
          </a:prstGeom>
        </p:spPr>
        <p:txBody>
          <a:bodyPr spcFirstLastPara="1" wrap="square" lIns="107269" tIns="107269" rIns="107269" bIns="107269" anchor="t" anchorCtr="0">
            <a:noAutofit/>
          </a:bodyPr>
          <a:lstStyle>
            <a:lvl1pPr lvl="0" algn="ctr">
              <a:lnSpc>
                <a:spcPct val="100000"/>
              </a:lnSpc>
              <a:spcBef>
                <a:spcPts val="0"/>
              </a:spcBef>
              <a:spcAft>
                <a:spcPts val="0"/>
              </a:spcAft>
              <a:buSzPts val="2100"/>
              <a:buNone/>
              <a:defRPr sz="2500"/>
            </a:lvl1pPr>
            <a:lvl2pPr lvl="1" algn="ctr">
              <a:lnSpc>
                <a:spcPct val="100000"/>
              </a:lnSpc>
              <a:spcBef>
                <a:spcPts val="0"/>
              </a:spcBef>
              <a:spcAft>
                <a:spcPts val="0"/>
              </a:spcAft>
              <a:buSzPts val="2100"/>
              <a:buNone/>
              <a:defRPr sz="2500"/>
            </a:lvl2pPr>
            <a:lvl3pPr lvl="2" algn="ctr">
              <a:lnSpc>
                <a:spcPct val="100000"/>
              </a:lnSpc>
              <a:spcBef>
                <a:spcPts val="0"/>
              </a:spcBef>
              <a:spcAft>
                <a:spcPts val="0"/>
              </a:spcAft>
              <a:buSzPts val="2100"/>
              <a:buNone/>
              <a:defRPr sz="2500"/>
            </a:lvl3pPr>
            <a:lvl4pPr lvl="3" algn="ctr">
              <a:lnSpc>
                <a:spcPct val="100000"/>
              </a:lnSpc>
              <a:spcBef>
                <a:spcPts val="0"/>
              </a:spcBef>
              <a:spcAft>
                <a:spcPts val="0"/>
              </a:spcAft>
              <a:buSzPts val="2100"/>
              <a:buNone/>
              <a:defRPr sz="2500"/>
            </a:lvl4pPr>
            <a:lvl5pPr lvl="4" algn="ctr">
              <a:lnSpc>
                <a:spcPct val="100000"/>
              </a:lnSpc>
              <a:spcBef>
                <a:spcPts val="0"/>
              </a:spcBef>
              <a:spcAft>
                <a:spcPts val="0"/>
              </a:spcAft>
              <a:buSzPts val="2100"/>
              <a:buNone/>
              <a:defRPr sz="2500"/>
            </a:lvl5pPr>
            <a:lvl6pPr lvl="5" algn="ctr">
              <a:lnSpc>
                <a:spcPct val="100000"/>
              </a:lnSpc>
              <a:spcBef>
                <a:spcPts val="0"/>
              </a:spcBef>
              <a:spcAft>
                <a:spcPts val="0"/>
              </a:spcAft>
              <a:buSzPts val="2100"/>
              <a:buNone/>
              <a:defRPr sz="2500"/>
            </a:lvl6pPr>
            <a:lvl7pPr lvl="6" algn="ctr">
              <a:lnSpc>
                <a:spcPct val="100000"/>
              </a:lnSpc>
              <a:spcBef>
                <a:spcPts val="0"/>
              </a:spcBef>
              <a:spcAft>
                <a:spcPts val="0"/>
              </a:spcAft>
              <a:buSzPts val="2100"/>
              <a:buNone/>
              <a:defRPr sz="2500"/>
            </a:lvl7pPr>
            <a:lvl8pPr lvl="7" algn="ctr">
              <a:lnSpc>
                <a:spcPct val="100000"/>
              </a:lnSpc>
              <a:spcBef>
                <a:spcPts val="0"/>
              </a:spcBef>
              <a:spcAft>
                <a:spcPts val="0"/>
              </a:spcAft>
              <a:buSzPts val="2100"/>
              <a:buNone/>
              <a:defRPr sz="2500"/>
            </a:lvl8pPr>
            <a:lvl9pPr lvl="8" algn="ctr">
              <a:lnSpc>
                <a:spcPct val="100000"/>
              </a:lnSpc>
              <a:spcBef>
                <a:spcPts val="0"/>
              </a:spcBef>
              <a:spcAft>
                <a:spcPts val="0"/>
              </a:spcAft>
              <a:buSzPts val="2100"/>
              <a:buNone/>
              <a:defRPr sz="2500"/>
            </a:lvl9pPr>
          </a:lstStyle>
          <a:p>
            <a:endParaRPr/>
          </a:p>
        </p:txBody>
      </p:sp>
      <p:sp>
        <p:nvSpPr>
          <p:cNvPr id="39" name="Google Shape;39;p9"/>
          <p:cNvSpPr txBox="1">
            <a:spLocks noGrp="1"/>
          </p:cNvSpPr>
          <p:nvPr>
            <p:ph type="body" idx="2"/>
          </p:nvPr>
        </p:nvSpPr>
        <p:spPr>
          <a:xfrm>
            <a:off x="5351125" y="965433"/>
            <a:ext cx="4156750" cy="4926800"/>
          </a:xfrm>
          <a:prstGeom prst="rect">
            <a:avLst/>
          </a:prstGeom>
        </p:spPr>
        <p:txBody>
          <a:bodyPr spcFirstLastPara="1" wrap="square" lIns="107269" tIns="107269" rIns="107269" bIns="107269" anchor="ctr" anchorCtr="0">
            <a:noAutofit/>
          </a:bodyPr>
          <a:lstStyle>
            <a:lvl1pPr marL="536433" lvl="0" indent="-402325">
              <a:spcBef>
                <a:spcPts val="0"/>
              </a:spcBef>
              <a:spcAft>
                <a:spcPts val="0"/>
              </a:spcAft>
              <a:buSzPts val="1800"/>
              <a:buChar char="●"/>
              <a:defRPr/>
            </a:lvl1pPr>
            <a:lvl2pPr marL="1072866" lvl="1" indent="-372523">
              <a:spcBef>
                <a:spcPts val="1877"/>
              </a:spcBef>
              <a:spcAft>
                <a:spcPts val="0"/>
              </a:spcAft>
              <a:buSzPts val="1400"/>
              <a:buChar char="○"/>
              <a:defRPr/>
            </a:lvl2pPr>
            <a:lvl3pPr marL="1609298" lvl="2" indent="-372523">
              <a:spcBef>
                <a:spcPts val="1877"/>
              </a:spcBef>
              <a:spcAft>
                <a:spcPts val="0"/>
              </a:spcAft>
              <a:buSzPts val="1400"/>
              <a:buChar char="■"/>
              <a:defRPr/>
            </a:lvl3pPr>
            <a:lvl4pPr marL="2145731" lvl="3" indent="-372523">
              <a:spcBef>
                <a:spcPts val="1877"/>
              </a:spcBef>
              <a:spcAft>
                <a:spcPts val="0"/>
              </a:spcAft>
              <a:buSzPts val="1400"/>
              <a:buChar char="●"/>
              <a:defRPr/>
            </a:lvl4pPr>
            <a:lvl5pPr marL="2682164" lvl="4" indent="-372523">
              <a:spcBef>
                <a:spcPts val="1877"/>
              </a:spcBef>
              <a:spcAft>
                <a:spcPts val="0"/>
              </a:spcAft>
              <a:buSzPts val="1400"/>
              <a:buChar char="○"/>
              <a:defRPr/>
            </a:lvl5pPr>
            <a:lvl6pPr marL="3218597" lvl="5" indent="-372523">
              <a:spcBef>
                <a:spcPts val="1877"/>
              </a:spcBef>
              <a:spcAft>
                <a:spcPts val="0"/>
              </a:spcAft>
              <a:buSzPts val="1400"/>
              <a:buChar char="■"/>
              <a:defRPr/>
            </a:lvl6pPr>
            <a:lvl7pPr marL="3755029" lvl="6" indent="-372523">
              <a:spcBef>
                <a:spcPts val="1877"/>
              </a:spcBef>
              <a:spcAft>
                <a:spcPts val="0"/>
              </a:spcAft>
              <a:buSzPts val="1400"/>
              <a:buChar char="●"/>
              <a:defRPr/>
            </a:lvl7pPr>
            <a:lvl8pPr marL="4291462" lvl="7" indent="-372523">
              <a:spcBef>
                <a:spcPts val="1877"/>
              </a:spcBef>
              <a:spcAft>
                <a:spcPts val="0"/>
              </a:spcAft>
              <a:buSzPts val="1400"/>
              <a:buChar char="○"/>
              <a:defRPr/>
            </a:lvl8pPr>
            <a:lvl9pPr marL="4827895" lvl="8" indent="-372523">
              <a:spcBef>
                <a:spcPts val="1877"/>
              </a:spcBef>
              <a:spcAft>
                <a:spcPts val="1877"/>
              </a:spcAft>
              <a:buSzPts val="1400"/>
              <a:buChar char="■"/>
              <a:defRPr/>
            </a:lvl9pPr>
          </a:lstStyle>
          <a:p>
            <a:endParaRPr/>
          </a:p>
        </p:txBody>
      </p:sp>
      <p:sp>
        <p:nvSpPr>
          <p:cNvPr id="40" name="Google Shape;40;p9"/>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37675" y="5640767"/>
            <a:ext cx="6498700" cy="806800"/>
          </a:xfrm>
          <a:prstGeom prst="rect">
            <a:avLst/>
          </a:prstGeom>
        </p:spPr>
        <p:txBody>
          <a:bodyPr spcFirstLastPara="1" wrap="square" lIns="107269" tIns="107269" rIns="107269" bIns="107269" anchor="ctr" anchorCtr="0">
            <a:noAutofit/>
          </a:bodyPr>
          <a:lstStyle>
            <a:lvl1pPr marL="536433" lvl="0" indent="-26821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178496" y="6217623"/>
            <a:ext cx="594425" cy="524800"/>
          </a:xfrm>
          <a:prstGeom prst="rect">
            <a:avLst/>
          </a:prstGeom>
        </p:spPr>
        <p:txBody>
          <a:bodyPr spcFirstLastPara="1" wrap="square" lIns="107269" tIns="107269" rIns="107269" bIns="10726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i" smtClean="0"/>
              <a:pPr/>
              <a:t>‹#›</a:t>
            </a:fld>
            <a:endParaRPr lang="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7675" y="593367"/>
            <a:ext cx="9230650" cy="763600"/>
          </a:xfrm>
          <a:prstGeom prst="rect">
            <a:avLst/>
          </a:prstGeom>
          <a:noFill/>
          <a:ln>
            <a:noFill/>
          </a:ln>
        </p:spPr>
        <p:txBody>
          <a:bodyPr spcFirstLastPara="1" wrap="square" lIns="107269" tIns="107269" rIns="107269" bIns="107269"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37675" y="1536633"/>
            <a:ext cx="9230650" cy="4555200"/>
          </a:xfrm>
          <a:prstGeom prst="rect">
            <a:avLst/>
          </a:prstGeom>
          <a:noFill/>
          <a:ln>
            <a:noFill/>
          </a:ln>
        </p:spPr>
        <p:txBody>
          <a:bodyPr spcFirstLastPara="1" wrap="square" lIns="107269" tIns="107269" rIns="107269" bIns="107269"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178496" y="6217623"/>
            <a:ext cx="594425" cy="524800"/>
          </a:xfrm>
          <a:prstGeom prst="rect">
            <a:avLst/>
          </a:prstGeom>
          <a:noFill/>
          <a:ln>
            <a:noFill/>
          </a:ln>
        </p:spPr>
        <p:txBody>
          <a:bodyPr spcFirstLastPara="1" wrap="square" lIns="107269" tIns="107269" rIns="107269" bIns="107269"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fld id="{00000000-1234-1234-1234-123412341234}" type="slidenum">
              <a:rPr lang="fi" smtClean="0"/>
              <a:pPr/>
              <a:t>‹#›</a:t>
            </a:fld>
            <a:endParaRPr lang="fi"/>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6.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22.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34302" y="4475"/>
            <a:ext cx="1169580"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55" name="Google Shape;55;p13"/>
          <p:cNvSpPr txBox="1"/>
          <p:nvPr/>
        </p:nvSpPr>
        <p:spPr>
          <a:xfrm>
            <a:off x="1197746" y="355769"/>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SIIVOUSLEIKKI</a:t>
            </a:r>
            <a:endParaRPr sz="2200" b="1">
              <a:latin typeface="Raleway"/>
              <a:ea typeface="Raleway"/>
              <a:cs typeface="Raleway"/>
              <a:sym typeface="Raleway"/>
            </a:endParaRPr>
          </a:p>
        </p:txBody>
      </p:sp>
      <p:sp>
        <p:nvSpPr>
          <p:cNvPr id="56" name="Google Shape;56;p13"/>
          <p:cNvSpPr txBox="1"/>
          <p:nvPr/>
        </p:nvSpPr>
        <p:spPr>
          <a:xfrm>
            <a:off x="1445661" y="1080965"/>
            <a:ext cx="6863675" cy="5104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a:latin typeface="Raleway"/>
                <a:ea typeface="Raleway"/>
                <a:cs typeface="Raleway"/>
                <a:sym typeface="Raleway"/>
              </a:rPr>
              <a:t>Kääntyminen</a:t>
            </a:r>
            <a:r>
              <a:rPr lang="fi" dirty="0" smtClean="0">
                <a:latin typeface="Raleway"/>
                <a:ea typeface="Raleway"/>
                <a:cs typeface="Raleway"/>
                <a:sym typeface="Raleway"/>
              </a:rPr>
              <a:t>, </a:t>
            </a:r>
            <a:r>
              <a:rPr lang="fi" dirty="0" smtClean="0">
                <a:latin typeface="Raleway"/>
                <a:ea typeface="Raleway"/>
                <a:cs typeface="Raleway"/>
                <a:sym typeface="Raleway"/>
              </a:rPr>
              <a:t>pysähtyminen</a:t>
            </a: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Ämpäreitä, </a:t>
            </a:r>
            <a:r>
              <a:rPr lang="fi" dirty="0" smtClean="0">
                <a:latin typeface="Raleway"/>
                <a:ea typeface="Raleway"/>
                <a:cs typeface="Raleway"/>
                <a:sym typeface="Raleway"/>
              </a:rPr>
              <a:t>hiekkaleluja</a:t>
            </a:r>
            <a:endParaRPr lang="fi" dirty="0">
              <a:latin typeface="Raleway"/>
              <a:ea typeface="Raleway"/>
              <a:cs typeface="Raleway"/>
              <a:sym typeface="Raleway"/>
            </a:endParaRPr>
          </a:p>
          <a:p>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Hiekkalaatikon ulkopuolella on ämpäri tai ämpäreitä, joihin lapset tuovat kaikki hiekkalelut, oman taitotason mukaan. Tarkoitus on kuljettaa yksi lelu kerrallaan ämpäriin</a:t>
            </a:r>
            <a:r>
              <a:rPr lang="fi" dirty="0" smtClean="0">
                <a:latin typeface="Raleway"/>
                <a:ea typeface="Raleway"/>
                <a:cs typeface="Raleway"/>
                <a:sym typeface="Raleway"/>
              </a:rPr>
              <a:t>. </a:t>
            </a:r>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r>
              <a:rPr lang="fi" b="1" i="1" dirty="0">
                <a:solidFill>
                  <a:srgbClr val="004E9E"/>
                </a:solidFill>
                <a:latin typeface="Raleway"/>
                <a:ea typeface="Raleway"/>
                <a:cs typeface="Raleway"/>
                <a:sym typeface="Raleway"/>
              </a:rPr>
              <a:t>Helpota</a:t>
            </a:r>
            <a:r>
              <a:rPr lang="fi" b="1" i="1" dirty="0">
                <a:solidFill>
                  <a:srgbClr val="1C4587"/>
                </a:solidFill>
                <a:latin typeface="Raleway"/>
                <a:ea typeface="Raleway"/>
                <a:cs typeface="Raleway"/>
                <a:sym typeface="Raleway"/>
              </a:rPr>
              <a:t>: -</a:t>
            </a:r>
            <a:endParaRPr b="1" i="1" dirty="0">
              <a:solidFill>
                <a:srgbClr val="1C4587"/>
              </a:solidFill>
              <a:latin typeface="Raleway"/>
              <a:ea typeface="Raleway"/>
              <a:cs typeface="Raleway"/>
              <a:sym typeface="Raleway"/>
            </a:endParaRPr>
          </a:p>
          <a:p>
            <a:endParaRPr b="1" i="1" dirty="0">
              <a:solidFill>
                <a:srgbClr val="1C4587"/>
              </a:solidFill>
              <a:latin typeface="Raleway"/>
              <a:ea typeface="Raleway"/>
              <a:cs typeface="Raleway"/>
              <a:sym typeface="Raleway"/>
            </a:endParaRPr>
          </a:p>
          <a:p>
            <a:r>
              <a:rPr lang="fi" b="1" i="1" dirty="0">
                <a:solidFill>
                  <a:srgbClr val="004E9E"/>
                </a:solidFill>
                <a:latin typeface="Raleway"/>
                <a:ea typeface="Raleway"/>
                <a:cs typeface="Raleway"/>
                <a:sym typeface="Raleway"/>
              </a:rPr>
              <a:t>Vaikeuta:</a:t>
            </a:r>
            <a:r>
              <a:rPr lang="fi" b="1" dirty="0">
                <a:solidFill>
                  <a:srgbClr val="004E9E"/>
                </a:solidFill>
                <a:latin typeface="Raleway"/>
                <a:ea typeface="Raleway"/>
                <a:cs typeface="Raleway"/>
                <a:sym typeface="Raleway"/>
              </a:rPr>
              <a:t> </a:t>
            </a:r>
            <a:r>
              <a:rPr lang="fi" dirty="0">
                <a:solidFill>
                  <a:schemeClr val="dk1"/>
                </a:solidFill>
                <a:latin typeface="Raleway"/>
                <a:ea typeface="Raleway"/>
                <a:cs typeface="Raleway"/>
                <a:sym typeface="Raleway"/>
              </a:rPr>
              <a:t>Ämpäreitä voi olla erivärisiä ja kaikki lelut järjestellään niihin värien mukaan.</a:t>
            </a:r>
            <a:endParaRPr dirty="0">
              <a:solidFill>
                <a:schemeClr val="dk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a:t>
            </a:r>
            <a:endParaRPr dirty="0">
              <a:latin typeface="Raleway"/>
              <a:ea typeface="Raleway"/>
              <a:cs typeface="Raleway"/>
              <a:sym typeface="Raleway"/>
            </a:endParaRPr>
          </a:p>
        </p:txBody>
      </p:sp>
      <p:sp>
        <p:nvSpPr>
          <p:cNvPr id="57" name="Google Shape;57;p13"/>
          <p:cNvSpPr txBox="1"/>
          <p:nvPr/>
        </p:nvSpPr>
        <p:spPr>
          <a:xfrm rot="-5400000">
            <a:off x="-2097712"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58" name="Google Shape;58;p13"/>
          <p:cNvSpPr txBox="1"/>
          <p:nvPr/>
        </p:nvSpPr>
        <p:spPr>
          <a:xfrm>
            <a:off x="7451912"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59" name="Google Shape;59;p13"/>
          <p:cNvSpPr txBox="1"/>
          <p:nvPr/>
        </p:nvSpPr>
        <p:spPr>
          <a:xfrm>
            <a:off x="5818529" y="44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5-10 min</a:t>
            </a:r>
            <a:endParaRPr>
              <a:latin typeface="Raleway"/>
              <a:ea typeface="Raleway"/>
              <a:cs typeface="Raleway"/>
              <a:sym typeface="Raleway"/>
            </a:endParaRPr>
          </a:p>
        </p:txBody>
      </p:sp>
      <p:sp>
        <p:nvSpPr>
          <p:cNvPr id="60" name="Google Shape;60;p13"/>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61" name="Google Shape;61;p13"/>
          <p:cNvPicPr preferRelativeResize="0"/>
          <p:nvPr/>
        </p:nvPicPr>
        <p:blipFill rotWithShape="1">
          <a:blip r:embed="rId3">
            <a:alphaModFix/>
          </a:blip>
          <a:srcRect l="6360" t="2698" r="75121" b="74076"/>
          <a:stretch/>
        </p:blipFill>
        <p:spPr>
          <a:xfrm>
            <a:off x="8613462" y="306561"/>
            <a:ext cx="468000" cy="774404"/>
          </a:xfrm>
          <a:prstGeom prst="rect">
            <a:avLst/>
          </a:prstGeom>
          <a:noFill/>
          <a:ln>
            <a:noFill/>
          </a:ln>
        </p:spPr>
      </p:pic>
      <p:pic>
        <p:nvPicPr>
          <p:cNvPr id="62" name="Google Shape;62;p13"/>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63" name="Google Shape;63;p13"/>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20"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9"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371" name="Google Shape;371;p30"/>
          <p:cNvSpPr txBox="1"/>
          <p:nvPr/>
        </p:nvSpPr>
        <p:spPr>
          <a:xfrm>
            <a:off x="1683879" y="1261100"/>
            <a:ext cx="5530200" cy="5188400"/>
          </a:xfrm>
          <a:prstGeom prst="rect">
            <a:avLst/>
          </a:prstGeom>
          <a:noFill/>
          <a:ln>
            <a:noFill/>
          </a:ln>
        </p:spPr>
        <p:txBody>
          <a:bodyPr spcFirstLastPara="1" wrap="square" lIns="107269" tIns="107269" rIns="107269" bIns="107269" anchor="t" anchorCtr="0">
            <a:noAutofit/>
          </a:bodyPr>
          <a:lstStyle/>
          <a:p>
            <a:endParaRPr/>
          </a:p>
          <a:p>
            <a:endParaRPr/>
          </a:p>
          <a:p>
            <a:r>
              <a:rPr lang="fi" sz="4200" b="1">
                <a:solidFill>
                  <a:srgbClr val="FFFFFF"/>
                </a:solidFill>
                <a:latin typeface="Raleway"/>
                <a:ea typeface="Raleway"/>
                <a:cs typeface="Raleway"/>
                <a:sym typeface="Raleway"/>
              </a:rPr>
              <a:t>  Message from the video</a:t>
            </a:r>
            <a:endParaRPr sz="4200" b="1">
              <a:solidFill>
                <a:srgbClr val="FFFFFF"/>
              </a:solidFill>
              <a:latin typeface="Raleway"/>
              <a:ea typeface="Raleway"/>
              <a:cs typeface="Raleway"/>
              <a:sym typeface="Raleway"/>
            </a:endParaRPr>
          </a:p>
          <a:p>
            <a:endParaRPr/>
          </a:p>
          <a:p>
            <a:endParaRPr/>
          </a:p>
        </p:txBody>
      </p:sp>
      <p:sp>
        <p:nvSpPr>
          <p:cNvPr id="372" name="Google Shape;372;p30"/>
          <p:cNvSpPr txBox="1"/>
          <p:nvPr/>
        </p:nvSpPr>
        <p:spPr>
          <a:xfrm rot="-5400000">
            <a:off x="-2202625"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VÄLINEENKÄSITTELYTAIDOT</a:t>
            </a:r>
            <a:endParaRPr sz="2200">
              <a:solidFill>
                <a:srgbClr val="FFFFFF"/>
              </a:solidFill>
              <a:latin typeface="Raleway"/>
              <a:ea typeface="Raleway"/>
              <a:cs typeface="Raleway"/>
              <a:sym typeface="Raleway"/>
            </a:endParaRPr>
          </a:p>
        </p:txBody>
      </p:sp>
      <p:pic>
        <p:nvPicPr>
          <p:cNvPr id="373" name="Google Shape;373;p30"/>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374" name="Google Shape;374;p30"/>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375" name="Google Shape;375;p30"/>
          <p:cNvSpPr/>
          <p:nvPr/>
        </p:nvSpPr>
        <p:spPr>
          <a:xfrm>
            <a:off x="3698744" y="1300667"/>
            <a:ext cx="3566550" cy="41088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pic>
        <p:nvPicPr>
          <p:cNvPr id="376" name="Google Shape;376;p30"/>
          <p:cNvPicPr preferRelativeResize="0"/>
          <p:nvPr/>
        </p:nvPicPr>
        <p:blipFill>
          <a:blip r:embed="rId5">
            <a:alphaModFix/>
          </a:blip>
          <a:stretch>
            <a:fillRect/>
          </a:stretch>
        </p:blipFill>
        <p:spPr>
          <a:xfrm>
            <a:off x="4720977" y="2294667"/>
            <a:ext cx="1011779" cy="1245267"/>
          </a:xfrm>
          <a:prstGeom prst="rect">
            <a:avLst/>
          </a:prstGeom>
          <a:noFill/>
          <a:ln>
            <a:noFill/>
          </a:ln>
        </p:spPr>
      </p:pic>
      <p:pic>
        <p:nvPicPr>
          <p:cNvPr id="377" name="Google Shape;377;p30"/>
          <p:cNvPicPr preferRelativeResize="0"/>
          <p:nvPr/>
        </p:nvPicPr>
        <p:blipFill>
          <a:blip r:embed="rId6">
            <a:alphaModFix/>
          </a:blip>
          <a:stretch>
            <a:fillRect/>
          </a:stretch>
        </p:blipFill>
        <p:spPr>
          <a:xfrm>
            <a:off x="5980081" y="4581318"/>
            <a:ext cx="1011781" cy="828135"/>
          </a:xfrm>
          <a:prstGeom prst="rect">
            <a:avLst/>
          </a:prstGeom>
          <a:noFill/>
          <a:ln>
            <a:noFill/>
          </a:ln>
        </p:spPr>
      </p:pic>
      <p:pic>
        <p:nvPicPr>
          <p:cNvPr id="378" name="Google Shape;378;p30"/>
          <p:cNvPicPr preferRelativeResize="0"/>
          <p:nvPr/>
        </p:nvPicPr>
        <p:blipFill>
          <a:blip r:embed="rId7">
            <a:alphaModFix/>
          </a:blip>
          <a:stretch>
            <a:fillRect/>
          </a:stretch>
        </p:blipFill>
        <p:spPr>
          <a:xfrm>
            <a:off x="5502198" y="2518568"/>
            <a:ext cx="962406" cy="1673001"/>
          </a:xfrm>
          <a:prstGeom prst="rect">
            <a:avLst/>
          </a:prstGeom>
          <a:noFill/>
          <a:ln>
            <a:noFill/>
          </a:ln>
        </p:spPr>
      </p:pic>
      <p:pic>
        <p:nvPicPr>
          <p:cNvPr id="379" name="Google Shape;379;p30"/>
          <p:cNvPicPr preferRelativeResize="0"/>
          <p:nvPr/>
        </p:nvPicPr>
        <p:blipFill>
          <a:blip r:embed="rId7">
            <a:alphaModFix/>
          </a:blip>
          <a:stretch>
            <a:fillRect/>
          </a:stretch>
        </p:blipFill>
        <p:spPr>
          <a:xfrm>
            <a:off x="6761030" y="4769467"/>
            <a:ext cx="635103" cy="1104032"/>
          </a:xfrm>
          <a:prstGeom prst="rect">
            <a:avLst/>
          </a:prstGeom>
          <a:noFill/>
          <a:ln>
            <a:noFill/>
          </a:ln>
        </p:spPr>
      </p:pic>
      <p:pic>
        <p:nvPicPr>
          <p:cNvPr id="380" name="Google Shape;380;p30"/>
          <p:cNvPicPr preferRelativeResize="0"/>
          <p:nvPr/>
        </p:nvPicPr>
        <p:blipFill>
          <a:blip r:embed="rId7">
            <a:alphaModFix/>
          </a:blip>
          <a:stretch>
            <a:fillRect/>
          </a:stretch>
        </p:blipFill>
        <p:spPr>
          <a:xfrm>
            <a:off x="3517788" y="909800"/>
            <a:ext cx="635103" cy="1104032"/>
          </a:xfrm>
          <a:prstGeom prst="rect">
            <a:avLst/>
          </a:prstGeom>
          <a:noFill/>
          <a:ln>
            <a:noFill/>
          </a:ln>
        </p:spPr>
      </p:pic>
      <p:pic>
        <p:nvPicPr>
          <p:cNvPr id="381" name="Google Shape;381;p30"/>
          <p:cNvPicPr preferRelativeResize="0"/>
          <p:nvPr/>
        </p:nvPicPr>
        <p:blipFill>
          <a:blip r:embed="rId7">
            <a:alphaModFix/>
          </a:blip>
          <a:stretch>
            <a:fillRect/>
          </a:stretch>
        </p:blipFill>
        <p:spPr>
          <a:xfrm>
            <a:off x="6578976" y="680667"/>
            <a:ext cx="635103" cy="1104032"/>
          </a:xfrm>
          <a:prstGeom prst="rect">
            <a:avLst/>
          </a:prstGeom>
          <a:noFill/>
          <a:ln>
            <a:noFill/>
          </a:ln>
        </p:spPr>
      </p:pic>
      <p:pic>
        <p:nvPicPr>
          <p:cNvPr id="382" name="Google Shape;382;p30"/>
          <p:cNvPicPr preferRelativeResize="0"/>
          <p:nvPr/>
        </p:nvPicPr>
        <p:blipFill>
          <a:blip r:embed="rId7">
            <a:alphaModFix/>
          </a:blip>
          <a:stretch>
            <a:fillRect/>
          </a:stretch>
        </p:blipFill>
        <p:spPr>
          <a:xfrm>
            <a:off x="3063640" y="2884784"/>
            <a:ext cx="635103" cy="1104032"/>
          </a:xfrm>
          <a:prstGeom prst="rect">
            <a:avLst/>
          </a:prstGeom>
          <a:noFill/>
          <a:ln>
            <a:noFill/>
          </a:ln>
        </p:spPr>
      </p:pic>
      <p:pic>
        <p:nvPicPr>
          <p:cNvPr id="383" name="Google Shape;383;p30"/>
          <p:cNvPicPr preferRelativeResize="0"/>
          <p:nvPr/>
        </p:nvPicPr>
        <p:blipFill>
          <a:blip r:embed="rId7">
            <a:alphaModFix/>
          </a:blip>
          <a:stretch>
            <a:fillRect/>
          </a:stretch>
        </p:blipFill>
        <p:spPr>
          <a:xfrm>
            <a:off x="5225540" y="5409467"/>
            <a:ext cx="635104" cy="1104032"/>
          </a:xfrm>
          <a:prstGeom prst="rect">
            <a:avLst/>
          </a:prstGeom>
          <a:noFill/>
          <a:ln>
            <a:noFill/>
          </a:ln>
        </p:spPr>
      </p:pic>
      <p:pic>
        <p:nvPicPr>
          <p:cNvPr id="384" name="Google Shape;384;p30"/>
          <p:cNvPicPr preferRelativeResize="0"/>
          <p:nvPr/>
        </p:nvPicPr>
        <p:blipFill>
          <a:blip r:embed="rId7">
            <a:alphaModFix/>
          </a:blip>
          <a:stretch>
            <a:fillRect/>
          </a:stretch>
        </p:blipFill>
        <p:spPr>
          <a:xfrm>
            <a:off x="7265294" y="2803051"/>
            <a:ext cx="635103" cy="1104032"/>
          </a:xfrm>
          <a:prstGeom prst="rect">
            <a:avLst/>
          </a:prstGeom>
          <a:noFill/>
          <a:ln>
            <a:noFill/>
          </a:ln>
        </p:spPr>
      </p:pic>
      <p:pic>
        <p:nvPicPr>
          <p:cNvPr id="385" name="Google Shape;385;p30"/>
          <p:cNvPicPr preferRelativeResize="0"/>
          <p:nvPr/>
        </p:nvPicPr>
        <p:blipFill>
          <a:blip r:embed="rId7">
            <a:alphaModFix/>
          </a:blip>
          <a:stretch>
            <a:fillRect/>
          </a:stretch>
        </p:blipFill>
        <p:spPr>
          <a:xfrm>
            <a:off x="5097652" y="196633"/>
            <a:ext cx="635104" cy="1104032"/>
          </a:xfrm>
          <a:prstGeom prst="rect">
            <a:avLst/>
          </a:prstGeom>
          <a:noFill/>
          <a:ln>
            <a:noFill/>
          </a:ln>
        </p:spPr>
      </p:pic>
      <p:pic>
        <p:nvPicPr>
          <p:cNvPr id="386" name="Google Shape;386;p30"/>
          <p:cNvPicPr preferRelativeResize="0"/>
          <p:nvPr/>
        </p:nvPicPr>
        <p:blipFill>
          <a:blip r:embed="rId7">
            <a:alphaModFix/>
          </a:blip>
          <a:stretch>
            <a:fillRect/>
          </a:stretch>
        </p:blipFill>
        <p:spPr>
          <a:xfrm>
            <a:off x="3517788" y="4769467"/>
            <a:ext cx="635103" cy="110403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12"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392" name="Google Shape;392;p31"/>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dirty="0" smtClean="0">
                <a:latin typeface="Raleway"/>
                <a:ea typeface="Raleway"/>
                <a:cs typeface="Raleway"/>
                <a:sym typeface="Raleway"/>
              </a:rPr>
              <a:t>ESINEEN/AARTEN </a:t>
            </a:r>
            <a:r>
              <a:rPr lang="fi" sz="2200" b="1" dirty="0">
                <a:latin typeface="Raleway"/>
                <a:ea typeface="Raleway"/>
                <a:cs typeface="Raleway"/>
                <a:sym typeface="Raleway"/>
              </a:rPr>
              <a:t>ETSINTÄ</a:t>
            </a:r>
            <a:endParaRPr sz="2200" b="1" dirty="0">
              <a:latin typeface="Raleway"/>
              <a:ea typeface="Raleway"/>
              <a:cs typeface="Raleway"/>
              <a:sym typeface="Raleway"/>
            </a:endParaRPr>
          </a:p>
        </p:txBody>
      </p:sp>
      <p:sp>
        <p:nvSpPr>
          <p:cNvPr id="393" name="Google Shape;393;p31"/>
          <p:cNvSpPr txBox="1"/>
          <p:nvPr/>
        </p:nvSpPr>
        <p:spPr>
          <a:xfrm>
            <a:off x="1745900" y="1219233"/>
            <a:ext cx="6976775"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dirty="0">
                <a:latin typeface="Raleway"/>
                <a:ea typeface="Raleway"/>
                <a:cs typeface="Raleway"/>
                <a:sym typeface="Raleway"/>
              </a:rPr>
              <a:t> </a:t>
            </a:r>
            <a:r>
              <a:rPr lang="fi" b="1" dirty="0">
                <a:latin typeface="Raleway"/>
                <a:ea typeface="Raleway"/>
                <a:cs typeface="Raleway"/>
                <a:sym typeface="Raleway"/>
              </a:rPr>
              <a:t> </a:t>
            </a:r>
            <a:r>
              <a:rPr lang="fi" dirty="0">
                <a:latin typeface="Raleway"/>
                <a:ea typeface="Raleway"/>
                <a:cs typeface="Raleway"/>
                <a:sym typeface="Raleway"/>
              </a:rPr>
              <a:t>Käveleminen, juokseminen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smtClean="0">
                <a:latin typeface="Raleway"/>
                <a:ea typeface="Raleway"/>
                <a:cs typeface="Raleway"/>
                <a:sym typeface="Raleway"/>
              </a:rPr>
              <a:t>Esineitä, jotka </a:t>
            </a:r>
            <a:r>
              <a:rPr lang="fi" dirty="0">
                <a:latin typeface="Raleway"/>
                <a:ea typeface="Raleway"/>
                <a:cs typeface="Raleway"/>
                <a:sym typeface="Raleway"/>
              </a:rPr>
              <a:t>on helppo löytää. (esim. hiekkalelut)</a:t>
            </a:r>
            <a:endParaRPr dirty="0">
              <a:latin typeface="Raleway"/>
              <a:ea typeface="Raleway"/>
              <a:cs typeface="Raleway"/>
              <a:sym typeface="Raleway"/>
            </a:endParaRPr>
          </a:p>
          <a:p>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Ohjaaja/lapsi piilottaa esineen pihalle, esineen tulee näkyä hieman</a:t>
            </a:r>
            <a:r>
              <a:rPr lang="fi" dirty="0" smtClean="0">
                <a:latin typeface="Raleway"/>
                <a:ea typeface="Raleway"/>
                <a:cs typeface="Raleway"/>
                <a:sym typeface="Raleway"/>
              </a:rPr>
              <a:t>. Lapset etsivät esinettä/esineitä yhdessä tai erikseen. </a:t>
            </a:r>
            <a:endParaRPr dirty="0">
              <a:latin typeface="Raleway"/>
              <a:ea typeface="Raleway"/>
              <a:cs typeface="Raleway"/>
              <a:sym typeface="Raleway"/>
            </a:endParaRPr>
          </a:p>
          <a:p>
            <a:r>
              <a:rPr lang="fi" dirty="0">
                <a:latin typeface="Raleway"/>
                <a:ea typeface="Raleway"/>
                <a:cs typeface="Raleway"/>
                <a:sym typeface="Raleway"/>
              </a:rPr>
              <a:t>Löytäjä piilottaa seuraavalle kierrokselle </a:t>
            </a:r>
            <a:r>
              <a:rPr lang="fi" dirty="0" smtClean="0">
                <a:latin typeface="Raleway"/>
                <a:ea typeface="Raleway"/>
                <a:cs typeface="Raleway"/>
                <a:sym typeface="Raleway"/>
              </a:rPr>
              <a:t>esineen yhdessä ohjaajan kanssa. Isommat lapset voivat piilottaa esineitä pienemmille. </a:t>
            </a:r>
            <a:endParaRPr dirty="0">
              <a:latin typeface="Raleway"/>
              <a:ea typeface="Raleway"/>
              <a:cs typeface="Raleway"/>
              <a:sym typeface="Raleway"/>
            </a:endParaRPr>
          </a:p>
          <a:p>
            <a:endParaRPr b="1" dirty="0">
              <a:latin typeface="Raleway"/>
              <a:ea typeface="Raleway"/>
              <a:cs typeface="Raleway"/>
              <a:sym typeface="Raleway"/>
            </a:endParaRPr>
          </a:p>
          <a:p>
            <a:endParaRPr b="1" dirty="0">
              <a:latin typeface="Raleway"/>
              <a:ea typeface="Raleway"/>
              <a:cs typeface="Raleway"/>
              <a:sym typeface="Raleway"/>
            </a:endParaRPr>
          </a:p>
          <a:p>
            <a:endParaRPr dirty="0">
              <a:latin typeface="Raleway"/>
              <a:ea typeface="Raleway"/>
              <a:cs typeface="Raleway"/>
              <a:sym typeface="Raleway"/>
            </a:endParaRPr>
          </a:p>
          <a:p>
            <a:pPr>
              <a:buClr>
                <a:schemeClr val="dk1"/>
              </a:buClr>
              <a:buSzPts val="1100"/>
            </a:pPr>
            <a:r>
              <a:rPr lang="fi" b="1" i="1" dirty="0">
                <a:solidFill>
                  <a:srgbClr val="004E9E"/>
                </a:solidFill>
                <a:latin typeface="Raleway"/>
                <a:ea typeface="Raleway"/>
                <a:cs typeface="Raleway"/>
                <a:sym typeface="Raleway"/>
              </a:rPr>
              <a:t>Helpota: -</a:t>
            </a:r>
            <a:endParaRPr dirty="0">
              <a:latin typeface="Raleway"/>
              <a:ea typeface="Raleway"/>
              <a:cs typeface="Raleway"/>
              <a:sym typeface="Raleway"/>
            </a:endParaRPr>
          </a:p>
          <a:p>
            <a:endParaRPr dirty="0"/>
          </a:p>
          <a:p>
            <a:pPr>
              <a:buClr>
                <a:schemeClr val="dk1"/>
              </a:buClr>
              <a:buSzPts val="1100"/>
            </a:pPr>
            <a:r>
              <a:rPr lang="fi" b="1" i="1" dirty="0">
                <a:solidFill>
                  <a:srgbClr val="004E9E"/>
                </a:solidFill>
                <a:latin typeface="Raleway"/>
                <a:ea typeface="Raleway"/>
                <a:cs typeface="Raleway"/>
                <a:sym typeface="Raleway"/>
              </a:rPr>
              <a:t>Vaikeuta: </a:t>
            </a:r>
            <a:r>
              <a:rPr lang="fi" dirty="0" smtClean="0">
                <a:solidFill>
                  <a:schemeClr val="tx1"/>
                </a:solidFill>
                <a:latin typeface="Raleway"/>
                <a:ea typeface="Raleway"/>
                <a:cs typeface="Raleway"/>
                <a:sym typeface="Raleway"/>
              </a:rPr>
              <a:t>Muuta liikkumistapaa esinettä etsittäessa ja piilota esine eri korkeuksille</a:t>
            </a:r>
            <a:endParaRPr dirty="0">
              <a:solidFill>
                <a:schemeClr val="tx1"/>
              </a:solidFill>
            </a:endParaRPr>
          </a:p>
        </p:txBody>
      </p:sp>
      <p:sp>
        <p:nvSpPr>
          <p:cNvPr id="394" name="Google Shape;394;p31"/>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15 min</a:t>
            </a:r>
            <a:endParaRPr>
              <a:latin typeface="Raleway"/>
              <a:ea typeface="Raleway"/>
              <a:cs typeface="Raleway"/>
              <a:sym typeface="Raleway"/>
            </a:endParaRPr>
          </a:p>
        </p:txBody>
      </p:sp>
      <p:sp>
        <p:nvSpPr>
          <p:cNvPr id="395" name="Google Shape;395;p31"/>
          <p:cNvSpPr txBox="1"/>
          <p:nvPr/>
        </p:nvSpPr>
        <p:spPr>
          <a:xfrm rot="-5400000">
            <a:off x="-2024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
        <p:nvSpPr>
          <p:cNvPr id="396" name="Google Shape;396;p31"/>
          <p:cNvSpPr txBox="1"/>
          <p:nvPr/>
        </p:nvSpPr>
        <p:spPr>
          <a:xfrm>
            <a:off x="7327125"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397" name="Google Shape;397;p31"/>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398" name="Google Shape;398;p31"/>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399" name="Google Shape;399;p31"/>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400" name="Google Shape;400;p31"/>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3" name="Google Shape;1183;p80"/>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pic>
        <p:nvPicPr>
          <p:cNvPr id="1184" name="Google Shape;1184;p80"/>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185" name="Google Shape;1185;p80"/>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8"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9"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pic>
        <p:nvPicPr>
          <p:cNvPr id="10" name="Picture 4" descr="leikkipaik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299" y="287079"/>
            <a:ext cx="3859620" cy="3859620"/>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111;p16"/>
          <p:cNvPicPr preferRelativeResize="0"/>
          <p:nvPr/>
        </p:nvPicPr>
        <p:blipFill>
          <a:blip r:embed="rId6">
            <a:alphaModFix/>
          </a:blip>
          <a:stretch>
            <a:fillRect/>
          </a:stretch>
        </p:blipFill>
        <p:spPr>
          <a:xfrm>
            <a:off x="6115528" y="3004948"/>
            <a:ext cx="442958" cy="693150"/>
          </a:xfrm>
          <a:prstGeom prst="rect">
            <a:avLst/>
          </a:prstGeom>
          <a:noFill/>
          <a:ln>
            <a:noFill/>
          </a:ln>
        </p:spPr>
      </p:pic>
      <p:pic>
        <p:nvPicPr>
          <p:cNvPr id="5122" name="Picture 2" descr="hiekkalaatikk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4445" y="3752043"/>
            <a:ext cx="3453809" cy="3453809"/>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111;p16"/>
          <p:cNvPicPr preferRelativeResize="0"/>
          <p:nvPr/>
        </p:nvPicPr>
        <p:blipFill>
          <a:blip r:embed="rId6">
            <a:alphaModFix/>
          </a:blip>
          <a:stretch>
            <a:fillRect/>
          </a:stretch>
        </p:blipFill>
        <p:spPr>
          <a:xfrm>
            <a:off x="2927695" y="5919195"/>
            <a:ext cx="442958" cy="693150"/>
          </a:xfrm>
          <a:prstGeom prst="rect">
            <a:avLst/>
          </a:prstGeom>
          <a:noFill/>
          <a:ln>
            <a:noFill/>
          </a:ln>
        </p:spPr>
      </p:pic>
      <p:pic>
        <p:nvPicPr>
          <p:cNvPr id="5124" name="Picture 4" descr="kein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0008" y="147709"/>
            <a:ext cx="3281291" cy="3281291"/>
          </a:xfrm>
          <a:prstGeom prst="rect">
            <a:avLst/>
          </a:prstGeom>
          <a:noFill/>
          <a:extLst>
            <a:ext uri="{909E8E84-426E-40DD-AFC4-6F175D3DCCD1}">
              <a14:hiddenFill xmlns:a14="http://schemas.microsoft.com/office/drawing/2010/main">
                <a:solidFill>
                  <a:srgbClr val="FFFFFF"/>
                </a:solidFill>
              </a14:hiddenFill>
            </a:ext>
          </a:extLst>
        </p:spPr>
      </p:pic>
      <p:pic>
        <p:nvPicPr>
          <p:cNvPr id="15" name="Google Shape;111;p16"/>
          <p:cNvPicPr preferRelativeResize="0"/>
          <p:nvPr/>
        </p:nvPicPr>
        <p:blipFill>
          <a:blip r:embed="rId6">
            <a:alphaModFix/>
          </a:blip>
          <a:stretch>
            <a:fillRect/>
          </a:stretch>
        </p:blipFill>
        <p:spPr>
          <a:xfrm>
            <a:off x="1951487" y="2467145"/>
            <a:ext cx="442958" cy="693150"/>
          </a:xfrm>
          <a:prstGeom prst="rect">
            <a:avLst/>
          </a:prstGeom>
          <a:noFill/>
          <a:ln>
            <a:noFill/>
          </a:ln>
        </p:spPr>
      </p:pic>
      <p:pic>
        <p:nvPicPr>
          <p:cNvPr id="16" name="Picture 8" descr="juost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213" y="4191256"/>
            <a:ext cx="1682229" cy="16822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juost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747808" y="2534134"/>
            <a:ext cx="1612565" cy="161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15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2" name="Google Shape;68;p14"/>
          <p:cNvSpPr/>
          <p:nvPr/>
        </p:nvSpPr>
        <p:spPr>
          <a:xfrm>
            <a:off x="0" y="7800"/>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406" name="Google Shape;406;p32"/>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TASAPAINOILURATA</a:t>
            </a:r>
            <a:endParaRPr sz="2200" b="1">
              <a:latin typeface="Raleway"/>
              <a:ea typeface="Raleway"/>
              <a:cs typeface="Raleway"/>
              <a:sym typeface="Raleway"/>
            </a:endParaRPr>
          </a:p>
        </p:txBody>
      </p:sp>
      <p:sp>
        <p:nvSpPr>
          <p:cNvPr id="407" name="Google Shape;407;p32"/>
          <p:cNvSpPr txBox="1"/>
          <p:nvPr/>
        </p:nvSpPr>
        <p:spPr>
          <a:xfrm>
            <a:off x="1737477" y="1261200"/>
            <a:ext cx="6941675" cy="5104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 </a:t>
            </a:r>
            <a:r>
              <a:rPr lang="fi">
                <a:latin typeface="Raleway"/>
                <a:ea typeface="Raleway"/>
                <a:cs typeface="Raleway"/>
                <a:sym typeface="Raleway"/>
              </a:rPr>
              <a:t>Tasapainoilu</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Hyppynaru, hiekkalaatikko, penkki, hulavanne</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pPr>
              <a:spcBef>
                <a:spcPts val="1173"/>
              </a:spcBef>
            </a:pPr>
            <a:r>
              <a:rPr lang="fi">
                <a:latin typeface="Raleway"/>
                <a:ea typeface="Raleway"/>
                <a:cs typeface="Raleway"/>
                <a:sym typeface="Raleway"/>
              </a:rPr>
              <a:t>Asettele välineet tiettyyn järjestykseen pihalle. Lapsi suorittaa radan kulkemalla välineiden päällä kävellen. Loppuun tulee hiekkalaatikon reunojen ympärikävely, jonka jälkeen “maali” on hiekkalaatikon keskellä oleva hulavanne johon tulee hypätä. </a:t>
            </a:r>
            <a:r>
              <a:rPr lang="fi" b="1">
                <a:latin typeface="Raleway"/>
                <a:ea typeface="Raleway"/>
                <a:cs typeface="Raleway"/>
                <a:sym typeface="Raleway"/>
              </a:rPr>
              <a:t> </a:t>
            </a:r>
            <a:endParaRPr>
              <a:solidFill>
                <a:schemeClr val="dk1"/>
              </a:solidFill>
              <a:latin typeface="Raleway"/>
              <a:ea typeface="Raleway"/>
              <a:cs typeface="Raleway"/>
              <a:sym typeface="Raleway"/>
            </a:endParaRPr>
          </a:p>
          <a:p>
            <a:endParaRPr>
              <a:solidFill>
                <a:schemeClr val="dk1"/>
              </a:solidFill>
              <a:latin typeface="Raleway"/>
              <a:ea typeface="Raleway"/>
              <a:cs typeface="Raleway"/>
              <a:sym typeface="Raleway"/>
            </a:endParaRPr>
          </a:p>
          <a:p>
            <a:pPr>
              <a:buClr>
                <a:schemeClr val="dk1"/>
              </a:buClr>
              <a:buSzPts val="1100"/>
            </a:pPr>
            <a:endParaRPr b="1" i="1">
              <a:solidFill>
                <a:srgbClr val="004E9E"/>
              </a:solidFill>
              <a:latin typeface="Raleway"/>
              <a:ea typeface="Raleway"/>
              <a:cs typeface="Raleway"/>
              <a:sym typeface="Raleway"/>
            </a:endParaRPr>
          </a:p>
          <a:p>
            <a:pPr>
              <a:buClr>
                <a:schemeClr val="dk1"/>
              </a:buClr>
              <a:buSzPts val="1100"/>
            </a:pPr>
            <a:r>
              <a:rPr lang="fi" b="1" i="1">
                <a:solidFill>
                  <a:srgbClr val="004E9E"/>
                </a:solidFill>
                <a:latin typeface="Raleway"/>
                <a:ea typeface="Raleway"/>
                <a:cs typeface="Raleway"/>
                <a:sym typeface="Raleway"/>
              </a:rPr>
              <a:t>Helpota: -</a:t>
            </a:r>
            <a:endParaRPr b="1" i="1">
              <a:solidFill>
                <a:srgbClr val="004E9E"/>
              </a:solidFill>
              <a:latin typeface="Raleway"/>
              <a:ea typeface="Raleway"/>
              <a:cs typeface="Raleway"/>
              <a:sym typeface="Raleway"/>
            </a:endParaRPr>
          </a:p>
          <a:p>
            <a:endParaRPr b="1" i="1">
              <a:solidFill>
                <a:srgbClr val="004E9E"/>
              </a:solidFill>
              <a:latin typeface="Raleway"/>
              <a:ea typeface="Raleway"/>
              <a:cs typeface="Raleway"/>
              <a:sym typeface="Raleway"/>
            </a:endParaRPr>
          </a:p>
          <a:p>
            <a:r>
              <a:rPr lang="fi" b="1" i="1">
                <a:solidFill>
                  <a:srgbClr val="004E9E"/>
                </a:solidFill>
                <a:latin typeface="Raleway"/>
                <a:ea typeface="Raleway"/>
                <a:cs typeface="Raleway"/>
                <a:sym typeface="Raleway"/>
              </a:rPr>
              <a:t>Vaikeuta: </a:t>
            </a:r>
            <a:r>
              <a:rPr lang="fi">
                <a:solidFill>
                  <a:schemeClr val="dk1"/>
                </a:solidFill>
                <a:latin typeface="Raleway"/>
                <a:ea typeface="Raleway"/>
                <a:cs typeface="Raleway"/>
                <a:sym typeface="Raleway"/>
              </a:rPr>
              <a:t>Jos lapsi tippuu kesken radan välineeltä on rata aloitettava alusta. </a:t>
            </a:r>
            <a:endParaRPr>
              <a:solidFill>
                <a:schemeClr val="dk1"/>
              </a:solidFill>
              <a:latin typeface="Raleway"/>
              <a:ea typeface="Raleway"/>
              <a:cs typeface="Raleway"/>
              <a:sym typeface="Raleway"/>
            </a:endParaRPr>
          </a:p>
          <a:p>
            <a:r>
              <a:rPr lang="fi">
                <a:solidFill>
                  <a:schemeClr val="dk1"/>
                </a:solidFill>
                <a:latin typeface="Raleway"/>
                <a:ea typeface="Raleway"/>
                <a:cs typeface="Raleway"/>
                <a:sym typeface="Raleway"/>
              </a:rPr>
              <a:t>Lapsi kuljettaa mukanaan esim. palloa</a:t>
            </a:r>
            <a:endParaRPr>
              <a:solidFill>
                <a:schemeClr val="dk1"/>
              </a:solidFill>
              <a:latin typeface="Raleway"/>
              <a:ea typeface="Raleway"/>
              <a:cs typeface="Raleway"/>
              <a:sym typeface="Raleway"/>
            </a:endParaRPr>
          </a:p>
          <a:p>
            <a:pPr marL="536433"/>
            <a:endParaRPr>
              <a:solidFill>
                <a:schemeClr val="dk1"/>
              </a:solidFill>
              <a:latin typeface="Raleway"/>
              <a:ea typeface="Raleway"/>
              <a:cs typeface="Raleway"/>
              <a:sym typeface="Raleway"/>
            </a:endParaRPr>
          </a:p>
          <a:p>
            <a:pPr>
              <a:buClr>
                <a:schemeClr val="dk1"/>
              </a:buClr>
              <a:buSzPts val="1100"/>
            </a:pPr>
            <a:endParaRPr b="1">
              <a:solidFill>
                <a:schemeClr val="dk1"/>
              </a:solidFill>
              <a:latin typeface="Raleway"/>
              <a:ea typeface="Raleway"/>
              <a:cs typeface="Raleway"/>
              <a:sym typeface="Raleway"/>
            </a:endParaRPr>
          </a:p>
          <a:p>
            <a:endParaRPr>
              <a:latin typeface="Raleway"/>
              <a:ea typeface="Raleway"/>
              <a:cs typeface="Raleway"/>
              <a:sym typeface="Raleway"/>
            </a:endParaRPr>
          </a:p>
          <a:p>
            <a:r>
              <a:rPr lang="fi" sz="4200" b="1">
                <a:solidFill>
                  <a:srgbClr val="FFFFFF"/>
                </a:solidFill>
                <a:latin typeface="Raleway"/>
                <a:ea typeface="Raleway"/>
                <a:cs typeface="Raleway"/>
                <a:sym typeface="Raleway"/>
              </a:rPr>
              <a:t>  </a:t>
            </a:r>
            <a:endParaRPr>
              <a:latin typeface="Raleway"/>
              <a:ea typeface="Raleway"/>
              <a:cs typeface="Raleway"/>
              <a:sym typeface="Raleway"/>
            </a:endParaRPr>
          </a:p>
        </p:txBody>
      </p:sp>
      <p:sp>
        <p:nvSpPr>
          <p:cNvPr id="408" name="Google Shape;408;p32"/>
          <p:cNvSpPr txBox="1"/>
          <p:nvPr/>
        </p:nvSpPr>
        <p:spPr>
          <a:xfrm rot="-5400000">
            <a:off x="-2089991"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
        <p:nvSpPr>
          <p:cNvPr id="409" name="Google Shape;409;p32"/>
          <p:cNvSpPr txBox="1"/>
          <p:nvPr/>
        </p:nvSpPr>
        <p:spPr>
          <a:xfrm>
            <a:off x="7290400" y="491666"/>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410" name="Google Shape;410;p32"/>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10-15 min</a:t>
            </a:r>
            <a:endParaRPr>
              <a:latin typeface="Raleway"/>
              <a:ea typeface="Raleway"/>
              <a:cs typeface="Raleway"/>
              <a:sym typeface="Raleway"/>
            </a:endParaRPr>
          </a:p>
        </p:txBody>
      </p:sp>
      <p:sp>
        <p:nvSpPr>
          <p:cNvPr id="411" name="Google Shape;411;p32"/>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412" name="Google Shape;412;p32"/>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413" name="Google Shape;413;p32"/>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414" name="Google Shape;414;p32"/>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17"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420" name="Google Shape;420;p33"/>
          <p:cNvSpPr txBox="1"/>
          <p:nvPr/>
        </p:nvSpPr>
        <p:spPr>
          <a:xfrm rot="-5400000">
            <a:off x="-2089992" y="3168433"/>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pic>
        <p:nvPicPr>
          <p:cNvPr id="421" name="Google Shape;421;p33"/>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422" name="Google Shape;422;p33"/>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423" name="Google Shape;423;p33"/>
          <p:cNvSpPr/>
          <p:nvPr/>
        </p:nvSpPr>
        <p:spPr>
          <a:xfrm>
            <a:off x="7097838" y="2735033"/>
            <a:ext cx="2089425" cy="2082000"/>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24" name="Google Shape;424;p33"/>
          <p:cNvSpPr/>
          <p:nvPr/>
        </p:nvSpPr>
        <p:spPr>
          <a:xfrm>
            <a:off x="1944137" y="2453548"/>
            <a:ext cx="1059635" cy="2694233"/>
          </a:xfrm>
          <a:custGeom>
            <a:avLst/>
            <a:gdLst/>
            <a:ahLst/>
            <a:cxnLst/>
            <a:rect l="l" t="t" r="r" b="b"/>
            <a:pathLst>
              <a:path w="39125" h="80827" extrusionOk="0">
                <a:moveTo>
                  <a:pt x="0" y="80827"/>
                </a:moveTo>
                <a:cubicBezTo>
                  <a:pt x="4695" y="78174"/>
                  <a:pt x="26942" y="70825"/>
                  <a:pt x="28167" y="64906"/>
                </a:cubicBezTo>
                <a:cubicBezTo>
                  <a:pt x="29392" y="58987"/>
                  <a:pt x="5715" y="52048"/>
                  <a:pt x="7348" y="45312"/>
                </a:cubicBezTo>
                <a:cubicBezTo>
                  <a:pt x="8981" y="38577"/>
                  <a:pt x="33780" y="32045"/>
                  <a:pt x="37964" y="24493"/>
                </a:cubicBezTo>
                <a:cubicBezTo>
                  <a:pt x="42148" y="16941"/>
                  <a:pt x="33372" y="4082"/>
                  <a:pt x="32453" y="0"/>
                </a:cubicBezTo>
              </a:path>
            </a:pathLst>
          </a:custGeom>
          <a:noFill/>
          <a:ln w="38100" cap="flat" cmpd="sng">
            <a:solidFill>
              <a:srgbClr val="000000"/>
            </a:solidFill>
            <a:prstDash val="solid"/>
            <a:round/>
            <a:headEnd type="none" w="med" len="med"/>
            <a:tailEnd type="none" w="med" len="med"/>
          </a:ln>
        </p:spPr>
      </p:sp>
      <p:sp>
        <p:nvSpPr>
          <p:cNvPr id="425" name="Google Shape;425;p33"/>
          <p:cNvSpPr/>
          <p:nvPr/>
        </p:nvSpPr>
        <p:spPr>
          <a:xfrm>
            <a:off x="3203363" y="1042233"/>
            <a:ext cx="3499275" cy="816400"/>
          </a:xfrm>
          <a:prstGeom prst="rect">
            <a:avLst/>
          </a:prstGeom>
          <a:solidFill>
            <a:srgbClr val="B45F06"/>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26" name="Google Shape;426;p33"/>
          <p:cNvSpPr/>
          <p:nvPr/>
        </p:nvSpPr>
        <p:spPr>
          <a:xfrm>
            <a:off x="7849400" y="3402433"/>
            <a:ext cx="586300" cy="747200"/>
          </a:xfrm>
          <a:prstGeom prst="ellipse">
            <a:avLst/>
          </a:prstGeom>
          <a:solidFill>
            <a:srgbClr val="F9CB9C"/>
          </a:solidFill>
          <a:ln w="76200" cap="flat" cmpd="sng">
            <a:solidFill>
              <a:srgbClr val="FF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27" name="Google Shape;427;p33"/>
          <p:cNvSpPr txBox="1"/>
          <p:nvPr/>
        </p:nvSpPr>
        <p:spPr>
          <a:xfrm>
            <a:off x="2568169" y="3795745"/>
            <a:ext cx="2432625" cy="4312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hyppynaru</a:t>
            </a:r>
            <a:endParaRPr dirty="0">
              <a:latin typeface="Raleway"/>
              <a:ea typeface="Raleway"/>
              <a:cs typeface="Raleway"/>
              <a:sym typeface="Raleway"/>
            </a:endParaRPr>
          </a:p>
        </p:txBody>
      </p:sp>
      <p:sp>
        <p:nvSpPr>
          <p:cNvPr id="428" name="Google Shape;428;p33"/>
          <p:cNvSpPr txBox="1"/>
          <p:nvPr/>
        </p:nvSpPr>
        <p:spPr>
          <a:xfrm>
            <a:off x="3781077" y="466233"/>
            <a:ext cx="2587000" cy="576000"/>
          </a:xfrm>
          <a:prstGeom prst="rect">
            <a:avLst/>
          </a:prstGeom>
          <a:noFill/>
          <a:ln>
            <a:noFill/>
          </a:ln>
        </p:spPr>
        <p:txBody>
          <a:bodyPr spcFirstLastPara="1" wrap="square" lIns="107269" tIns="107269" rIns="107269" bIns="107269" anchor="t" anchorCtr="0">
            <a:noAutofit/>
          </a:bodyPr>
          <a:lstStyle/>
          <a:p>
            <a:pPr algn="ctr"/>
            <a:r>
              <a:rPr lang="fi">
                <a:latin typeface="Raleway"/>
                <a:ea typeface="Raleway"/>
                <a:cs typeface="Raleway"/>
                <a:sym typeface="Raleway"/>
              </a:rPr>
              <a:t>penkki</a:t>
            </a:r>
            <a:endParaRPr>
              <a:latin typeface="Raleway"/>
              <a:ea typeface="Raleway"/>
              <a:cs typeface="Raleway"/>
              <a:sym typeface="Raleway"/>
            </a:endParaRPr>
          </a:p>
        </p:txBody>
      </p:sp>
      <p:sp>
        <p:nvSpPr>
          <p:cNvPr id="429" name="Google Shape;429;p33"/>
          <p:cNvSpPr txBox="1"/>
          <p:nvPr/>
        </p:nvSpPr>
        <p:spPr>
          <a:xfrm>
            <a:off x="6822508" y="4932167"/>
            <a:ext cx="2587000" cy="431200"/>
          </a:xfrm>
          <a:prstGeom prst="rect">
            <a:avLst/>
          </a:prstGeom>
          <a:noFill/>
          <a:ln>
            <a:noFill/>
          </a:ln>
        </p:spPr>
        <p:txBody>
          <a:bodyPr spcFirstLastPara="1" wrap="square" lIns="107269" tIns="107269" rIns="107269" bIns="107269" anchor="t" anchorCtr="0">
            <a:noAutofit/>
          </a:bodyPr>
          <a:lstStyle/>
          <a:p>
            <a:pPr algn="ctr"/>
            <a:r>
              <a:rPr lang="fi">
                <a:latin typeface="Raleway"/>
                <a:ea typeface="Raleway"/>
                <a:cs typeface="Raleway"/>
                <a:sym typeface="Raleway"/>
              </a:rPr>
              <a:t>hiekkalaatikko</a:t>
            </a:r>
            <a:endParaRPr>
              <a:latin typeface="Raleway"/>
              <a:ea typeface="Raleway"/>
              <a:cs typeface="Raleway"/>
              <a:sym typeface="Raleway"/>
            </a:endParaRPr>
          </a:p>
        </p:txBody>
      </p:sp>
      <p:sp>
        <p:nvSpPr>
          <p:cNvPr id="430" name="Google Shape;430;p33"/>
          <p:cNvSpPr txBox="1"/>
          <p:nvPr/>
        </p:nvSpPr>
        <p:spPr>
          <a:xfrm>
            <a:off x="7230492" y="3041200"/>
            <a:ext cx="1592175" cy="244800"/>
          </a:xfrm>
          <a:prstGeom prst="rect">
            <a:avLst/>
          </a:prstGeom>
          <a:noFill/>
          <a:ln>
            <a:noFill/>
          </a:ln>
        </p:spPr>
        <p:txBody>
          <a:bodyPr spcFirstLastPara="1" wrap="square" lIns="107269" tIns="107269" rIns="107269" bIns="107269" anchor="t" anchorCtr="0">
            <a:noAutofit/>
          </a:bodyPr>
          <a:lstStyle/>
          <a:p>
            <a:endParaRPr/>
          </a:p>
        </p:txBody>
      </p:sp>
      <p:sp>
        <p:nvSpPr>
          <p:cNvPr id="431" name="Google Shape;431;p33"/>
          <p:cNvSpPr txBox="1"/>
          <p:nvPr/>
        </p:nvSpPr>
        <p:spPr>
          <a:xfrm>
            <a:off x="7097838" y="2875600"/>
            <a:ext cx="2089425" cy="576000"/>
          </a:xfrm>
          <a:prstGeom prst="rect">
            <a:avLst/>
          </a:prstGeom>
          <a:noFill/>
          <a:ln>
            <a:noFill/>
          </a:ln>
        </p:spPr>
        <p:txBody>
          <a:bodyPr spcFirstLastPara="1" wrap="square" lIns="107269" tIns="107269" rIns="107269" bIns="107269" anchor="t" anchorCtr="0">
            <a:noAutofit/>
          </a:bodyPr>
          <a:lstStyle/>
          <a:p>
            <a:pPr algn="ctr"/>
            <a:r>
              <a:rPr lang="fi">
                <a:latin typeface="Raleway"/>
                <a:ea typeface="Raleway"/>
                <a:cs typeface="Raleway"/>
                <a:sym typeface="Raleway"/>
              </a:rPr>
              <a:t>hulavanne</a:t>
            </a:r>
            <a:endParaRPr>
              <a:latin typeface="Raleway"/>
              <a:ea typeface="Raleway"/>
              <a:cs typeface="Raleway"/>
              <a:sym typeface="Raleway"/>
            </a:endParaRPr>
          </a:p>
        </p:txBody>
      </p:sp>
      <p:sp>
        <p:nvSpPr>
          <p:cNvPr id="432" name="Google Shape;432;p33"/>
          <p:cNvSpPr txBox="1"/>
          <p:nvPr/>
        </p:nvSpPr>
        <p:spPr>
          <a:xfrm>
            <a:off x="1328722" y="5619433"/>
            <a:ext cx="1675050" cy="431200"/>
          </a:xfrm>
          <a:prstGeom prst="rect">
            <a:avLst/>
          </a:prstGeom>
          <a:noFill/>
          <a:ln>
            <a:noFill/>
          </a:ln>
        </p:spPr>
        <p:txBody>
          <a:bodyPr spcFirstLastPara="1" wrap="square" lIns="107269" tIns="107269" rIns="107269" bIns="107269" anchor="t" anchorCtr="0">
            <a:noAutofit/>
          </a:bodyPr>
          <a:lstStyle/>
          <a:p>
            <a:r>
              <a:rPr lang="fi" sz="2000" b="1" dirty="0">
                <a:latin typeface="Raleway"/>
                <a:ea typeface="Raleway"/>
                <a:cs typeface="Raleway"/>
                <a:sym typeface="Raleway"/>
              </a:rPr>
              <a:t>LÄHTÖ</a:t>
            </a:r>
            <a:endParaRPr sz="2000" b="1" dirty="0">
              <a:latin typeface="Raleway"/>
              <a:ea typeface="Raleway"/>
              <a:cs typeface="Raleway"/>
              <a:sym typeface="Raleway"/>
            </a:endParaRPr>
          </a:p>
        </p:txBody>
      </p:sp>
      <p:sp>
        <p:nvSpPr>
          <p:cNvPr id="433" name="Google Shape;433;p33"/>
          <p:cNvSpPr txBox="1"/>
          <p:nvPr/>
        </p:nvSpPr>
        <p:spPr>
          <a:xfrm>
            <a:off x="8604877" y="3488033"/>
            <a:ext cx="1274975" cy="5760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LOPETUS</a:t>
            </a:r>
            <a:endParaRPr b="1">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13"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439" name="Google Shape;439;p34"/>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KUORMA-AUTORALLI</a:t>
            </a:r>
            <a:endParaRPr sz="2200" b="1">
              <a:latin typeface="Raleway"/>
              <a:ea typeface="Raleway"/>
              <a:cs typeface="Raleway"/>
              <a:sym typeface="Raleway"/>
            </a:endParaRPr>
          </a:p>
        </p:txBody>
      </p:sp>
      <p:sp>
        <p:nvSpPr>
          <p:cNvPr id="440" name="Google Shape;440;p34"/>
          <p:cNvSpPr txBox="1"/>
          <p:nvPr/>
        </p:nvSpPr>
        <p:spPr>
          <a:xfrm>
            <a:off x="1709338" y="1261100"/>
            <a:ext cx="6996925" cy="5188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 </a:t>
            </a:r>
            <a:r>
              <a:rPr lang="fi">
                <a:latin typeface="Raleway"/>
                <a:ea typeface="Raleway"/>
                <a:cs typeface="Raleway"/>
                <a:sym typeface="Raleway"/>
              </a:rPr>
              <a:t>Työntäminen</a:t>
            </a:r>
            <a:endParaRPr>
              <a:latin typeface="Raleway"/>
              <a:ea typeface="Raleway"/>
              <a:cs typeface="Raleway"/>
              <a:sym typeface="Raleway"/>
            </a:endParaRPr>
          </a:p>
          <a:p>
            <a:endParaRPr b="1">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Muoviset kuorma-autot</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pPr>
              <a:spcBef>
                <a:spcPts val="1173"/>
              </a:spcBef>
            </a:pPr>
            <a:r>
              <a:rPr lang="fi">
                <a:latin typeface="Raleway"/>
                <a:ea typeface="Raleway"/>
                <a:cs typeface="Raleway"/>
                <a:sym typeface="Raleway"/>
              </a:rPr>
              <a:t>Lapset seisovat viivalla ja työntävät kerran autoa eteenpäin. </a:t>
            </a:r>
            <a:endParaRPr>
              <a:latin typeface="Raleway"/>
              <a:ea typeface="Raleway"/>
              <a:cs typeface="Raleway"/>
              <a:sym typeface="Raleway"/>
            </a:endParaRPr>
          </a:p>
          <a:p>
            <a:r>
              <a:rPr lang="fi">
                <a:latin typeface="Raleway"/>
                <a:ea typeface="Raleway"/>
                <a:cs typeface="Raleway"/>
                <a:sym typeface="Raleway"/>
              </a:rPr>
              <a:t>Maaliviivaa lähemmäksi päässyt auto voittaa kilpailun.</a:t>
            </a:r>
            <a:endParaRPr>
              <a:latin typeface="Raleway"/>
              <a:ea typeface="Raleway"/>
              <a:cs typeface="Raleway"/>
              <a:sym typeface="Raleway"/>
            </a:endParaRPr>
          </a:p>
          <a:p>
            <a:endParaRPr>
              <a:latin typeface="Raleway"/>
              <a:ea typeface="Raleway"/>
              <a:cs typeface="Raleway"/>
              <a:sym typeface="Raleway"/>
            </a:endParaRPr>
          </a:p>
          <a:p>
            <a:endParaRPr b="1" i="1">
              <a:solidFill>
                <a:srgbClr val="004E9E"/>
              </a:solidFill>
              <a:latin typeface="Raleway"/>
              <a:ea typeface="Raleway"/>
              <a:cs typeface="Raleway"/>
              <a:sym typeface="Raleway"/>
            </a:endParaRPr>
          </a:p>
          <a:p>
            <a:r>
              <a:rPr lang="fi" b="1" i="1">
                <a:solidFill>
                  <a:srgbClr val="004E9E"/>
                </a:solidFill>
                <a:latin typeface="Raleway"/>
                <a:ea typeface="Raleway"/>
                <a:cs typeface="Raleway"/>
                <a:sym typeface="Raleway"/>
              </a:rPr>
              <a:t>Helpota: - </a:t>
            </a:r>
            <a:endParaRPr b="1" i="1">
              <a:solidFill>
                <a:srgbClr val="004E9E"/>
              </a:solidFill>
              <a:latin typeface="Raleway"/>
              <a:ea typeface="Raleway"/>
              <a:cs typeface="Raleway"/>
              <a:sym typeface="Raleway"/>
            </a:endParaRPr>
          </a:p>
          <a:p>
            <a:endParaRPr b="1" i="1">
              <a:solidFill>
                <a:srgbClr val="004E9E"/>
              </a:solidFill>
              <a:latin typeface="Raleway"/>
              <a:ea typeface="Raleway"/>
              <a:cs typeface="Raleway"/>
              <a:sym typeface="Raleway"/>
            </a:endParaRPr>
          </a:p>
          <a:p>
            <a:pPr>
              <a:buClr>
                <a:schemeClr val="dk1"/>
              </a:buClr>
              <a:buSzPts val="1100"/>
            </a:pPr>
            <a:r>
              <a:rPr lang="fi" b="1" i="1">
                <a:solidFill>
                  <a:srgbClr val="004E9E"/>
                </a:solidFill>
                <a:latin typeface="Raleway"/>
                <a:ea typeface="Raleway"/>
                <a:cs typeface="Raleway"/>
                <a:sym typeface="Raleway"/>
              </a:rPr>
              <a:t>Vaikeuta:</a:t>
            </a:r>
            <a:r>
              <a:rPr lang="fi">
                <a:latin typeface="Raleway"/>
                <a:ea typeface="Raleway"/>
                <a:cs typeface="Raleway"/>
                <a:sym typeface="Raleway"/>
              </a:rPr>
              <a:t>Voidaan ottaa vauhtia, irroitus ennen viivaa. </a:t>
            </a:r>
            <a:endParaRPr>
              <a:latin typeface="Raleway"/>
              <a:ea typeface="Raleway"/>
              <a:cs typeface="Raleway"/>
              <a:sym typeface="Raleway"/>
            </a:endParaRPr>
          </a:p>
          <a:p>
            <a:r>
              <a:rPr lang="fi">
                <a:latin typeface="Raleway"/>
                <a:ea typeface="Raleway"/>
                <a:cs typeface="Raleway"/>
                <a:sym typeface="Raleway"/>
              </a:rPr>
              <a:t>Pidempi matka työnnettäväksi.</a:t>
            </a:r>
            <a:endParaRPr>
              <a:latin typeface="Raleway"/>
              <a:ea typeface="Raleway"/>
              <a:cs typeface="Raleway"/>
              <a:sym typeface="Raleway"/>
            </a:endParaRPr>
          </a:p>
          <a:p>
            <a:pPr>
              <a:buClr>
                <a:schemeClr val="dk1"/>
              </a:buClr>
              <a:buSzPts val="1100"/>
            </a:pPr>
            <a:r>
              <a:rPr lang="fi">
                <a:solidFill>
                  <a:schemeClr val="dk1"/>
                </a:solidFill>
                <a:latin typeface="Raleway"/>
                <a:ea typeface="Raleway"/>
                <a:cs typeface="Raleway"/>
                <a:sym typeface="Raleway"/>
              </a:rPr>
              <a:t>Lapset ovat pareittain. Toinen lapsista on pyörän kyydissä ja toinen lapsi työntää pyörän eteenpäin ja kyydissä oleva lapsi ohjaa pyörää mahdollisimman suoraan.</a:t>
            </a:r>
            <a:endParaRPr b="1">
              <a:solidFill>
                <a:schemeClr val="dk1"/>
              </a:solidFill>
              <a:latin typeface="Raleway"/>
              <a:ea typeface="Raleway"/>
              <a:cs typeface="Raleway"/>
              <a:sym typeface="Raleway"/>
            </a:endParaRPr>
          </a:p>
          <a:p>
            <a:endParaRPr/>
          </a:p>
        </p:txBody>
      </p:sp>
      <p:sp>
        <p:nvSpPr>
          <p:cNvPr id="441" name="Google Shape;441;p34"/>
          <p:cNvSpPr txBox="1"/>
          <p:nvPr/>
        </p:nvSpPr>
        <p:spPr>
          <a:xfrm rot="-5400000">
            <a:off x="-2063411" y="3192919"/>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442" name="Google Shape;442;p34"/>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5-15  min</a:t>
            </a:r>
            <a:endParaRPr>
              <a:latin typeface="Raleway"/>
              <a:ea typeface="Raleway"/>
              <a:cs typeface="Raleway"/>
              <a:sym typeface="Raleway"/>
            </a:endParaRPr>
          </a:p>
        </p:txBody>
      </p:sp>
      <p:sp>
        <p:nvSpPr>
          <p:cNvPr id="443" name="Google Shape;443;p34"/>
          <p:cNvSpPr txBox="1"/>
          <p:nvPr/>
        </p:nvSpPr>
        <p:spPr>
          <a:xfrm>
            <a:off x="7310713" y="50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444" name="Google Shape;444;p34"/>
          <p:cNvSpPr/>
          <p:nvPr/>
        </p:nvSpPr>
        <p:spPr>
          <a:xfrm>
            <a:off x="8706263" y="5188200"/>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445" name="Google Shape;445;p34"/>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446" name="Google Shape;446;p34"/>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447" name="Google Shape;447;p34"/>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16"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5"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453" name="Google Shape;453;p35"/>
          <p:cNvSpPr txBox="1"/>
          <p:nvPr/>
        </p:nvSpPr>
        <p:spPr>
          <a:xfrm>
            <a:off x="1683879" y="1261100"/>
            <a:ext cx="5530200" cy="5188400"/>
          </a:xfrm>
          <a:prstGeom prst="rect">
            <a:avLst/>
          </a:prstGeom>
          <a:noFill/>
          <a:ln>
            <a:noFill/>
          </a:ln>
        </p:spPr>
        <p:txBody>
          <a:bodyPr spcFirstLastPara="1" wrap="square" lIns="107269" tIns="107269" rIns="107269" bIns="107269" anchor="t" anchorCtr="0">
            <a:noAutofit/>
          </a:bodyPr>
          <a:lstStyle/>
          <a:p>
            <a:endParaRPr/>
          </a:p>
          <a:p>
            <a:endParaRPr/>
          </a:p>
          <a:p>
            <a:r>
              <a:rPr lang="fi" sz="4200" b="1">
                <a:solidFill>
                  <a:srgbClr val="FFFFFF"/>
                </a:solidFill>
                <a:latin typeface="Raleway"/>
                <a:ea typeface="Raleway"/>
                <a:cs typeface="Raleway"/>
                <a:sym typeface="Raleway"/>
              </a:rPr>
              <a:t>  Message from the video</a:t>
            </a:r>
            <a:endParaRPr sz="4200" b="1">
              <a:solidFill>
                <a:srgbClr val="FFFFFF"/>
              </a:solidFill>
              <a:latin typeface="Raleway"/>
              <a:ea typeface="Raleway"/>
              <a:cs typeface="Raleway"/>
              <a:sym typeface="Raleway"/>
            </a:endParaRPr>
          </a:p>
          <a:p>
            <a:endParaRPr/>
          </a:p>
          <a:p>
            <a:endParaRPr/>
          </a:p>
        </p:txBody>
      </p:sp>
      <p:sp>
        <p:nvSpPr>
          <p:cNvPr id="454" name="Google Shape;454;p35"/>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455" name="Google Shape;455;p35"/>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456" name="Google Shape;456;p35"/>
          <p:cNvPicPr preferRelativeResize="0"/>
          <p:nvPr/>
        </p:nvPicPr>
        <p:blipFill>
          <a:blip r:embed="rId4">
            <a:alphaModFix/>
          </a:blip>
          <a:stretch>
            <a:fillRect/>
          </a:stretch>
        </p:blipFill>
        <p:spPr>
          <a:xfrm>
            <a:off x="7552824" y="5764246"/>
            <a:ext cx="1126368" cy="746972"/>
          </a:xfrm>
          <a:prstGeom prst="rect">
            <a:avLst/>
          </a:prstGeom>
          <a:noFill/>
          <a:ln>
            <a:noFill/>
          </a:ln>
        </p:spPr>
      </p:pic>
      <p:cxnSp>
        <p:nvCxnSpPr>
          <p:cNvPr id="457" name="Google Shape;457;p35"/>
          <p:cNvCxnSpPr/>
          <p:nvPr/>
        </p:nvCxnSpPr>
        <p:spPr>
          <a:xfrm>
            <a:off x="2998613" y="1366433"/>
            <a:ext cx="0" cy="4270000"/>
          </a:xfrm>
          <a:prstGeom prst="straightConnector1">
            <a:avLst/>
          </a:prstGeom>
          <a:noFill/>
          <a:ln w="76200" cap="flat" cmpd="sng">
            <a:solidFill>
              <a:srgbClr val="000000"/>
            </a:solidFill>
            <a:prstDash val="solid"/>
            <a:round/>
            <a:headEnd type="none" w="med" len="med"/>
            <a:tailEnd type="none" w="med" len="med"/>
          </a:ln>
        </p:spPr>
      </p:cxnSp>
      <p:cxnSp>
        <p:nvCxnSpPr>
          <p:cNvPr id="458" name="Google Shape;458;p35"/>
          <p:cNvCxnSpPr/>
          <p:nvPr/>
        </p:nvCxnSpPr>
        <p:spPr>
          <a:xfrm flipH="1">
            <a:off x="7429527" y="1245067"/>
            <a:ext cx="33150" cy="4286400"/>
          </a:xfrm>
          <a:prstGeom prst="straightConnector1">
            <a:avLst/>
          </a:prstGeom>
          <a:noFill/>
          <a:ln w="76200" cap="flat" cmpd="sng">
            <a:solidFill>
              <a:srgbClr val="000000"/>
            </a:solidFill>
            <a:prstDash val="solid"/>
            <a:round/>
            <a:headEnd type="none" w="med" len="med"/>
            <a:tailEnd type="none" w="med" len="med"/>
          </a:ln>
        </p:spPr>
      </p:cxnSp>
      <p:sp>
        <p:nvSpPr>
          <p:cNvPr id="459" name="Google Shape;459;p35"/>
          <p:cNvSpPr txBox="1"/>
          <p:nvPr/>
        </p:nvSpPr>
        <p:spPr>
          <a:xfrm>
            <a:off x="2020200" y="673400"/>
            <a:ext cx="1956825" cy="449200"/>
          </a:xfrm>
          <a:prstGeom prst="rect">
            <a:avLst/>
          </a:prstGeom>
          <a:noFill/>
          <a:ln>
            <a:noFill/>
          </a:ln>
        </p:spPr>
        <p:txBody>
          <a:bodyPr spcFirstLastPara="1" wrap="square" lIns="107269" tIns="107269" rIns="107269" bIns="107269" anchor="t" anchorCtr="0">
            <a:noAutofit/>
          </a:bodyPr>
          <a:lstStyle/>
          <a:p>
            <a:pPr algn="ctr"/>
            <a:r>
              <a:rPr lang="fi" b="1"/>
              <a:t>LÄHTÖ</a:t>
            </a:r>
            <a:endParaRPr b="1">
              <a:latin typeface="Raleway"/>
              <a:ea typeface="Raleway"/>
              <a:cs typeface="Raleway"/>
              <a:sym typeface="Raleway"/>
            </a:endParaRPr>
          </a:p>
        </p:txBody>
      </p:sp>
      <p:sp>
        <p:nvSpPr>
          <p:cNvPr id="460" name="Google Shape;460;p35"/>
          <p:cNvSpPr txBox="1"/>
          <p:nvPr/>
        </p:nvSpPr>
        <p:spPr>
          <a:xfrm>
            <a:off x="6832502" y="714367"/>
            <a:ext cx="1542450" cy="367600"/>
          </a:xfrm>
          <a:prstGeom prst="rect">
            <a:avLst/>
          </a:prstGeom>
          <a:noFill/>
          <a:ln>
            <a:noFill/>
          </a:ln>
        </p:spPr>
        <p:txBody>
          <a:bodyPr spcFirstLastPara="1" wrap="square" lIns="107269" tIns="107269" rIns="107269" bIns="107269" anchor="t" anchorCtr="0">
            <a:noAutofit/>
          </a:bodyPr>
          <a:lstStyle/>
          <a:p>
            <a:pPr algn="ctr"/>
            <a:r>
              <a:rPr lang="fi" b="1">
                <a:latin typeface="Raleway"/>
                <a:ea typeface="Raleway"/>
                <a:cs typeface="Raleway"/>
                <a:sym typeface="Raleway"/>
              </a:rPr>
              <a:t>MAALI</a:t>
            </a:r>
            <a:endParaRPr b="1">
              <a:latin typeface="Raleway"/>
              <a:ea typeface="Raleway"/>
              <a:cs typeface="Raleway"/>
              <a:sym typeface="Raleway"/>
            </a:endParaRPr>
          </a:p>
        </p:txBody>
      </p:sp>
      <p:cxnSp>
        <p:nvCxnSpPr>
          <p:cNvPr id="461" name="Google Shape;461;p35"/>
          <p:cNvCxnSpPr/>
          <p:nvPr/>
        </p:nvCxnSpPr>
        <p:spPr>
          <a:xfrm rot="10800000" flipH="1">
            <a:off x="2255392" y="2510533"/>
            <a:ext cx="2520700" cy="20400"/>
          </a:xfrm>
          <a:prstGeom prst="straightConnector1">
            <a:avLst/>
          </a:prstGeom>
          <a:noFill/>
          <a:ln w="28575" cap="flat" cmpd="sng">
            <a:solidFill>
              <a:schemeClr val="dk2"/>
            </a:solidFill>
            <a:prstDash val="solid"/>
            <a:round/>
            <a:headEnd type="none" w="med" len="med"/>
            <a:tailEnd type="stealth" w="med" len="med"/>
          </a:ln>
        </p:spPr>
      </p:cxnSp>
      <p:cxnSp>
        <p:nvCxnSpPr>
          <p:cNvPr id="462" name="Google Shape;462;p35"/>
          <p:cNvCxnSpPr/>
          <p:nvPr/>
        </p:nvCxnSpPr>
        <p:spPr>
          <a:xfrm>
            <a:off x="2321719" y="3918867"/>
            <a:ext cx="2388100" cy="20400"/>
          </a:xfrm>
          <a:prstGeom prst="straightConnector1">
            <a:avLst/>
          </a:prstGeom>
          <a:noFill/>
          <a:ln w="28575" cap="flat" cmpd="sng">
            <a:solidFill>
              <a:schemeClr val="dk2"/>
            </a:solidFill>
            <a:prstDash val="solid"/>
            <a:round/>
            <a:headEnd type="none" w="med" len="med"/>
            <a:tailEnd type="stealth" w="med" len="med"/>
          </a:ln>
        </p:spPr>
      </p:cxnSp>
      <p:pic>
        <p:nvPicPr>
          <p:cNvPr id="463" name="Google Shape;463;p35"/>
          <p:cNvPicPr preferRelativeResize="0"/>
          <p:nvPr/>
        </p:nvPicPr>
        <p:blipFill>
          <a:blip r:embed="rId5">
            <a:alphaModFix/>
          </a:blip>
          <a:stretch>
            <a:fillRect/>
          </a:stretch>
        </p:blipFill>
        <p:spPr>
          <a:xfrm>
            <a:off x="3234860" y="1081967"/>
            <a:ext cx="1126342" cy="1386267"/>
          </a:xfrm>
          <a:prstGeom prst="rect">
            <a:avLst/>
          </a:prstGeom>
          <a:noFill/>
          <a:ln>
            <a:noFill/>
          </a:ln>
        </p:spPr>
      </p:pic>
      <p:pic>
        <p:nvPicPr>
          <p:cNvPr id="464" name="Google Shape;464;p35"/>
          <p:cNvPicPr preferRelativeResize="0"/>
          <p:nvPr/>
        </p:nvPicPr>
        <p:blipFill>
          <a:blip r:embed="rId5">
            <a:alphaModFix/>
          </a:blip>
          <a:stretch>
            <a:fillRect/>
          </a:stretch>
        </p:blipFill>
        <p:spPr>
          <a:xfrm>
            <a:off x="3234861" y="4122934"/>
            <a:ext cx="1422308" cy="175056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13"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470" name="Google Shape;470;p36"/>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RISTINOLLA</a:t>
            </a:r>
            <a:endParaRPr sz="2200" b="1">
              <a:latin typeface="Raleway"/>
              <a:ea typeface="Raleway"/>
              <a:cs typeface="Raleway"/>
              <a:sym typeface="Raleway"/>
            </a:endParaRPr>
          </a:p>
        </p:txBody>
      </p:sp>
      <p:sp>
        <p:nvSpPr>
          <p:cNvPr id="471" name="Google Shape;471;p36"/>
          <p:cNvSpPr txBox="1"/>
          <p:nvPr/>
        </p:nvSpPr>
        <p:spPr>
          <a:xfrm>
            <a:off x="1709175" y="1322833"/>
            <a:ext cx="6976775" cy="5188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a:t>
            </a:r>
            <a:r>
              <a:rPr lang="fi">
                <a:latin typeface="Raleway"/>
                <a:ea typeface="Raleway"/>
                <a:cs typeface="Raleway"/>
                <a:sym typeface="Raleway"/>
              </a:rPr>
              <a:t> Käveleminen, juokseminen</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a:t>
            </a:r>
            <a:r>
              <a:rPr lang="fi">
                <a:latin typeface="Raleway"/>
                <a:ea typeface="Raleway"/>
                <a:cs typeface="Raleway"/>
                <a:sym typeface="Raleway"/>
              </a:rPr>
              <a:t> Erivärisiä kartioita tai liivejä joukkueittain</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pPr>
              <a:spcBef>
                <a:spcPts val="1173"/>
              </a:spcBef>
            </a:pPr>
            <a:r>
              <a:rPr lang="fi">
                <a:latin typeface="Raleway"/>
                <a:ea typeface="Raleway"/>
                <a:cs typeface="Raleway"/>
                <a:sym typeface="Raleway"/>
              </a:rPr>
              <a:t>Piirrä </a:t>
            </a:r>
            <a:r>
              <a:rPr lang="fi">
                <a:solidFill>
                  <a:schemeClr val="dk1"/>
                </a:solidFill>
                <a:latin typeface="Raleway"/>
                <a:ea typeface="Raleway"/>
                <a:cs typeface="Raleway"/>
                <a:sym typeface="Raleway"/>
              </a:rPr>
              <a:t>3X3</a:t>
            </a:r>
            <a:r>
              <a:rPr lang="fi">
                <a:latin typeface="Raleway"/>
                <a:ea typeface="Raleway"/>
                <a:cs typeface="Raleway"/>
                <a:sym typeface="Raleway"/>
              </a:rPr>
              <a:t>  ruudukko valmiiksi maahan. Kaksi joukkuetta, kummallaki 4 samanväristä esinettä. Vuorotellen joukkueista yksi pelaaja vie esineen ruudukkoon tyhjälle paikalle ja samalla toinen joukkue koittaa estää toisen joukkueen suoran syntymistä. Jos kaikki esineet ruudukossa eikä suoraa ole syntynyt, siirretään ruudukon sisällä esineitä. Voittajajoukkue on se joka ensimmäisenä saa kolmen suoran.</a:t>
            </a:r>
            <a:endParaRPr>
              <a:latin typeface="Raleway"/>
              <a:ea typeface="Raleway"/>
              <a:cs typeface="Raleway"/>
              <a:sym typeface="Raleway"/>
            </a:endParaRPr>
          </a:p>
          <a:p>
            <a:endParaRPr>
              <a:latin typeface="Raleway"/>
              <a:ea typeface="Raleway"/>
              <a:cs typeface="Raleway"/>
              <a:sym typeface="Raleway"/>
            </a:endParaRPr>
          </a:p>
          <a:p>
            <a:r>
              <a:rPr lang="fi" b="1" i="1">
                <a:solidFill>
                  <a:srgbClr val="004E9E"/>
                </a:solidFill>
                <a:latin typeface="Raleway"/>
                <a:ea typeface="Raleway"/>
                <a:cs typeface="Raleway"/>
                <a:sym typeface="Raleway"/>
              </a:rPr>
              <a:t>Helpota:</a:t>
            </a:r>
            <a:r>
              <a:rPr lang="fi" b="1">
                <a:latin typeface="Raleway"/>
                <a:ea typeface="Raleway"/>
                <a:cs typeface="Raleway"/>
                <a:sym typeface="Raleway"/>
              </a:rPr>
              <a:t> </a:t>
            </a:r>
            <a:r>
              <a:rPr lang="fi">
                <a:latin typeface="Raleway"/>
                <a:ea typeface="Raleway"/>
                <a:cs typeface="Raleway"/>
                <a:sym typeface="Raleway"/>
              </a:rPr>
              <a:t>Kävellen (kärsivällisyys)</a:t>
            </a:r>
            <a:endParaRPr>
              <a:latin typeface="Raleway"/>
              <a:ea typeface="Raleway"/>
              <a:cs typeface="Raleway"/>
              <a:sym typeface="Raleway"/>
            </a:endParaRPr>
          </a:p>
          <a:p>
            <a:endParaRPr>
              <a:latin typeface="Raleway"/>
              <a:ea typeface="Raleway"/>
              <a:cs typeface="Raleway"/>
              <a:sym typeface="Raleway"/>
            </a:endParaRPr>
          </a:p>
          <a:p>
            <a:r>
              <a:rPr lang="fi" b="1" i="1">
                <a:solidFill>
                  <a:srgbClr val="1C4587"/>
                </a:solidFill>
                <a:latin typeface="Raleway"/>
                <a:ea typeface="Raleway"/>
                <a:cs typeface="Raleway"/>
                <a:sym typeface="Raleway"/>
              </a:rPr>
              <a:t>Vaikeuta: -</a:t>
            </a:r>
            <a:endParaRPr b="1" i="1">
              <a:solidFill>
                <a:srgbClr val="1C4587"/>
              </a:solidFill>
              <a:latin typeface="Raleway"/>
              <a:ea typeface="Raleway"/>
              <a:cs typeface="Raleway"/>
              <a:sym typeface="Raleway"/>
            </a:endParaRPr>
          </a:p>
          <a:p>
            <a:pPr marL="536433"/>
            <a:endParaRPr/>
          </a:p>
          <a:p>
            <a:endParaRPr/>
          </a:p>
        </p:txBody>
      </p:sp>
      <p:sp>
        <p:nvSpPr>
          <p:cNvPr id="472" name="Google Shape;472;p36"/>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10-15 min</a:t>
            </a:r>
            <a:endParaRPr>
              <a:latin typeface="Raleway"/>
              <a:ea typeface="Raleway"/>
              <a:cs typeface="Raleway"/>
              <a:sym typeface="Raleway"/>
            </a:endParaRPr>
          </a:p>
        </p:txBody>
      </p:sp>
      <p:sp>
        <p:nvSpPr>
          <p:cNvPr id="473" name="Google Shape;473;p36"/>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
        <p:nvSpPr>
          <p:cNvPr id="474" name="Google Shape;474;p36"/>
          <p:cNvSpPr txBox="1"/>
          <p:nvPr/>
        </p:nvSpPr>
        <p:spPr>
          <a:xfrm>
            <a:off x="7290400" y="461666"/>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475" name="Google Shape;475;p36"/>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476" name="Google Shape;476;p36"/>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477" name="Google Shape;477;p36"/>
          <p:cNvPicPr preferRelativeResize="0"/>
          <p:nvPr/>
        </p:nvPicPr>
        <p:blipFill rotWithShape="1">
          <a:blip r:embed="rId3">
            <a:alphaModFix/>
          </a:blip>
          <a:srcRect l="6360" t="2698" r="75121" b="74076"/>
          <a:stretch/>
        </p:blipFill>
        <p:spPr>
          <a:xfrm>
            <a:off x="8843385" y="310967"/>
            <a:ext cx="468000" cy="774404"/>
          </a:xfrm>
          <a:prstGeom prst="rect">
            <a:avLst/>
          </a:prstGeom>
          <a:noFill/>
          <a:ln>
            <a:noFill/>
          </a:ln>
        </p:spPr>
      </p:pic>
      <p:pic>
        <p:nvPicPr>
          <p:cNvPr id="478" name="Google Shape;478;p36"/>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479" name="Google Shape;479;p36"/>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18"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485" name="Google Shape;485;p37"/>
          <p:cNvSpPr txBox="1"/>
          <p:nvPr/>
        </p:nvSpPr>
        <p:spPr>
          <a:xfrm rot="-5400000">
            <a:off x="-2063411" y="3161217"/>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pic>
        <p:nvPicPr>
          <p:cNvPr id="486" name="Google Shape;486;p37"/>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487" name="Google Shape;487;p37"/>
          <p:cNvPicPr preferRelativeResize="0"/>
          <p:nvPr/>
        </p:nvPicPr>
        <p:blipFill>
          <a:blip r:embed="rId4">
            <a:alphaModFix/>
          </a:blip>
          <a:stretch>
            <a:fillRect/>
          </a:stretch>
        </p:blipFill>
        <p:spPr>
          <a:xfrm>
            <a:off x="7552824" y="5764246"/>
            <a:ext cx="1126368" cy="746972"/>
          </a:xfrm>
          <a:prstGeom prst="rect">
            <a:avLst/>
          </a:prstGeom>
          <a:noFill/>
          <a:ln>
            <a:noFill/>
          </a:ln>
        </p:spPr>
      </p:pic>
      <p:graphicFrame>
        <p:nvGraphicFramePr>
          <p:cNvPr id="488" name="Google Shape;488;p37"/>
          <p:cNvGraphicFramePr/>
          <p:nvPr/>
        </p:nvGraphicFramePr>
        <p:xfrm>
          <a:off x="3983769" y="1814784"/>
          <a:ext cx="3386664" cy="3228399"/>
        </p:xfrm>
        <a:graphic>
          <a:graphicData uri="http://schemas.openxmlformats.org/drawingml/2006/table">
            <a:tbl>
              <a:tblPr>
                <a:noFill/>
                <a:tableStyleId>{D6C48038-D7E4-4013-A0B8-C8D979F288AD}</a:tableStyleId>
              </a:tblPr>
              <a:tblGrid>
                <a:gridCol w="1128888"/>
                <a:gridCol w="1128888"/>
                <a:gridCol w="1128888"/>
              </a:tblGrid>
              <a:tr h="1076133">
                <a:tc>
                  <a:txBody>
                    <a:bodyPr/>
                    <a:lstStyle/>
                    <a:p>
                      <a:pPr marL="0" lvl="0" indent="0" algn="l" rtl="0">
                        <a:spcBef>
                          <a:spcPts val="0"/>
                        </a:spcBef>
                        <a:spcAft>
                          <a:spcPts val="0"/>
                        </a:spcAft>
                        <a:buNone/>
                      </a:pPr>
                      <a:endParaRPr sz="1900"/>
                    </a:p>
                  </a:txBody>
                  <a:tcPr marL="99044" marR="99044" marT="121900" marB="1219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9044" marR="99044" marT="121900" marB="1219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9044" marR="99044" marT="121900" marB="1219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r>
              <a:tr h="1076133">
                <a:tc>
                  <a:txBody>
                    <a:bodyPr/>
                    <a:lstStyle/>
                    <a:p>
                      <a:pPr marL="0" lvl="0" indent="0" algn="l" rtl="0">
                        <a:spcBef>
                          <a:spcPts val="0"/>
                        </a:spcBef>
                        <a:spcAft>
                          <a:spcPts val="0"/>
                        </a:spcAft>
                        <a:buNone/>
                      </a:pPr>
                      <a:endParaRPr sz="1900"/>
                    </a:p>
                  </a:txBody>
                  <a:tcPr marL="99044" marR="99044" marT="121900" marB="1219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9044" marR="99044" marT="121900" marB="1219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9044" marR="99044" marT="121900" marB="1219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r>
              <a:tr h="1076133">
                <a:tc>
                  <a:txBody>
                    <a:bodyPr/>
                    <a:lstStyle/>
                    <a:p>
                      <a:pPr marL="0" lvl="0" indent="0" algn="l" rtl="0">
                        <a:spcBef>
                          <a:spcPts val="0"/>
                        </a:spcBef>
                        <a:spcAft>
                          <a:spcPts val="0"/>
                        </a:spcAft>
                        <a:buNone/>
                      </a:pPr>
                      <a:endParaRPr sz="1900"/>
                    </a:p>
                  </a:txBody>
                  <a:tcPr marL="99044" marR="99044" marT="121900" marB="1219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9044" marR="99044" marT="121900" marB="1219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900"/>
                    </a:p>
                  </a:txBody>
                  <a:tcPr marL="99044" marR="99044" marT="121900" marB="1219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r>
            </a:tbl>
          </a:graphicData>
        </a:graphic>
      </p:graphicFrame>
      <p:sp>
        <p:nvSpPr>
          <p:cNvPr id="489" name="Google Shape;489;p37"/>
          <p:cNvSpPr txBox="1"/>
          <p:nvPr/>
        </p:nvSpPr>
        <p:spPr>
          <a:xfrm>
            <a:off x="1347531" y="3967067"/>
            <a:ext cx="1315925" cy="576000"/>
          </a:xfrm>
          <a:prstGeom prst="rect">
            <a:avLst/>
          </a:prstGeom>
          <a:noFill/>
          <a:ln>
            <a:noFill/>
          </a:ln>
        </p:spPr>
        <p:txBody>
          <a:bodyPr spcFirstLastPara="1" wrap="square" lIns="107269" tIns="107269" rIns="107269" bIns="107269" anchor="t" anchorCtr="0">
            <a:noAutofit/>
          </a:bodyPr>
          <a:lstStyle/>
          <a:p>
            <a:pPr marL="316790" indent="-217353">
              <a:buSzPts val="1500"/>
              <a:buFont typeface="Raleway"/>
              <a:buAutoNum type="arabicPeriod"/>
            </a:pPr>
            <a:r>
              <a:rPr lang="fi" sz="1800" b="1">
                <a:latin typeface="Raleway"/>
                <a:ea typeface="Raleway"/>
                <a:cs typeface="Raleway"/>
                <a:sym typeface="Raleway"/>
              </a:rPr>
              <a:t>Joukkue</a:t>
            </a:r>
            <a:endParaRPr sz="1800" b="1">
              <a:latin typeface="Raleway"/>
              <a:ea typeface="Raleway"/>
              <a:cs typeface="Raleway"/>
              <a:sym typeface="Raleway"/>
            </a:endParaRPr>
          </a:p>
        </p:txBody>
      </p:sp>
      <p:sp>
        <p:nvSpPr>
          <p:cNvPr id="490" name="Google Shape;490;p37"/>
          <p:cNvSpPr txBox="1"/>
          <p:nvPr/>
        </p:nvSpPr>
        <p:spPr>
          <a:xfrm>
            <a:off x="8584402" y="4122200"/>
            <a:ext cx="1315925" cy="469600"/>
          </a:xfrm>
          <a:prstGeom prst="rect">
            <a:avLst/>
          </a:prstGeom>
          <a:noFill/>
          <a:ln>
            <a:noFill/>
          </a:ln>
        </p:spPr>
        <p:txBody>
          <a:bodyPr spcFirstLastPara="1" wrap="square" lIns="107269" tIns="107269" rIns="107269" bIns="107269" anchor="t" anchorCtr="0">
            <a:noAutofit/>
          </a:bodyPr>
          <a:lstStyle/>
          <a:p>
            <a:pPr algn="ctr"/>
            <a:r>
              <a:rPr lang="fi" sz="1800" b="1">
                <a:latin typeface="Raleway"/>
                <a:ea typeface="Raleway"/>
                <a:cs typeface="Raleway"/>
                <a:sym typeface="Raleway"/>
              </a:rPr>
              <a:t>2. Joukkue</a:t>
            </a:r>
            <a:endParaRPr sz="1800" b="1">
              <a:latin typeface="Raleway"/>
              <a:ea typeface="Raleway"/>
              <a:cs typeface="Raleway"/>
              <a:sym typeface="Raleway"/>
            </a:endParaRPr>
          </a:p>
        </p:txBody>
      </p:sp>
      <p:sp>
        <p:nvSpPr>
          <p:cNvPr id="491" name="Google Shape;491;p37"/>
          <p:cNvSpPr/>
          <p:nvPr/>
        </p:nvSpPr>
        <p:spPr>
          <a:xfrm>
            <a:off x="1347531" y="3395217"/>
            <a:ext cx="381550" cy="4288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92" name="Google Shape;492;p37"/>
          <p:cNvSpPr/>
          <p:nvPr/>
        </p:nvSpPr>
        <p:spPr>
          <a:xfrm>
            <a:off x="1522490" y="3395217"/>
            <a:ext cx="381550" cy="4288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93" name="Google Shape;493;p37"/>
          <p:cNvSpPr/>
          <p:nvPr/>
        </p:nvSpPr>
        <p:spPr>
          <a:xfrm>
            <a:off x="1674454" y="3395217"/>
            <a:ext cx="381550" cy="4288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94" name="Google Shape;494;p37"/>
          <p:cNvSpPr/>
          <p:nvPr/>
        </p:nvSpPr>
        <p:spPr>
          <a:xfrm>
            <a:off x="1856752" y="3395217"/>
            <a:ext cx="381550" cy="4288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95" name="Google Shape;495;p37"/>
          <p:cNvSpPr/>
          <p:nvPr/>
        </p:nvSpPr>
        <p:spPr>
          <a:xfrm>
            <a:off x="8842031" y="3325133"/>
            <a:ext cx="314925" cy="42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96" name="Google Shape;496;p37"/>
          <p:cNvSpPr/>
          <p:nvPr/>
        </p:nvSpPr>
        <p:spPr>
          <a:xfrm>
            <a:off x="9084902" y="3325133"/>
            <a:ext cx="314925" cy="42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97" name="Google Shape;497;p37"/>
          <p:cNvSpPr/>
          <p:nvPr/>
        </p:nvSpPr>
        <p:spPr>
          <a:xfrm>
            <a:off x="9298196" y="3325133"/>
            <a:ext cx="314925" cy="42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98" name="Google Shape;498;p37"/>
          <p:cNvSpPr/>
          <p:nvPr/>
        </p:nvSpPr>
        <p:spPr>
          <a:xfrm>
            <a:off x="9450160" y="3325133"/>
            <a:ext cx="314925" cy="428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499" name="Google Shape;499;p37"/>
          <p:cNvSpPr txBox="1"/>
          <p:nvPr/>
        </p:nvSpPr>
        <p:spPr>
          <a:xfrm>
            <a:off x="4839575" y="1163400"/>
            <a:ext cx="1675050" cy="428800"/>
          </a:xfrm>
          <a:prstGeom prst="rect">
            <a:avLst/>
          </a:prstGeom>
          <a:noFill/>
          <a:ln>
            <a:noFill/>
          </a:ln>
        </p:spPr>
        <p:txBody>
          <a:bodyPr spcFirstLastPara="1" wrap="square" lIns="107269" tIns="107269" rIns="107269" bIns="107269" anchor="t" anchorCtr="0">
            <a:noAutofit/>
          </a:bodyPr>
          <a:lstStyle/>
          <a:p>
            <a:pPr algn="ctr"/>
            <a:r>
              <a:rPr lang="fi" b="1">
                <a:latin typeface="Raleway"/>
                <a:ea typeface="Raleway"/>
                <a:cs typeface="Raleway"/>
                <a:sym typeface="Raleway"/>
              </a:rPr>
              <a:t>Ruudukko 3x3</a:t>
            </a:r>
            <a:endParaRPr b="1">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15"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4"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527" name="Google Shape;527;p40"/>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HEITTORATA</a:t>
            </a:r>
            <a:endParaRPr sz="2200" b="1">
              <a:latin typeface="Raleway"/>
              <a:ea typeface="Raleway"/>
              <a:cs typeface="Raleway"/>
              <a:sym typeface="Raleway"/>
            </a:endParaRPr>
          </a:p>
        </p:txBody>
      </p:sp>
      <p:sp>
        <p:nvSpPr>
          <p:cNvPr id="528" name="Google Shape;528;p40"/>
          <p:cNvSpPr txBox="1"/>
          <p:nvPr/>
        </p:nvSpPr>
        <p:spPr>
          <a:xfrm>
            <a:off x="1683879" y="1261100"/>
            <a:ext cx="6996925" cy="5188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a:t>
            </a:r>
            <a:r>
              <a:rPr lang="fi">
                <a:latin typeface="Raleway"/>
                <a:ea typeface="Raleway"/>
                <a:cs typeface="Raleway"/>
                <a:sym typeface="Raleway"/>
              </a:rPr>
              <a:t> Heittäminen</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Hulavanteita, ämpäreitä, laatikkoja, palloja, hernepusseja</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endParaRPr b="1">
              <a:latin typeface="Raleway"/>
              <a:ea typeface="Raleway"/>
              <a:cs typeface="Raleway"/>
              <a:sym typeface="Raleway"/>
            </a:endParaRPr>
          </a:p>
          <a:p>
            <a:r>
              <a:rPr lang="fi">
                <a:latin typeface="Raleway"/>
                <a:ea typeface="Raleway"/>
                <a:cs typeface="Raleway"/>
                <a:sym typeface="Raleway"/>
              </a:rPr>
              <a:t>Kolme eritasoista rataa. (helppo, keskivaikea, vaikea). Lapsi suorittaa radan heittämällä pallon/hernepussin välineen läpi tai sen sisälle. Aloitetaan helpoimmasta, kun rata on suoritettu onnistuneesti läpi jatketaan seuraavalle. </a:t>
            </a:r>
            <a:endParaRPr>
              <a:latin typeface="Raleway"/>
              <a:ea typeface="Raleway"/>
              <a:cs typeface="Raleway"/>
              <a:sym typeface="Raleway"/>
            </a:endParaRPr>
          </a:p>
          <a:p>
            <a:endParaRPr b="1" i="1">
              <a:solidFill>
                <a:srgbClr val="004E9E"/>
              </a:solidFill>
              <a:latin typeface="Raleway"/>
              <a:ea typeface="Raleway"/>
              <a:cs typeface="Raleway"/>
              <a:sym typeface="Raleway"/>
            </a:endParaRPr>
          </a:p>
          <a:p>
            <a:endParaRPr b="1" i="1">
              <a:solidFill>
                <a:srgbClr val="004E9E"/>
              </a:solidFill>
              <a:latin typeface="Raleway"/>
              <a:ea typeface="Raleway"/>
              <a:cs typeface="Raleway"/>
              <a:sym typeface="Raleway"/>
            </a:endParaRPr>
          </a:p>
          <a:p>
            <a:r>
              <a:rPr lang="fi" b="1" i="1">
                <a:solidFill>
                  <a:srgbClr val="004E9E"/>
                </a:solidFill>
                <a:latin typeface="Raleway"/>
                <a:ea typeface="Raleway"/>
                <a:cs typeface="Raleway"/>
                <a:sym typeface="Raleway"/>
              </a:rPr>
              <a:t>Helpota: -</a:t>
            </a:r>
            <a:endParaRPr b="1" i="1">
              <a:solidFill>
                <a:srgbClr val="004E9E"/>
              </a:solidFill>
              <a:latin typeface="Raleway"/>
              <a:ea typeface="Raleway"/>
              <a:cs typeface="Raleway"/>
              <a:sym typeface="Raleway"/>
            </a:endParaRPr>
          </a:p>
          <a:p>
            <a:endParaRPr b="1" i="1">
              <a:solidFill>
                <a:srgbClr val="004E9E"/>
              </a:solidFill>
              <a:latin typeface="Raleway"/>
              <a:ea typeface="Raleway"/>
              <a:cs typeface="Raleway"/>
              <a:sym typeface="Raleway"/>
            </a:endParaRPr>
          </a:p>
          <a:p>
            <a:r>
              <a:rPr lang="fi" b="1" i="1">
                <a:solidFill>
                  <a:srgbClr val="004E9E"/>
                </a:solidFill>
                <a:latin typeface="Raleway"/>
                <a:ea typeface="Raleway"/>
                <a:cs typeface="Raleway"/>
                <a:sym typeface="Raleway"/>
              </a:rPr>
              <a:t>Vaikeuta:</a:t>
            </a:r>
            <a:r>
              <a:rPr lang="fi" b="1"/>
              <a:t> </a:t>
            </a:r>
            <a:r>
              <a:rPr lang="fi">
                <a:latin typeface="Raleway"/>
                <a:ea typeface="Raleway"/>
                <a:cs typeface="Raleway"/>
                <a:sym typeface="Raleway"/>
              </a:rPr>
              <a:t>Erikokoisia palloja, pienempi pallo haastavampi.</a:t>
            </a:r>
            <a:endParaRPr>
              <a:latin typeface="Raleway"/>
              <a:ea typeface="Raleway"/>
              <a:cs typeface="Raleway"/>
              <a:sym typeface="Raleway"/>
            </a:endParaRPr>
          </a:p>
        </p:txBody>
      </p:sp>
      <p:sp>
        <p:nvSpPr>
          <p:cNvPr id="529" name="Google Shape;529;p40"/>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530" name="Google Shape;530;p40"/>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10-15 min</a:t>
            </a:r>
            <a:endParaRPr>
              <a:latin typeface="Raleway"/>
              <a:ea typeface="Raleway"/>
              <a:cs typeface="Raleway"/>
              <a:sym typeface="Raleway"/>
            </a:endParaRPr>
          </a:p>
        </p:txBody>
      </p:sp>
      <p:sp>
        <p:nvSpPr>
          <p:cNvPr id="531" name="Google Shape;531;p40"/>
          <p:cNvSpPr txBox="1"/>
          <p:nvPr/>
        </p:nvSpPr>
        <p:spPr>
          <a:xfrm>
            <a:off x="7287150" y="50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532" name="Google Shape;532;p40"/>
          <p:cNvSpPr/>
          <p:nvPr/>
        </p:nvSpPr>
        <p:spPr>
          <a:xfrm>
            <a:off x="8679179" y="51882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533" name="Google Shape;533;p40"/>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534" name="Google Shape;534;p40"/>
          <p:cNvPicPr preferRelativeResize="0"/>
          <p:nvPr/>
        </p:nvPicPr>
        <p:blipFill rotWithShape="1">
          <a:blip r:embed="rId3">
            <a:alphaModFix/>
          </a:blip>
          <a:srcRect l="6360" t="2698" r="75121" b="74076"/>
          <a:stretch/>
        </p:blipFill>
        <p:spPr>
          <a:xfrm>
            <a:off x="8916700" y="310967"/>
            <a:ext cx="468000" cy="774404"/>
          </a:xfrm>
          <a:prstGeom prst="rect">
            <a:avLst/>
          </a:prstGeom>
          <a:noFill/>
          <a:ln>
            <a:noFill/>
          </a:ln>
        </p:spPr>
      </p:pic>
      <p:pic>
        <p:nvPicPr>
          <p:cNvPr id="535" name="Google Shape;535;p40"/>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536" name="Google Shape;536;p40"/>
          <p:cNvPicPr preferRelativeResize="0"/>
          <p:nvPr/>
        </p:nvPicPr>
        <p:blipFill>
          <a:blip r:embed="rId5">
            <a:alphaModFix/>
          </a:blip>
          <a:stretch>
            <a:fillRect/>
          </a:stretch>
        </p:blipFill>
        <p:spPr>
          <a:xfrm>
            <a:off x="7552824" y="5764246"/>
            <a:ext cx="1126368" cy="746972"/>
          </a:xfrm>
          <a:prstGeom prst="rect">
            <a:avLst/>
          </a:prstGeom>
          <a:noFill/>
          <a:ln>
            <a:noFill/>
          </a:ln>
        </p:spPr>
      </p:pic>
      <p:pic>
        <p:nvPicPr>
          <p:cNvPr id="537" name="Google Shape;537;p40"/>
          <p:cNvPicPr preferRelativeResize="0"/>
          <p:nvPr/>
        </p:nvPicPr>
        <p:blipFill rotWithShape="1">
          <a:blip r:embed="rId3">
            <a:alphaModFix/>
          </a:blip>
          <a:srcRect l="6360" t="2698" r="75121" b="74076"/>
          <a:stretch/>
        </p:blipFill>
        <p:spPr>
          <a:xfrm>
            <a:off x="9283354" y="310967"/>
            <a:ext cx="468000" cy="77440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69" name="Google Shape;69;p14"/>
          <p:cNvSpPr txBox="1"/>
          <p:nvPr/>
        </p:nvSpPr>
        <p:spPr>
          <a:xfrm rot="-5400000">
            <a:off x="-2089992" y="3194833"/>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pic>
        <p:nvPicPr>
          <p:cNvPr id="70" name="Google Shape;70;p14"/>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71" name="Google Shape;71;p14"/>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72" name="Google Shape;72;p14"/>
          <p:cNvSpPr/>
          <p:nvPr/>
        </p:nvSpPr>
        <p:spPr>
          <a:xfrm>
            <a:off x="4008523" y="4156400"/>
            <a:ext cx="1500200" cy="3376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3" name="Google Shape;73;p14"/>
          <p:cNvSpPr/>
          <p:nvPr/>
        </p:nvSpPr>
        <p:spPr>
          <a:xfrm>
            <a:off x="3955738" y="1761867"/>
            <a:ext cx="1500200" cy="337600"/>
          </a:xfrm>
          <a:prstGeom prst="lef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pic>
        <p:nvPicPr>
          <p:cNvPr id="74" name="Google Shape;74;p14"/>
          <p:cNvPicPr preferRelativeResize="0"/>
          <p:nvPr/>
        </p:nvPicPr>
        <p:blipFill>
          <a:blip r:embed="rId5">
            <a:alphaModFix/>
          </a:blip>
          <a:stretch>
            <a:fillRect/>
          </a:stretch>
        </p:blipFill>
        <p:spPr>
          <a:xfrm>
            <a:off x="5908745" y="1640368"/>
            <a:ext cx="3735224" cy="3061433"/>
          </a:xfrm>
          <a:prstGeom prst="rect">
            <a:avLst/>
          </a:prstGeom>
          <a:noFill/>
          <a:ln>
            <a:noFill/>
          </a:ln>
        </p:spPr>
      </p:pic>
      <p:pic>
        <p:nvPicPr>
          <p:cNvPr id="75" name="Google Shape;75;p14"/>
          <p:cNvPicPr preferRelativeResize="0"/>
          <p:nvPr/>
        </p:nvPicPr>
        <p:blipFill>
          <a:blip r:embed="rId6">
            <a:alphaModFix/>
          </a:blip>
          <a:stretch>
            <a:fillRect/>
          </a:stretch>
        </p:blipFill>
        <p:spPr>
          <a:xfrm>
            <a:off x="1317060" y="3085101"/>
            <a:ext cx="2265551" cy="2788401"/>
          </a:xfrm>
          <a:prstGeom prst="rect">
            <a:avLst/>
          </a:prstGeom>
          <a:noFill/>
          <a:ln>
            <a:noFill/>
          </a:ln>
        </p:spPr>
      </p:pic>
      <p:pic>
        <p:nvPicPr>
          <p:cNvPr id="76" name="Google Shape;76;p14"/>
          <p:cNvPicPr preferRelativeResize="0"/>
          <p:nvPr/>
        </p:nvPicPr>
        <p:blipFill>
          <a:blip r:embed="rId7">
            <a:alphaModFix/>
          </a:blip>
          <a:stretch>
            <a:fillRect/>
          </a:stretch>
        </p:blipFill>
        <p:spPr>
          <a:xfrm>
            <a:off x="1342304" y="600033"/>
            <a:ext cx="2162279" cy="266126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36"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35"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543" name="Google Shape;543;p41"/>
          <p:cNvSpPr/>
          <p:nvPr/>
        </p:nvSpPr>
        <p:spPr>
          <a:xfrm>
            <a:off x="7131990" y="344733"/>
            <a:ext cx="679900" cy="576000"/>
          </a:xfrm>
          <a:prstGeom prst="flowChartMagneticDisk">
            <a:avLst/>
          </a:prstGeom>
          <a:solidFill>
            <a:srgbClr val="FFFFFF"/>
          </a:solidFill>
          <a:ln w="28575" cap="flat" cmpd="sng">
            <a:solidFill>
              <a:srgbClr val="4A86E8"/>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44" name="Google Shape;544;p41"/>
          <p:cNvSpPr txBox="1"/>
          <p:nvPr/>
        </p:nvSpPr>
        <p:spPr>
          <a:xfrm>
            <a:off x="1683879" y="1261100"/>
            <a:ext cx="5530200" cy="5188400"/>
          </a:xfrm>
          <a:prstGeom prst="rect">
            <a:avLst/>
          </a:prstGeom>
          <a:noFill/>
          <a:ln>
            <a:noFill/>
          </a:ln>
        </p:spPr>
        <p:txBody>
          <a:bodyPr spcFirstLastPara="1" wrap="square" lIns="107269" tIns="107269" rIns="107269" bIns="107269" anchor="t" anchorCtr="0">
            <a:noAutofit/>
          </a:bodyPr>
          <a:lstStyle/>
          <a:p>
            <a:endParaRPr/>
          </a:p>
          <a:p>
            <a:endParaRPr/>
          </a:p>
          <a:p>
            <a:r>
              <a:rPr lang="fi" sz="4200" b="1">
                <a:solidFill>
                  <a:srgbClr val="FFFFFF"/>
                </a:solidFill>
                <a:latin typeface="Raleway"/>
                <a:ea typeface="Raleway"/>
                <a:cs typeface="Raleway"/>
                <a:sym typeface="Raleway"/>
              </a:rPr>
              <a:t>  Message from the video</a:t>
            </a:r>
            <a:endParaRPr sz="4200" b="1">
              <a:solidFill>
                <a:srgbClr val="FFFFFF"/>
              </a:solidFill>
              <a:latin typeface="Raleway"/>
              <a:ea typeface="Raleway"/>
              <a:cs typeface="Raleway"/>
              <a:sym typeface="Raleway"/>
            </a:endParaRPr>
          </a:p>
          <a:p>
            <a:endParaRPr/>
          </a:p>
          <a:p>
            <a:endParaRPr/>
          </a:p>
        </p:txBody>
      </p:sp>
      <p:sp>
        <p:nvSpPr>
          <p:cNvPr id="545" name="Google Shape;545;p41"/>
          <p:cNvSpPr txBox="1"/>
          <p:nvPr/>
        </p:nvSpPr>
        <p:spPr>
          <a:xfrm rot="-5400000">
            <a:off x="-2063411" y="3171579"/>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546" name="Google Shape;546;p41"/>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547" name="Google Shape;547;p41"/>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548" name="Google Shape;548;p41"/>
          <p:cNvSpPr/>
          <p:nvPr/>
        </p:nvSpPr>
        <p:spPr>
          <a:xfrm>
            <a:off x="2154913" y="4812000"/>
            <a:ext cx="746200" cy="906400"/>
          </a:xfrm>
          <a:prstGeom prst="ellipse">
            <a:avLst/>
          </a:prstGeom>
          <a:solidFill>
            <a:srgbClr val="FFFFFF"/>
          </a:solidFill>
          <a:ln w="28575" cap="flat" cmpd="sng">
            <a:solidFill>
              <a:srgbClr val="FF99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49" name="Google Shape;549;p41"/>
          <p:cNvSpPr/>
          <p:nvPr/>
        </p:nvSpPr>
        <p:spPr>
          <a:xfrm>
            <a:off x="2154913" y="1959133"/>
            <a:ext cx="746200" cy="906400"/>
          </a:xfrm>
          <a:prstGeom prst="ellipse">
            <a:avLst/>
          </a:prstGeom>
          <a:solidFill>
            <a:srgbClr val="FFFFFF"/>
          </a:solidFill>
          <a:ln w="28575" cap="flat" cmpd="sng">
            <a:solidFill>
              <a:srgbClr val="FF99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50" name="Google Shape;550;p41"/>
          <p:cNvSpPr/>
          <p:nvPr/>
        </p:nvSpPr>
        <p:spPr>
          <a:xfrm>
            <a:off x="2166558" y="3387633"/>
            <a:ext cx="746200" cy="906400"/>
          </a:xfrm>
          <a:prstGeom prst="ellipse">
            <a:avLst/>
          </a:prstGeom>
          <a:solidFill>
            <a:srgbClr val="FFFFFF"/>
          </a:solidFill>
          <a:ln w="28575" cap="flat" cmpd="sng">
            <a:solidFill>
              <a:srgbClr val="FF99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51" name="Google Shape;551;p41"/>
          <p:cNvSpPr txBox="1"/>
          <p:nvPr/>
        </p:nvSpPr>
        <p:spPr>
          <a:xfrm>
            <a:off x="1121683" y="6169600"/>
            <a:ext cx="1791075" cy="367200"/>
          </a:xfrm>
          <a:prstGeom prst="rect">
            <a:avLst/>
          </a:prstGeom>
          <a:noFill/>
          <a:ln>
            <a:noFill/>
          </a:ln>
        </p:spPr>
        <p:txBody>
          <a:bodyPr spcFirstLastPara="1" wrap="square" lIns="107269" tIns="107269" rIns="107269" bIns="107269" anchor="t" anchorCtr="0">
            <a:noAutofit/>
          </a:bodyPr>
          <a:lstStyle/>
          <a:p>
            <a:pPr marL="536433" algn="ctr"/>
            <a:r>
              <a:rPr lang="fi" sz="2100" b="1" dirty="0">
                <a:latin typeface="Raleway"/>
                <a:ea typeface="Raleway"/>
                <a:cs typeface="Raleway"/>
                <a:sym typeface="Raleway"/>
              </a:rPr>
              <a:t>1.TASO</a:t>
            </a:r>
            <a:endParaRPr sz="2100" b="1" dirty="0">
              <a:latin typeface="Raleway"/>
              <a:ea typeface="Raleway"/>
              <a:cs typeface="Raleway"/>
              <a:sym typeface="Raleway"/>
            </a:endParaRPr>
          </a:p>
        </p:txBody>
      </p:sp>
      <p:sp>
        <p:nvSpPr>
          <p:cNvPr id="552" name="Google Shape;552;p41"/>
          <p:cNvSpPr txBox="1"/>
          <p:nvPr/>
        </p:nvSpPr>
        <p:spPr>
          <a:xfrm rot="-5400000">
            <a:off x="-606592" y="3534699"/>
            <a:ext cx="4320400" cy="607100"/>
          </a:xfrm>
          <a:prstGeom prst="rect">
            <a:avLst/>
          </a:prstGeom>
          <a:noFill/>
          <a:ln w="28575" cap="flat" cmpd="sng">
            <a:solidFill>
              <a:srgbClr val="FF9900"/>
            </a:solidFill>
            <a:prstDash val="solid"/>
            <a:round/>
            <a:headEnd type="none" w="sm" len="sm"/>
            <a:tailEnd type="none" w="sm" len="sm"/>
          </a:ln>
        </p:spPr>
        <p:txBody>
          <a:bodyPr spcFirstLastPara="1" wrap="square" lIns="107269" tIns="107269" rIns="107269" bIns="107269" anchor="t" anchorCtr="0">
            <a:noAutofit/>
          </a:bodyPr>
          <a:lstStyle/>
          <a:p>
            <a:r>
              <a:rPr lang="fi" b="1">
                <a:latin typeface="Raleway"/>
                <a:ea typeface="Raleway"/>
                <a:cs typeface="Raleway"/>
                <a:sym typeface="Raleway"/>
              </a:rPr>
              <a:t>Hulavanteet maassa,</a:t>
            </a:r>
            <a:r>
              <a:rPr lang="fi">
                <a:latin typeface="Raleway"/>
                <a:ea typeface="Raleway"/>
                <a:cs typeface="Raleway"/>
                <a:sym typeface="Raleway"/>
              </a:rPr>
              <a:t> heitetään pallo/hernepussi hulavanteen sisälle</a:t>
            </a:r>
            <a:endParaRPr>
              <a:latin typeface="Raleway"/>
              <a:ea typeface="Raleway"/>
              <a:cs typeface="Raleway"/>
              <a:sym typeface="Raleway"/>
            </a:endParaRPr>
          </a:p>
        </p:txBody>
      </p:sp>
      <p:sp>
        <p:nvSpPr>
          <p:cNvPr id="553" name="Google Shape;553;p41"/>
          <p:cNvSpPr/>
          <p:nvPr/>
        </p:nvSpPr>
        <p:spPr>
          <a:xfrm>
            <a:off x="3499790" y="4629333"/>
            <a:ext cx="679900" cy="836800"/>
          </a:xfrm>
          <a:prstGeom prst="can">
            <a:avLst>
              <a:gd name="adj" fmla="val 25000"/>
            </a:avLst>
          </a:prstGeom>
          <a:solidFill>
            <a:srgbClr val="FFFFFF"/>
          </a:solidFill>
          <a:ln w="28575" cap="flat" cmpd="sng">
            <a:solidFill>
              <a:srgbClr val="00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54" name="Google Shape;554;p41"/>
          <p:cNvSpPr/>
          <p:nvPr/>
        </p:nvSpPr>
        <p:spPr>
          <a:xfrm>
            <a:off x="3096681" y="3407184"/>
            <a:ext cx="679900" cy="836800"/>
          </a:xfrm>
          <a:prstGeom prst="can">
            <a:avLst>
              <a:gd name="adj" fmla="val 25000"/>
            </a:avLst>
          </a:prstGeom>
          <a:solidFill>
            <a:srgbClr val="FFFFFF"/>
          </a:solidFill>
          <a:ln w="28575" cap="flat" cmpd="sng">
            <a:solidFill>
              <a:srgbClr val="00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55" name="Google Shape;555;p41"/>
          <p:cNvSpPr/>
          <p:nvPr/>
        </p:nvSpPr>
        <p:spPr>
          <a:xfrm>
            <a:off x="3435602" y="2115467"/>
            <a:ext cx="746200" cy="906400"/>
          </a:xfrm>
          <a:prstGeom prst="ellipse">
            <a:avLst/>
          </a:prstGeom>
          <a:solidFill>
            <a:srgbClr val="FFFFFF"/>
          </a:solidFill>
          <a:ln w="28575" cap="flat" cmpd="sng">
            <a:solidFill>
              <a:srgbClr val="00FF00"/>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556" name="Google Shape;556;p41"/>
          <p:cNvCxnSpPr/>
          <p:nvPr/>
        </p:nvCxnSpPr>
        <p:spPr>
          <a:xfrm>
            <a:off x="4759056" y="476533"/>
            <a:ext cx="16575" cy="1184000"/>
          </a:xfrm>
          <a:prstGeom prst="straightConnector1">
            <a:avLst/>
          </a:prstGeom>
          <a:noFill/>
          <a:ln w="9525" cap="flat" cmpd="sng">
            <a:solidFill>
              <a:srgbClr val="00FF00"/>
            </a:solidFill>
            <a:prstDash val="solid"/>
            <a:round/>
            <a:headEnd type="none" w="med" len="med"/>
            <a:tailEnd type="none" w="med" len="med"/>
          </a:ln>
        </p:spPr>
      </p:cxnSp>
      <p:cxnSp>
        <p:nvCxnSpPr>
          <p:cNvPr id="557" name="Google Shape;557;p41"/>
          <p:cNvCxnSpPr/>
          <p:nvPr/>
        </p:nvCxnSpPr>
        <p:spPr>
          <a:xfrm>
            <a:off x="4115502" y="508000"/>
            <a:ext cx="608400" cy="0"/>
          </a:xfrm>
          <a:prstGeom prst="straightConnector1">
            <a:avLst/>
          </a:prstGeom>
          <a:noFill/>
          <a:ln w="9525" cap="flat" cmpd="sng">
            <a:solidFill>
              <a:srgbClr val="00FF00"/>
            </a:solidFill>
            <a:prstDash val="solid"/>
            <a:round/>
            <a:headEnd type="none" w="med" len="med"/>
            <a:tailEnd type="none" w="med" len="med"/>
          </a:ln>
        </p:spPr>
      </p:cxnSp>
      <p:sp>
        <p:nvSpPr>
          <p:cNvPr id="558" name="Google Shape;558;p41"/>
          <p:cNvSpPr/>
          <p:nvPr/>
        </p:nvSpPr>
        <p:spPr>
          <a:xfrm>
            <a:off x="3933610" y="461451"/>
            <a:ext cx="607100" cy="706000"/>
          </a:xfrm>
          <a:prstGeom prst="ellipse">
            <a:avLst/>
          </a:prstGeom>
          <a:solidFill>
            <a:srgbClr val="FFFFFF"/>
          </a:solidFill>
          <a:ln w="28575" cap="flat" cmpd="sng">
            <a:solidFill>
              <a:srgbClr val="00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59" name="Google Shape;559;p41"/>
          <p:cNvSpPr txBox="1"/>
          <p:nvPr/>
        </p:nvSpPr>
        <p:spPr>
          <a:xfrm>
            <a:off x="4113010" y="6000400"/>
            <a:ext cx="1384825" cy="536400"/>
          </a:xfrm>
          <a:prstGeom prst="rect">
            <a:avLst/>
          </a:prstGeom>
          <a:noFill/>
          <a:ln>
            <a:noFill/>
          </a:ln>
        </p:spPr>
        <p:txBody>
          <a:bodyPr spcFirstLastPara="1" wrap="square" lIns="107269" tIns="107269" rIns="107269" bIns="107269" anchor="t" anchorCtr="0">
            <a:noAutofit/>
          </a:bodyPr>
          <a:lstStyle/>
          <a:p>
            <a:pPr algn="ctr"/>
            <a:r>
              <a:rPr lang="fi" sz="2100" b="1">
                <a:latin typeface="Raleway"/>
                <a:ea typeface="Raleway"/>
                <a:cs typeface="Raleway"/>
                <a:sym typeface="Raleway"/>
              </a:rPr>
              <a:t>2. TASO</a:t>
            </a:r>
            <a:endParaRPr sz="2100" b="1">
              <a:latin typeface="Raleway"/>
              <a:ea typeface="Raleway"/>
              <a:cs typeface="Raleway"/>
              <a:sym typeface="Raleway"/>
            </a:endParaRPr>
          </a:p>
        </p:txBody>
      </p:sp>
      <p:sp>
        <p:nvSpPr>
          <p:cNvPr id="560" name="Google Shape;560;p41"/>
          <p:cNvSpPr txBox="1"/>
          <p:nvPr/>
        </p:nvSpPr>
        <p:spPr>
          <a:xfrm>
            <a:off x="4371656" y="4458200"/>
            <a:ext cx="1689675" cy="1008000"/>
          </a:xfrm>
          <a:prstGeom prst="rect">
            <a:avLst/>
          </a:prstGeom>
          <a:noFill/>
          <a:ln w="28575" cap="flat" cmpd="sng">
            <a:solidFill>
              <a:srgbClr val="00FF00"/>
            </a:solidFill>
            <a:prstDash val="solid"/>
            <a:round/>
            <a:headEnd type="none" w="sm" len="sm"/>
            <a:tailEnd type="none" w="sm" len="sm"/>
          </a:ln>
        </p:spPr>
        <p:txBody>
          <a:bodyPr spcFirstLastPara="1" wrap="square" lIns="107269" tIns="107269" rIns="107269" bIns="107269" anchor="t" anchorCtr="0">
            <a:noAutofit/>
          </a:bodyPr>
          <a:lstStyle/>
          <a:p>
            <a:pPr algn="ctr"/>
            <a:r>
              <a:rPr lang="fi" sz="1500" b="1">
                <a:latin typeface="Raleway"/>
                <a:ea typeface="Raleway"/>
                <a:cs typeface="Raleway"/>
                <a:sym typeface="Raleway"/>
              </a:rPr>
              <a:t>Ämpäri</a:t>
            </a:r>
            <a:r>
              <a:rPr lang="fi" sz="1500">
                <a:latin typeface="Raleway"/>
                <a:ea typeface="Raleway"/>
                <a:cs typeface="Raleway"/>
                <a:sym typeface="Raleway"/>
              </a:rPr>
              <a:t>, heitetään pallo/hernepussi sisälle.</a:t>
            </a:r>
            <a:endParaRPr sz="1500">
              <a:latin typeface="Raleway"/>
              <a:ea typeface="Raleway"/>
              <a:cs typeface="Raleway"/>
              <a:sym typeface="Raleway"/>
            </a:endParaRPr>
          </a:p>
        </p:txBody>
      </p:sp>
      <p:sp>
        <p:nvSpPr>
          <p:cNvPr id="561" name="Google Shape;561;p41"/>
          <p:cNvSpPr txBox="1"/>
          <p:nvPr/>
        </p:nvSpPr>
        <p:spPr>
          <a:xfrm>
            <a:off x="4339156" y="1945100"/>
            <a:ext cx="1791075" cy="1839200"/>
          </a:xfrm>
          <a:prstGeom prst="rect">
            <a:avLst/>
          </a:prstGeom>
          <a:noFill/>
          <a:ln w="28575" cap="flat" cmpd="sng">
            <a:solidFill>
              <a:srgbClr val="00FF00"/>
            </a:solidFill>
            <a:prstDash val="solid"/>
            <a:round/>
            <a:headEnd type="none" w="sm" len="sm"/>
            <a:tailEnd type="none" w="sm" len="sm"/>
          </a:ln>
        </p:spPr>
        <p:txBody>
          <a:bodyPr spcFirstLastPara="1" wrap="square" lIns="107269" tIns="107269" rIns="107269" bIns="107269" anchor="t" anchorCtr="0">
            <a:noAutofit/>
          </a:bodyPr>
          <a:lstStyle/>
          <a:p>
            <a:pPr algn="ctr"/>
            <a:r>
              <a:rPr lang="fi" b="1">
                <a:latin typeface="Raleway"/>
                <a:ea typeface="Raleway"/>
                <a:cs typeface="Raleway"/>
                <a:sym typeface="Raleway"/>
              </a:rPr>
              <a:t>Hulavanne,</a:t>
            </a:r>
            <a:r>
              <a:rPr lang="fi">
                <a:latin typeface="Raleway"/>
                <a:ea typeface="Raleway"/>
                <a:cs typeface="Raleway"/>
                <a:sym typeface="Raleway"/>
              </a:rPr>
              <a:t> heitetään pallo/hernepussi hulavanteen sisälle.</a:t>
            </a:r>
            <a:endParaRPr>
              <a:latin typeface="Raleway"/>
              <a:ea typeface="Raleway"/>
              <a:cs typeface="Raleway"/>
              <a:sym typeface="Raleway"/>
            </a:endParaRPr>
          </a:p>
        </p:txBody>
      </p:sp>
      <p:sp>
        <p:nvSpPr>
          <p:cNvPr id="562" name="Google Shape;562;p41"/>
          <p:cNvSpPr txBox="1"/>
          <p:nvPr/>
        </p:nvSpPr>
        <p:spPr>
          <a:xfrm>
            <a:off x="8026525" y="191867"/>
            <a:ext cx="1791075" cy="1863200"/>
          </a:xfrm>
          <a:prstGeom prst="rect">
            <a:avLst/>
          </a:prstGeom>
          <a:noFill/>
          <a:ln w="28575" cap="flat" cmpd="sng">
            <a:solidFill>
              <a:srgbClr val="3C78D8"/>
            </a:solidFill>
            <a:prstDash val="solid"/>
            <a:round/>
            <a:headEnd type="none" w="sm" len="sm"/>
            <a:tailEnd type="none" w="sm" len="sm"/>
          </a:ln>
        </p:spPr>
        <p:txBody>
          <a:bodyPr spcFirstLastPara="1" wrap="square" lIns="107269" tIns="107269" rIns="107269" bIns="107269" anchor="t" anchorCtr="0">
            <a:noAutofit/>
          </a:bodyPr>
          <a:lstStyle/>
          <a:p>
            <a:pPr algn="ctr">
              <a:buClr>
                <a:schemeClr val="dk1"/>
              </a:buClr>
              <a:buSzPts val="1100"/>
            </a:pPr>
            <a:r>
              <a:rPr lang="fi" b="1">
                <a:solidFill>
                  <a:schemeClr val="dk1"/>
                </a:solidFill>
                <a:latin typeface="Raleway"/>
                <a:ea typeface="Raleway"/>
                <a:cs typeface="Raleway"/>
                <a:sym typeface="Raleway"/>
              </a:rPr>
              <a:t>Hulavanne roikkuu esim. puussa.</a:t>
            </a:r>
            <a:r>
              <a:rPr lang="fi">
                <a:solidFill>
                  <a:schemeClr val="dk1"/>
                </a:solidFill>
                <a:latin typeface="Raleway"/>
                <a:ea typeface="Raleway"/>
                <a:cs typeface="Raleway"/>
                <a:sym typeface="Raleway"/>
              </a:rPr>
              <a:t> Sen läpi heitetään pallo/hernepussi </a:t>
            </a:r>
            <a:r>
              <a:rPr lang="fi" b="1">
                <a:solidFill>
                  <a:schemeClr val="dk1"/>
                </a:solidFill>
                <a:latin typeface="Raleway"/>
                <a:ea typeface="Raleway"/>
                <a:cs typeface="Raleway"/>
                <a:sym typeface="Raleway"/>
              </a:rPr>
              <a:t>ämpäriin.</a:t>
            </a:r>
            <a:endParaRPr b="1">
              <a:solidFill>
                <a:schemeClr val="dk1"/>
              </a:solidFill>
              <a:latin typeface="Raleway"/>
              <a:ea typeface="Raleway"/>
              <a:cs typeface="Raleway"/>
              <a:sym typeface="Raleway"/>
            </a:endParaRPr>
          </a:p>
        </p:txBody>
      </p:sp>
      <p:sp>
        <p:nvSpPr>
          <p:cNvPr id="563" name="Google Shape;563;p41"/>
          <p:cNvSpPr txBox="1"/>
          <p:nvPr/>
        </p:nvSpPr>
        <p:spPr>
          <a:xfrm>
            <a:off x="1553608" y="191867"/>
            <a:ext cx="2168725" cy="1245200"/>
          </a:xfrm>
          <a:prstGeom prst="rect">
            <a:avLst/>
          </a:prstGeom>
          <a:noFill/>
          <a:ln w="28575" cap="flat" cmpd="sng">
            <a:solidFill>
              <a:srgbClr val="00FF00"/>
            </a:solidFill>
            <a:prstDash val="solid"/>
            <a:round/>
            <a:headEnd type="none" w="sm" len="sm"/>
            <a:tailEnd type="none" w="sm" len="sm"/>
          </a:ln>
        </p:spPr>
        <p:txBody>
          <a:bodyPr spcFirstLastPara="1" wrap="square" lIns="107269" tIns="107269" rIns="107269" bIns="107269" anchor="t" anchorCtr="0">
            <a:noAutofit/>
          </a:bodyPr>
          <a:lstStyle/>
          <a:p>
            <a:pPr algn="ctr"/>
            <a:r>
              <a:rPr lang="fi" b="1">
                <a:latin typeface="Raleway"/>
                <a:ea typeface="Raleway"/>
                <a:cs typeface="Raleway"/>
                <a:sym typeface="Raleway"/>
              </a:rPr>
              <a:t>Hulavanne roikkuu esim. puussa.</a:t>
            </a:r>
            <a:r>
              <a:rPr lang="fi">
                <a:latin typeface="Raleway"/>
                <a:ea typeface="Raleway"/>
                <a:cs typeface="Raleway"/>
                <a:sym typeface="Raleway"/>
              </a:rPr>
              <a:t> Sen läpi heitetään pallo/hernepussi.</a:t>
            </a:r>
            <a:endParaRPr>
              <a:latin typeface="Raleway"/>
              <a:ea typeface="Raleway"/>
              <a:cs typeface="Raleway"/>
              <a:sym typeface="Raleway"/>
            </a:endParaRPr>
          </a:p>
        </p:txBody>
      </p:sp>
      <p:sp>
        <p:nvSpPr>
          <p:cNvPr id="564" name="Google Shape;564;p41"/>
          <p:cNvSpPr/>
          <p:nvPr/>
        </p:nvSpPr>
        <p:spPr>
          <a:xfrm>
            <a:off x="6587764" y="5039617"/>
            <a:ext cx="607100" cy="706000"/>
          </a:xfrm>
          <a:prstGeom prst="ellipse">
            <a:avLst/>
          </a:prstGeom>
          <a:solidFill>
            <a:srgbClr val="FFFFFF"/>
          </a:solidFill>
          <a:ln w="28575" cap="flat" cmpd="sng">
            <a:solidFill>
              <a:srgbClr val="4A86E8"/>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65" name="Google Shape;565;p41"/>
          <p:cNvSpPr/>
          <p:nvPr/>
        </p:nvSpPr>
        <p:spPr>
          <a:xfrm>
            <a:off x="6454812" y="3308667"/>
            <a:ext cx="607100" cy="706000"/>
          </a:xfrm>
          <a:prstGeom prst="ellipse">
            <a:avLst/>
          </a:prstGeom>
          <a:solidFill>
            <a:srgbClr val="FFFFFF"/>
          </a:solidFill>
          <a:ln w="28575" cap="flat" cmpd="sng">
            <a:solidFill>
              <a:srgbClr val="4A86E8"/>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66" name="Google Shape;566;p41"/>
          <p:cNvSpPr/>
          <p:nvPr/>
        </p:nvSpPr>
        <p:spPr>
          <a:xfrm>
            <a:off x="7168377" y="4071700"/>
            <a:ext cx="607100" cy="706000"/>
          </a:xfrm>
          <a:prstGeom prst="ellipse">
            <a:avLst/>
          </a:prstGeom>
          <a:solidFill>
            <a:srgbClr val="FFFFFF"/>
          </a:solidFill>
          <a:ln w="28575" cap="flat" cmpd="sng">
            <a:solidFill>
              <a:srgbClr val="4A86E8"/>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67" name="Google Shape;567;p41"/>
          <p:cNvSpPr/>
          <p:nvPr/>
        </p:nvSpPr>
        <p:spPr>
          <a:xfrm>
            <a:off x="6275073" y="2215667"/>
            <a:ext cx="679900" cy="706000"/>
          </a:xfrm>
          <a:prstGeom prst="flowChartMagneticDisk">
            <a:avLst/>
          </a:prstGeom>
          <a:solidFill>
            <a:srgbClr val="FFFFFF"/>
          </a:solidFill>
          <a:ln w="28575" cap="flat" cmpd="sng">
            <a:solidFill>
              <a:srgbClr val="4A86E8"/>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68" name="Google Shape;568;p41"/>
          <p:cNvSpPr/>
          <p:nvPr/>
        </p:nvSpPr>
        <p:spPr>
          <a:xfrm>
            <a:off x="7131990" y="2215667"/>
            <a:ext cx="679900" cy="706000"/>
          </a:xfrm>
          <a:prstGeom prst="flowChartMagneticDisk">
            <a:avLst/>
          </a:prstGeom>
          <a:solidFill>
            <a:srgbClr val="FFFFFF"/>
          </a:solidFill>
          <a:ln w="28575" cap="flat" cmpd="sng">
            <a:solidFill>
              <a:srgbClr val="4A86E8"/>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569" name="Google Shape;569;p41"/>
          <p:cNvCxnSpPr/>
          <p:nvPr/>
        </p:nvCxnSpPr>
        <p:spPr>
          <a:xfrm>
            <a:off x="6502641" y="873533"/>
            <a:ext cx="16575" cy="877600"/>
          </a:xfrm>
          <a:prstGeom prst="straightConnector1">
            <a:avLst/>
          </a:prstGeom>
          <a:noFill/>
          <a:ln w="28575" cap="flat" cmpd="sng">
            <a:solidFill>
              <a:srgbClr val="4A86E8"/>
            </a:solidFill>
            <a:prstDash val="solid"/>
            <a:round/>
            <a:headEnd type="none" w="med" len="med"/>
            <a:tailEnd type="none" w="med" len="med"/>
          </a:ln>
        </p:spPr>
      </p:cxnSp>
      <p:cxnSp>
        <p:nvCxnSpPr>
          <p:cNvPr id="570" name="Google Shape;570;p41"/>
          <p:cNvCxnSpPr/>
          <p:nvPr/>
        </p:nvCxnSpPr>
        <p:spPr>
          <a:xfrm>
            <a:off x="6523942" y="920733"/>
            <a:ext cx="762775" cy="0"/>
          </a:xfrm>
          <a:prstGeom prst="straightConnector1">
            <a:avLst/>
          </a:prstGeom>
          <a:noFill/>
          <a:ln w="28575" cap="flat" cmpd="sng">
            <a:solidFill>
              <a:srgbClr val="4A86E8"/>
            </a:solidFill>
            <a:prstDash val="solid"/>
            <a:round/>
            <a:headEnd type="none" w="med" len="med"/>
            <a:tailEnd type="none" w="med" len="med"/>
          </a:ln>
        </p:spPr>
      </p:cxnSp>
      <p:sp>
        <p:nvSpPr>
          <p:cNvPr id="571" name="Google Shape;571;p41"/>
          <p:cNvSpPr/>
          <p:nvPr/>
        </p:nvSpPr>
        <p:spPr>
          <a:xfrm>
            <a:off x="7167740" y="959333"/>
            <a:ext cx="608400" cy="706000"/>
          </a:xfrm>
          <a:prstGeom prst="ellipse">
            <a:avLst/>
          </a:prstGeom>
          <a:solidFill>
            <a:srgbClr val="FFFFFF"/>
          </a:solidFill>
          <a:ln w="28575" cap="flat" cmpd="sng">
            <a:solidFill>
              <a:srgbClr val="4A86E8"/>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572" name="Google Shape;572;p41"/>
          <p:cNvSpPr txBox="1"/>
          <p:nvPr/>
        </p:nvSpPr>
        <p:spPr>
          <a:xfrm>
            <a:off x="5913240" y="6007567"/>
            <a:ext cx="1956175" cy="367200"/>
          </a:xfrm>
          <a:prstGeom prst="rect">
            <a:avLst/>
          </a:prstGeom>
          <a:noFill/>
          <a:ln>
            <a:noFill/>
          </a:ln>
        </p:spPr>
        <p:txBody>
          <a:bodyPr spcFirstLastPara="1" wrap="square" lIns="107269" tIns="107269" rIns="107269" bIns="107269" anchor="t" anchorCtr="0">
            <a:noAutofit/>
          </a:bodyPr>
          <a:lstStyle/>
          <a:p>
            <a:pPr algn="ctr"/>
            <a:r>
              <a:rPr lang="fi" sz="2100" b="1">
                <a:latin typeface="Raleway"/>
                <a:ea typeface="Raleway"/>
                <a:cs typeface="Raleway"/>
                <a:sym typeface="Raleway"/>
              </a:rPr>
              <a:t>3. TASO</a:t>
            </a:r>
            <a:endParaRPr sz="2100" b="1">
              <a:latin typeface="Raleway"/>
              <a:ea typeface="Raleway"/>
              <a:cs typeface="Raleway"/>
              <a:sym typeface="Raleway"/>
            </a:endParaRPr>
          </a:p>
        </p:txBody>
      </p:sp>
      <p:sp>
        <p:nvSpPr>
          <p:cNvPr id="573" name="Google Shape;573;p41"/>
          <p:cNvSpPr txBox="1"/>
          <p:nvPr/>
        </p:nvSpPr>
        <p:spPr>
          <a:xfrm>
            <a:off x="8080502" y="3786700"/>
            <a:ext cx="1725100" cy="1614000"/>
          </a:xfrm>
          <a:prstGeom prst="rect">
            <a:avLst/>
          </a:prstGeom>
          <a:noFill/>
          <a:ln w="28575" cap="flat" cmpd="sng">
            <a:solidFill>
              <a:srgbClr val="3C78D8"/>
            </a:solidFill>
            <a:prstDash val="solid"/>
            <a:round/>
            <a:headEnd type="none" w="sm" len="sm"/>
            <a:tailEnd type="none" w="sm" len="sm"/>
          </a:ln>
        </p:spPr>
        <p:txBody>
          <a:bodyPr spcFirstLastPara="1" wrap="square" lIns="107269" tIns="107269" rIns="107269" bIns="107269" anchor="t" anchorCtr="0">
            <a:noAutofit/>
          </a:bodyPr>
          <a:lstStyle/>
          <a:p>
            <a:pPr algn="ctr"/>
            <a:r>
              <a:rPr lang="fi" b="1">
                <a:latin typeface="Raleway"/>
                <a:ea typeface="Raleway"/>
                <a:cs typeface="Raleway"/>
                <a:sym typeface="Raleway"/>
              </a:rPr>
              <a:t>Hulavanne,</a:t>
            </a:r>
            <a:r>
              <a:rPr lang="fi">
                <a:latin typeface="Raleway"/>
                <a:ea typeface="Raleway"/>
                <a:cs typeface="Raleway"/>
                <a:sym typeface="Raleway"/>
              </a:rPr>
              <a:t> heitetään pallo/hernepussi hulavanteen sisälle.</a:t>
            </a:r>
            <a:endParaRPr>
              <a:latin typeface="Raleway"/>
              <a:ea typeface="Raleway"/>
              <a:cs typeface="Raleway"/>
              <a:sym typeface="Raleway"/>
            </a:endParaRPr>
          </a:p>
        </p:txBody>
      </p:sp>
      <p:sp>
        <p:nvSpPr>
          <p:cNvPr id="574" name="Google Shape;574;p41"/>
          <p:cNvSpPr txBox="1"/>
          <p:nvPr/>
        </p:nvSpPr>
        <p:spPr>
          <a:xfrm>
            <a:off x="8047515" y="2328888"/>
            <a:ext cx="1791075" cy="1184000"/>
          </a:xfrm>
          <a:prstGeom prst="rect">
            <a:avLst/>
          </a:prstGeom>
          <a:noFill/>
          <a:ln w="28575" cap="flat" cmpd="sng">
            <a:solidFill>
              <a:srgbClr val="3C78D8"/>
            </a:solidFill>
            <a:prstDash val="solid"/>
            <a:round/>
            <a:headEnd type="none" w="sm" len="sm"/>
            <a:tailEnd type="none" w="sm" len="sm"/>
          </a:ln>
        </p:spPr>
        <p:txBody>
          <a:bodyPr spcFirstLastPara="1" wrap="square" lIns="107269" tIns="107269" rIns="107269" bIns="107269" anchor="t" anchorCtr="0">
            <a:noAutofit/>
          </a:bodyPr>
          <a:lstStyle/>
          <a:p>
            <a:pPr algn="ctr"/>
            <a:r>
              <a:rPr lang="fi" b="1">
                <a:latin typeface="Raleway"/>
                <a:ea typeface="Raleway"/>
                <a:cs typeface="Raleway"/>
                <a:sym typeface="Raleway"/>
              </a:rPr>
              <a:t>Ämpäri,</a:t>
            </a:r>
            <a:r>
              <a:rPr lang="fi">
                <a:latin typeface="Raleway"/>
                <a:ea typeface="Raleway"/>
                <a:cs typeface="Raleway"/>
                <a:sym typeface="Raleway"/>
              </a:rPr>
              <a:t> heitetään pallo/hernepussi sisälle.</a:t>
            </a:r>
            <a:endParaRPr>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12"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632" name="Google Shape;632;p46"/>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LIIKENNEVALOT</a:t>
            </a:r>
            <a:endParaRPr sz="2200" b="1">
              <a:latin typeface="Raleway"/>
              <a:ea typeface="Raleway"/>
              <a:cs typeface="Raleway"/>
              <a:sym typeface="Raleway"/>
            </a:endParaRPr>
          </a:p>
        </p:txBody>
      </p:sp>
      <p:sp>
        <p:nvSpPr>
          <p:cNvPr id="633" name="Google Shape;633;p46"/>
          <p:cNvSpPr txBox="1"/>
          <p:nvPr/>
        </p:nvSpPr>
        <p:spPr>
          <a:xfrm>
            <a:off x="1726779" y="1219233"/>
            <a:ext cx="6872450" cy="5104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a:latin typeface="Raleway"/>
                <a:ea typeface="Raleway"/>
                <a:cs typeface="Raleway"/>
                <a:sym typeface="Raleway"/>
              </a:rPr>
              <a:t>Pysähtyminen</a:t>
            </a:r>
            <a:r>
              <a:rPr lang="fi" dirty="0" smtClean="0">
                <a:latin typeface="Raleway"/>
                <a:ea typeface="Raleway"/>
                <a:cs typeface="Raleway"/>
                <a:sym typeface="Raleway"/>
              </a:rPr>
              <a:t>, pyöriminen</a:t>
            </a: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Kelt, pun, vihreä (kartio/esine/lappu), kääntöpuolella värit</a:t>
            </a:r>
            <a:endParaRPr dirty="0">
              <a:latin typeface="Raleway"/>
              <a:ea typeface="Raleway"/>
              <a:cs typeface="Raleway"/>
              <a:sym typeface="Raleway"/>
            </a:endParaRPr>
          </a:p>
          <a:p>
            <a:r>
              <a:rPr lang="fi" dirty="0">
                <a:latin typeface="Raleway"/>
                <a:ea typeface="Raleway"/>
                <a:cs typeface="Raleway"/>
                <a:sym typeface="Raleway"/>
              </a:rPr>
              <a:t> </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Ohjaaja näyttää värillistä lappua tai esinettä (kelt, pun, vihreä) vuoronperään lapsille, jotka liikkuvat liikennevalojen värin mukaan.</a:t>
            </a:r>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r>
              <a:rPr lang="fi" dirty="0">
                <a:solidFill>
                  <a:schemeClr val="dk1"/>
                </a:solidFill>
                <a:latin typeface="Raleway"/>
                <a:ea typeface="Raleway"/>
                <a:cs typeface="Raleway"/>
                <a:sym typeface="Raleway"/>
              </a:rPr>
              <a:t>Punainen = pysähdytään</a:t>
            </a:r>
            <a:endParaRPr dirty="0">
              <a:solidFill>
                <a:schemeClr val="dk1"/>
              </a:solidFill>
              <a:latin typeface="Raleway"/>
              <a:ea typeface="Raleway"/>
              <a:cs typeface="Raleway"/>
              <a:sym typeface="Raleway"/>
            </a:endParaRPr>
          </a:p>
          <a:p>
            <a:r>
              <a:rPr lang="fi" dirty="0">
                <a:solidFill>
                  <a:schemeClr val="dk1"/>
                </a:solidFill>
                <a:latin typeface="Raleway"/>
                <a:ea typeface="Raleway"/>
                <a:cs typeface="Raleway"/>
                <a:sym typeface="Raleway"/>
              </a:rPr>
              <a:t>Keltainen = </a:t>
            </a:r>
            <a:r>
              <a:rPr lang="fi" dirty="0" smtClean="0">
                <a:solidFill>
                  <a:schemeClr val="dk1"/>
                </a:solidFill>
                <a:latin typeface="Raleway"/>
                <a:ea typeface="Raleway"/>
                <a:cs typeface="Raleway"/>
                <a:sym typeface="Raleway"/>
              </a:rPr>
              <a:t>pyörien</a:t>
            </a:r>
            <a:endParaRPr dirty="0">
              <a:solidFill>
                <a:schemeClr val="dk1"/>
              </a:solidFill>
              <a:latin typeface="Raleway"/>
              <a:ea typeface="Raleway"/>
              <a:cs typeface="Raleway"/>
              <a:sym typeface="Raleway"/>
            </a:endParaRPr>
          </a:p>
          <a:p>
            <a:r>
              <a:rPr lang="fi" dirty="0">
                <a:solidFill>
                  <a:schemeClr val="dk1"/>
                </a:solidFill>
                <a:latin typeface="Raleway"/>
                <a:ea typeface="Raleway"/>
                <a:cs typeface="Raleway"/>
                <a:sym typeface="Raleway"/>
              </a:rPr>
              <a:t>Vihreä = juostaan</a:t>
            </a:r>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r>
              <a:rPr lang="fi" b="1" i="1" dirty="0">
                <a:solidFill>
                  <a:srgbClr val="004E9E"/>
                </a:solidFill>
                <a:latin typeface="Raleway"/>
                <a:ea typeface="Raleway"/>
                <a:cs typeface="Raleway"/>
                <a:sym typeface="Raleway"/>
              </a:rPr>
              <a:t>Helpota: </a:t>
            </a:r>
            <a:r>
              <a:rPr lang="fi" dirty="0">
                <a:latin typeface="Raleway"/>
                <a:ea typeface="Raleway"/>
                <a:cs typeface="Raleway"/>
                <a:sym typeface="Raleway"/>
              </a:rPr>
              <a:t>Kävellen, juosten</a:t>
            </a:r>
            <a:endParaRPr dirty="0">
              <a:latin typeface="Raleway"/>
              <a:ea typeface="Raleway"/>
              <a:cs typeface="Raleway"/>
              <a:sym typeface="Raleway"/>
            </a:endParaRPr>
          </a:p>
          <a:p>
            <a:endParaRPr dirty="0">
              <a:latin typeface="Raleway"/>
              <a:ea typeface="Raleway"/>
              <a:cs typeface="Raleway"/>
              <a:sym typeface="Raleway"/>
            </a:endParaRPr>
          </a:p>
          <a:p>
            <a:r>
              <a:rPr lang="fi" b="1" i="1" dirty="0">
                <a:solidFill>
                  <a:srgbClr val="004E9E"/>
                </a:solidFill>
                <a:latin typeface="Raleway"/>
                <a:ea typeface="Raleway"/>
                <a:cs typeface="Raleway"/>
                <a:sym typeface="Raleway"/>
              </a:rPr>
              <a:t>Vaikeuta: </a:t>
            </a:r>
            <a:r>
              <a:rPr lang="fi" dirty="0">
                <a:solidFill>
                  <a:schemeClr val="dk1"/>
                </a:solidFill>
                <a:latin typeface="Raleway"/>
                <a:ea typeface="Raleway"/>
                <a:cs typeface="Raleway"/>
                <a:sym typeface="Raleway"/>
              </a:rPr>
              <a:t>Tasajalkahyppely, takaperin juoksu, yhdellä jalalla hyppien</a:t>
            </a:r>
            <a:endParaRPr dirty="0">
              <a:solidFill>
                <a:schemeClr val="dk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 </a:t>
            </a:r>
            <a:endParaRPr dirty="0">
              <a:latin typeface="Raleway"/>
              <a:ea typeface="Raleway"/>
              <a:cs typeface="Raleway"/>
              <a:sym typeface="Raleway"/>
            </a:endParaRPr>
          </a:p>
        </p:txBody>
      </p:sp>
      <p:sp>
        <p:nvSpPr>
          <p:cNvPr id="634" name="Google Shape;634;p46"/>
          <p:cNvSpPr txBox="1"/>
          <p:nvPr/>
        </p:nvSpPr>
        <p:spPr>
          <a:xfrm rot="-5400000">
            <a:off x="-2089992"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
        <p:nvSpPr>
          <p:cNvPr id="635" name="Google Shape;635;p46"/>
          <p:cNvSpPr txBox="1"/>
          <p:nvPr/>
        </p:nvSpPr>
        <p:spPr>
          <a:xfrm>
            <a:off x="7418220"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636" name="Google Shape;636;p46"/>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5-10 min</a:t>
            </a:r>
            <a:endParaRPr>
              <a:latin typeface="Raleway"/>
              <a:ea typeface="Raleway"/>
              <a:cs typeface="Raleway"/>
              <a:sym typeface="Raleway"/>
            </a:endParaRPr>
          </a:p>
        </p:txBody>
      </p:sp>
      <p:sp>
        <p:nvSpPr>
          <p:cNvPr id="637" name="Google Shape;637;p46"/>
          <p:cNvSpPr/>
          <p:nvPr/>
        </p:nvSpPr>
        <p:spPr>
          <a:xfrm>
            <a:off x="8685937" y="5398800"/>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638" name="Google Shape;638;p46"/>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639" name="Google Shape;639;p46"/>
          <p:cNvPicPr preferRelativeResize="0"/>
          <p:nvPr/>
        </p:nvPicPr>
        <p:blipFill>
          <a:blip r:embed="rId4">
            <a:alphaModFix/>
          </a:blip>
          <a:stretch>
            <a:fillRect/>
          </a:stretch>
        </p:blipFill>
        <p:spPr>
          <a:xfrm>
            <a:off x="8658840" y="6044485"/>
            <a:ext cx="1126373" cy="576000"/>
          </a:xfrm>
          <a:prstGeom prst="rect">
            <a:avLst/>
          </a:prstGeom>
          <a:noFill/>
          <a:ln>
            <a:noFill/>
          </a:ln>
        </p:spPr>
      </p:pic>
      <p:pic>
        <p:nvPicPr>
          <p:cNvPr id="640" name="Google Shape;640;p46"/>
          <p:cNvPicPr preferRelativeResize="0"/>
          <p:nvPr/>
        </p:nvPicPr>
        <p:blipFill>
          <a:blip r:embed="rId5">
            <a:alphaModFix/>
          </a:blip>
          <a:stretch>
            <a:fillRect/>
          </a:stretch>
        </p:blipFill>
        <p:spPr>
          <a:xfrm>
            <a:off x="7552824" y="5873513"/>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12"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646" name="Google Shape;646;p47"/>
          <p:cNvSpPr txBox="1"/>
          <p:nvPr/>
        </p:nvSpPr>
        <p:spPr>
          <a:xfrm rot="-5400000">
            <a:off x="-2089992"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pic>
        <p:nvPicPr>
          <p:cNvPr id="647" name="Google Shape;647;p47"/>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648" name="Google Shape;648;p47"/>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649" name="Google Shape;649;p47"/>
          <p:cNvSpPr/>
          <p:nvPr/>
        </p:nvSpPr>
        <p:spPr>
          <a:xfrm>
            <a:off x="4763498" y="265813"/>
            <a:ext cx="1778766" cy="1968153"/>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50" name="Google Shape;650;p47"/>
          <p:cNvSpPr/>
          <p:nvPr/>
        </p:nvSpPr>
        <p:spPr>
          <a:xfrm>
            <a:off x="4754927" y="2302600"/>
            <a:ext cx="1693720" cy="1982321"/>
          </a:xfrm>
          <a:prstGeom prst="ellipse">
            <a:avLst/>
          </a:prstGeom>
          <a:solidFill>
            <a:srgbClr val="FFFF00"/>
          </a:solidFill>
          <a:ln w="9525" cap="flat" cmpd="sng">
            <a:solidFill>
              <a:srgbClr val="FF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51" name="Google Shape;651;p47"/>
          <p:cNvSpPr/>
          <p:nvPr/>
        </p:nvSpPr>
        <p:spPr>
          <a:xfrm>
            <a:off x="4792141" y="4566385"/>
            <a:ext cx="1619292" cy="1883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52" name="Google Shape;652;p47"/>
          <p:cNvSpPr txBox="1"/>
          <p:nvPr/>
        </p:nvSpPr>
        <p:spPr>
          <a:xfrm>
            <a:off x="1704109" y="790391"/>
            <a:ext cx="3013604" cy="1140400"/>
          </a:xfrm>
          <a:prstGeom prst="rect">
            <a:avLst/>
          </a:prstGeom>
          <a:noFill/>
          <a:ln>
            <a:noFill/>
          </a:ln>
        </p:spPr>
        <p:txBody>
          <a:bodyPr spcFirstLastPara="1" wrap="square" lIns="107269" tIns="107269" rIns="107269" bIns="107269" anchor="t" anchorCtr="0">
            <a:noAutofit/>
          </a:bodyPr>
          <a:lstStyle/>
          <a:p>
            <a:r>
              <a:rPr lang="fi" sz="4000" dirty="0">
                <a:latin typeface="Raleway"/>
                <a:ea typeface="Raleway"/>
                <a:cs typeface="Raleway"/>
                <a:sym typeface="Raleway"/>
              </a:rPr>
              <a:t>Pysähdys</a:t>
            </a:r>
            <a:endParaRPr sz="4000" dirty="0">
              <a:latin typeface="Raleway"/>
              <a:ea typeface="Raleway"/>
              <a:cs typeface="Raleway"/>
              <a:sym typeface="Raleway"/>
            </a:endParaRPr>
          </a:p>
        </p:txBody>
      </p:sp>
      <p:sp>
        <p:nvSpPr>
          <p:cNvPr id="653" name="Google Shape;653;p47"/>
          <p:cNvSpPr txBox="1"/>
          <p:nvPr/>
        </p:nvSpPr>
        <p:spPr>
          <a:xfrm>
            <a:off x="1735885" y="2866600"/>
            <a:ext cx="2267525" cy="1140400"/>
          </a:xfrm>
          <a:prstGeom prst="rect">
            <a:avLst/>
          </a:prstGeom>
          <a:noFill/>
          <a:ln>
            <a:noFill/>
          </a:ln>
        </p:spPr>
        <p:txBody>
          <a:bodyPr spcFirstLastPara="1" wrap="square" lIns="107269" tIns="107269" rIns="107269" bIns="107269" anchor="t" anchorCtr="0">
            <a:noAutofit/>
          </a:bodyPr>
          <a:lstStyle/>
          <a:p>
            <a:r>
              <a:rPr lang="fi" sz="4000">
                <a:latin typeface="Raleway"/>
                <a:ea typeface="Raleway"/>
                <a:cs typeface="Raleway"/>
                <a:sym typeface="Raleway"/>
              </a:rPr>
              <a:t>Kieri</a:t>
            </a:r>
            <a:endParaRPr sz="4000">
              <a:latin typeface="Raleway"/>
              <a:ea typeface="Raleway"/>
              <a:cs typeface="Raleway"/>
              <a:sym typeface="Raleway"/>
            </a:endParaRPr>
          </a:p>
        </p:txBody>
      </p:sp>
      <p:sp>
        <p:nvSpPr>
          <p:cNvPr id="654" name="Google Shape;654;p47"/>
          <p:cNvSpPr txBox="1"/>
          <p:nvPr/>
        </p:nvSpPr>
        <p:spPr>
          <a:xfrm>
            <a:off x="1683097" y="5116416"/>
            <a:ext cx="2814475" cy="1140400"/>
          </a:xfrm>
          <a:prstGeom prst="rect">
            <a:avLst/>
          </a:prstGeom>
          <a:noFill/>
          <a:ln>
            <a:noFill/>
          </a:ln>
        </p:spPr>
        <p:txBody>
          <a:bodyPr spcFirstLastPara="1" wrap="square" lIns="107269" tIns="107269" rIns="107269" bIns="107269" anchor="t" anchorCtr="0">
            <a:noAutofit/>
          </a:bodyPr>
          <a:lstStyle/>
          <a:p>
            <a:r>
              <a:rPr lang="fi" sz="4000">
                <a:latin typeface="Raleway"/>
                <a:ea typeface="Raleway"/>
                <a:cs typeface="Raleway"/>
                <a:sym typeface="Raleway"/>
              </a:rPr>
              <a:t>Juokse</a:t>
            </a:r>
            <a:endParaRPr sz="4000">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60" name="Google Shape;660;p48"/>
          <p:cNvSpPr txBox="1"/>
          <p:nvPr/>
        </p:nvSpPr>
        <p:spPr>
          <a:xfrm>
            <a:off x="1596075" y="355767"/>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KUPIT JA KANNET</a:t>
            </a:r>
            <a:endParaRPr sz="2200" b="1">
              <a:latin typeface="Raleway"/>
              <a:ea typeface="Raleway"/>
              <a:cs typeface="Raleway"/>
              <a:sym typeface="Raleway"/>
            </a:endParaRPr>
          </a:p>
        </p:txBody>
      </p:sp>
      <p:sp>
        <p:nvSpPr>
          <p:cNvPr id="661" name="Google Shape;661;p48"/>
          <p:cNvSpPr txBox="1"/>
          <p:nvPr/>
        </p:nvSpPr>
        <p:spPr>
          <a:xfrm>
            <a:off x="1682254" y="1219233"/>
            <a:ext cx="6996925" cy="5188400"/>
          </a:xfrm>
          <a:prstGeom prst="rect">
            <a:avLst/>
          </a:prstGeom>
          <a:noFill/>
          <a:ln>
            <a:noFill/>
          </a:ln>
        </p:spPr>
        <p:txBody>
          <a:bodyPr spcFirstLastPara="1" wrap="square" lIns="107269" tIns="107269" rIns="107269" bIns="107269" anchor="t" anchorCtr="0">
            <a:noAutofit/>
          </a:bodyPr>
          <a:lstStyle/>
          <a:p>
            <a:r>
              <a:rPr lang="fi" b="1" dirty="0" smtClean="0">
                <a:latin typeface="Raleway"/>
                <a:ea typeface="Raleway"/>
                <a:cs typeface="Raleway"/>
                <a:sym typeface="Raleway"/>
              </a:rPr>
              <a:t>Tavoite:</a:t>
            </a:r>
            <a:r>
              <a:rPr lang="fi" dirty="0">
                <a:latin typeface="Raleway"/>
                <a:ea typeface="Raleway"/>
                <a:cs typeface="Raleway"/>
                <a:sym typeface="Raleway"/>
              </a:rPr>
              <a:t> </a:t>
            </a:r>
            <a:r>
              <a:rPr lang="fi" dirty="0" smtClean="0">
                <a:latin typeface="Raleway"/>
                <a:ea typeface="Raleway"/>
                <a:cs typeface="Raleway"/>
                <a:sym typeface="Raleway"/>
              </a:rPr>
              <a:t>Juokseminen, pysähtyminen</a:t>
            </a:r>
            <a:endParaRPr dirty="0" smtClean="0">
              <a:latin typeface="Raleway"/>
              <a:ea typeface="Raleway"/>
              <a:cs typeface="Raleway"/>
              <a:sym typeface="Raleway"/>
            </a:endParaRPr>
          </a:p>
          <a:p>
            <a:endParaRPr dirty="0" smtClean="0">
              <a:latin typeface="Raleway"/>
              <a:ea typeface="Raleway"/>
              <a:cs typeface="Raleway"/>
              <a:sym typeface="Raleway"/>
            </a:endParaRPr>
          </a:p>
          <a:p>
            <a:r>
              <a:rPr lang="fi" b="1" dirty="0" smtClean="0">
                <a:latin typeface="Raleway"/>
                <a:ea typeface="Raleway"/>
                <a:cs typeface="Raleway"/>
                <a:sym typeface="Raleway"/>
              </a:rPr>
              <a:t>Välineet</a:t>
            </a:r>
            <a:r>
              <a:rPr lang="fi" dirty="0">
                <a:latin typeface="Raleway"/>
                <a:ea typeface="Raleway"/>
                <a:cs typeface="Raleway"/>
                <a:sym typeface="Raleway"/>
              </a:rPr>
              <a:t>: Kartiot</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Kokeilkaa ensin yhdessä käännellä kartioita. Ohjaaja jakaa lapset kahteen joukkueeseen. Toiset ovat kuppeja ja toiset kansia. Kuppi joukkue yrittää kääntää kannet kupeiksi ja sama toisinpäin. Ohjaaja laskee paljonko on aikaa jäljellä ja  lopuksi lasketaan onko kuppeja vai kansia enemmän.</a:t>
            </a:r>
            <a:endParaRPr dirty="0">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pPr>
              <a:buClr>
                <a:schemeClr val="dk1"/>
              </a:buClr>
              <a:buSzPts val="1100"/>
            </a:pPr>
            <a:endParaRPr b="1" i="1" dirty="0">
              <a:solidFill>
                <a:srgbClr val="004E9E"/>
              </a:solidFill>
              <a:latin typeface="Raleway"/>
              <a:ea typeface="Raleway"/>
              <a:cs typeface="Raleway"/>
              <a:sym typeface="Raleway"/>
            </a:endParaRPr>
          </a:p>
          <a:p>
            <a:pPr>
              <a:buClr>
                <a:schemeClr val="dk1"/>
              </a:buClr>
              <a:buSzPts val="1100"/>
            </a:pPr>
            <a:r>
              <a:rPr lang="fi" b="1" i="1" dirty="0">
                <a:solidFill>
                  <a:srgbClr val="004E9E"/>
                </a:solidFill>
                <a:latin typeface="Raleway"/>
                <a:ea typeface="Raleway"/>
                <a:cs typeface="Raleway"/>
                <a:sym typeface="Raleway"/>
              </a:rPr>
              <a:t>Helpota:</a:t>
            </a:r>
            <a:r>
              <a:rPr lang="fi" b="1" dirty="0">
                <a:solidFill>
                  <a:schemeClr val="dk1"/>
                </a:solidFill>
                <a:latin typeface="Raleway"/>
                <a:ea typeface="Raleway"/>
                <a:cs typeface="Raleway"/>
                <a:sym typeface="Raleway"/>
              </a:rPr>
              <a:t> </a:t>
            </a:r>
            <a:r>
              <a:rPr lang="fi" dirty="0">
                <a:solidFill>
                  <a:schemeClr val="dk1"/>
                </a:solidFill>
                <a:latin typeface="Raleway"/>
                <a:ea typeface="Raleway"/>
                <a:cs typeface="Raleway"/>
                <a:sym typeface="Raleway"/>
              </a:rPr>
              <a:t>Kaikki lapset yhdessä kääntävät </a:t>
            </a:r>
            <a:endParaRPr dirty="0">
              <a:solidFill>
                <a:schemeClr val="dk1"/>
              </a:solidFill>
              <a:latin typeface="Raleway"/>
              <a:ea typeface="Raleway"/>
              <a:cs typeface="Raleway"/>
              <a:sym typeface="Raleway"/>
            </a:endParaRPr>
          </a:p>
          <a:p>
            <a:pPr>
              <a:buClr>
                <a:schemeClr val="dk1"/>
              </a:buClr>
              <a:buSzPts val="1100"/>
            </a:pPr>
            <a:endParaRPr b="1" i="1" dirty="0">
              <a:solidFill>
                <a:srgbClr val="004E9E"/>
              </a:solidFill>
              <a:latin typeface="Raleway"/>
              <a:ea typeface="Raleway"/>
              <a:cs typeface="Raleway"/>
              <a:sym typeface="Raleway"/>
            </a:endParaRPr>
          </a:p>
          <a:p>
            <a:pPr>
              <a:buClr>
                <a:schemeClr val="dk1"/>
              </a:buClr>
              <a:buSzPts val="1100"/>
            </a:pPr>
            <a:r>
              <a:rPr lang="fi" b="1" i="1" dirty="0">
                <a:solidFill>
                  <a:srgbClr val="004E9E"/>
                </a:solidFill>
                <a:latin typeface="Raleway"/>
                <a:ea typeface="Raleway"/>
                <a:cs typeface="Raleway"/>
                <a:sym typeface="Raleway"/>
              </a:rPr>
              <a:t>Vaikeuta: </a:t>
            </a:r>
            <a:r>
              <a:rPr lang="fi" dirty="0">
                <a:solidFill>
                  <a:schemeClr val="dk1"/>
                </a:solidFill>
                <a:latin typeface="Raleway"/>
                <a:ea typeface="Raleway"/>
                <a:cs typeface="Raleway"/>
                <a:sym typeface="Raleway"/>
              </a:rPr>
              <a:t>Ohjaaja voi viedä kartioita kauemmas toisistaan , jotta välimatka pitenee</a:t>
            </a:r>
            <a:r>
              <a:rPr lang="fi" dirty="0"/>
              <a:t>. </a:t>
            </a:r>
            <a:endParaRPr dirty="0"/>
          </a:p>
        </p:txBody>
      </p:sp>
      <p:sp>
        <p:nvSpPr>
          <p:cNvPr id="662" name="Google Shape;662;p48"/>
          <p:cNvSpPr txBox="1"/>
          <p:nvPr/>
        </p:nvSpPr>
        <p:spPr>
          <a:xfrm rot="-5400000">
            <a:off x="-2063411" y="3193582"/>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663" name="Google Shape;663;p48"/>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5-10 min</a:t>
            </a:r>
            <a:endParaRPr>
              <a:latin typeface="Raleway"/>
              <a:ea typeface="Raleway"/>
              <a:cs typeface="Raleway"/>
              <a:sym typeface="Raleway"/>
            </a:endParaRPr>
          </a:p>
        </p:txBody>
      </p:sp>
      <p:sp>
        <p:nvSpPr>
          <p:cNvPr id="664" name="Google Shape;664;p48"/>
          <p:cNvSpPr txBox="1"/>
          <p:nvPr/>
        </p:nvSpPr>
        <p:spPr>
          <a:xfrm>
            <a:off x="7380957"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665" name="Google Shape;665;p48"/>
          <p:cNvSpPr/>
          <p:nvPr/>
        </p:nvSpPr>
        <p:spPr>
          <a:xfrm>
            <a:off x="8706263" y="5188200"/>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666" name="Google Shape;666;p48"/>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667" name="Google Shape;667;p48"/>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668" name="Google Shape;668;p48"/>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2"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4" name="Google Shape;694;p50"/>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4" name="Google Shape;674;p49"/>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675" name="Google Shape;675;p49"/>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676" name="Google Shape;676;p49"/>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677" name="Google Shape;677;p49"/>
          <p:cNvSpPr/>
          <p:nvPr/>
        </p:nvSpPr>
        <p:spPr>
          <a:xfrm>
            <a:off x="7214079" y="3229200"/>
            <a:ext cx="1465100" cy="747000"/>
          </a:xfrm>
          <a:prstGeom prst="flowChartExtract">
            <a:avLst/>
          </a:prstGeom>
          <a:solidFill>
            <a:srgbClr val="00FF00"/>
          </a:solidFill>
          <a:ln w="9525" cap="flat" cmpd="sng">
            <a:solidFill>
              <a:srgbClr val="00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78" name="Google Shape;678;p49"/>
          <p:cNvSpPr/>
          <p:nvPr/>
        </p:nvSpPr>
        <p:spPr>
          <a:xfrm>
            <a:off x="1719061" y="2790633"/>
            <a:ext cx="1348560" cy="576000"/>
          </a:xfrm>
          <a:prstGeom prst="flowChartMerge">
            <a:avLst/>
          </a:prstGeom>
          <a:solidFill>
            <a:srgbClr val="00FF00"/>
          </a:solidFill>
          <a:ln w="9525" cap="flat" cmpd="sng">
            <a:solidFill>
              <a:srgbClr val="00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79" name="Google Shape;679;p49"/>
          <p:cNvSpPr/>
          <p:nvPr/>
        </p:nvSpPr>
        <p:spPr>
          <a:xfrm>
            <a:off x="2860163" y="4869900"/>
            <a:ext cx="1348560" cy="576000"/>
          </a:xfrm>
          <a:prstGeom prst="flowChartMerge">
            <a:avLst/>
          </a:prstGeom>
          <a:solidFill>
            <a:srgbClr val="CC0000"/>
          </a:solidFill>
          <a:ln w="9525" cap="flat" cmpd="sng">
            <a:solidFill>
              <a:srgbClr val="CC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80" name="Google Shape;680;p49"/>
          <p:cNvSpPr/>
          <p:nvPr/>
        </p:nvSpPr>
        <p:spPr>
          <a:xfrm>
            <a:off x="3201006" y="1878667"/>
            <a:ext cx="1465100" cy="576000"/>
          </a:xfrm>
          <a:prstGeom prst="flowChartExtract">
            <a:avLst/>
          </a:prstGeom>
          <a:solidFill>
            <a:srgbClr val="FFFF00"/>
          </a:solidFill>
          <a:ln w="9525" cap="flat" cmpd="sng">
            <a:solidFill>
              <a:srgbClr val="FF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81" name="Google Shape;681;p49"/>
          <p:cNvSpPr/>
          <p:nvPr/>
        </p:nvSpPr>
        <p:spPr>
          <a:xfrm>
            <a:off x="4890438" y="4012667"/>
            <a:ext cx="1348560" cy="576000"/>
          </a:xfrm>
          <a:prstGeom prst="flowChartExtract">
            <a:avLst/>
          </a:prstGeom>
          <a:solidFill>
            <a:srgbClr val="FF9900"/>
          </a:solidFill>
          <a:ln w="9525" cap="flat" cmpd="sng">
            <a:solidFill>
              <a:srgbClr val="FF99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82" name="Google Shape;682;p49"/>
          <p:cNvSpPr/>
          <p:nvPr/>
        </p:nvSpPr>
        <p:spPr>
          <a:xfrm>
            <a:off x="5661040" y="1586833"/>
            <a:ext cx="1465100" cy="576000"/>
          </a:xfrm>
          <a:prstGeom prst="flowChartMerge">
            <a:avLst/>
          </a:prstGeom>
          <a:solidFill>
            <a:srgbClr val="0000FF"/>
          </a:solidFill>
          <a:ln w="9525" cap="flat" cmpd="sng">
            <a:solidFill>
              <a:srgbClr val="0000FF"/>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83" name="Google Shape;683;p49"/>
          <p:cNvSpPr/>
          <p:nvPr/>
        </p:nvSpPr>
        <p:spPr>
          <a:xfrm>
            <a:off x="5409111" y="5727167"/>
            <a:ext cx="1348560" cy="576000"/>
          </a:xfrm>
          <a:prstGeom prst="flowChartExtract">
            <a:avLst/>
          </a:prstGeom>
          <a:solidFill>
            <a:srgbClr val="0000FF"/>
          </a:solidFill>
          <a:ln w="9525" cap="flat" cmpd="sng">
            <a:solidFill>
              <a:srgbClr val="0000FF"/>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84" name="Google Shape;684;p49"/>
          <p:cNvSpPr/>
          <p:nvPr/>
        </p:nvSpPr>
        <p:spPr>
          <a:xfrm>
            <a:off x="8002529" y="911967"/>
            <a:ext cx="1465100" cy="576000"/>
          </a:xfrm>
          <a:prstGeom prst="flowChartExtract">
            <a:avLst/>
          </a:prstGeom>
          <a:solidFill>
            <a:srgbClr val="FFFF00"/>
          </a:solidFill>
          <a:ln w="9525" cap="flat" cmpd="sng">
            <a:solidFill>
              <a:srgbClr val="FF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685" name="Google Shape;685;p49"/>
          <p:cNvSpPr/>
          <p:nvPr/>
        </p:nvSpPr>
        <p:spPr>
          <a:xfrm>
            <a:off x="2163634" y="802533"/>
            <a:ext cx="1348560" cy="576000"/>
          </a:xfrm>
          <a:prstGeom prst="flowChartMerge">
            <a:avLst/>
          </a:prstGeom>
          <a:solidFill>
            <a:srgbClr val="FF9900"/>
          </a:solidFill>
          <a:ln w="9525" cap="flat" cmpd="sng">
            <a:solidFill>
              <a:srgbClr val="FF99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7" name="Google Shape;694;p50"/>
          <p:cNvSpPr txBox="1"/>
          <p:nvPr/>
        </p:nvSpPr>
        <p:spPr>
          <a:xfrm rot="-5400000">
            <a:off x="-1911011" y="33474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12"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691" name="Google Shape;691;p50"/>
          <p:cNvSpPr txBox="1"/>
          <p:nvPr/>
        </p:nvSpPr>
        <p:spPr>
          <a:xfrm>
            <a:off x="1596075" y="400567"/>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JÄÄTELÖMESTARI</a:t>
            </a:r>
            <a:endParaRPr sz="2200" b="1">
              <a:latin typeface="Raleway"/>
              <a:ea typeface="Raleway"/>
              <a:cs typeface="Raleway"/>
              <a:sym typeface="Raleway"/>
            </a:endParaRPr>
          </a:p>
        </p:txBody>
      </p:sp>
      <p:sp>
        <p:nvSpPr>
          <p:cNvPr id="692" name="Google Shape;692;p50"/>
          <p:cNvSpPr txBox="1"/>
          <p:nvPr/>
        </p:nvSpPr>
        <p:spPr>
          <a:xfrm>
            <a:off x="1755894" y="1085367"/>
            <a:ext cx="6803315" cy="57088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dirty="0">
                <a:latin typeface="Raleway"/>
                <a:ea typeface="Raleway"/>
                <a:cs typeface="Raleway"/>
                <a:sym typeface="Raleway"/>
              </a:rPr>
              <a:t>  </a:t>
            </a:r>
            <a:r>
              <a:rPr lang="fi" dirty="0" smtClean="0">
                <a:latin typeface="Raleway"/>
                <a:ea typeface="Raleway"/>
                <a:cs typeface="Raleway"/>
                <a:sym typeface="Raleway"/>
              </a:rPr>
              <a:t>Juokseminen, väistäminen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Valitkaa yksi leikkijä jäätelömestariksi. Jäätelömestari valitsee kolme makua. esim. mansikka, suklaa ja vanilja. Lapset valitsevat mieleisensä maun.</a:t>
            </a:r>
            <a:r>
              <a:rPr lang="fi" dirty="0">
                <a:solidFill>
                  <a:schemeClr val="dk1"/>
                </a:solidFill>
                <a:latin typeface="Raleway"/>
                <a:ea typeface="Raleway"/>
                <a:cs typeface="Raleway"/>
                <a:sym typeface="Raleway"/>
              </a:rPr>
              <a:t> Jäätelömestari huutaa jäätelömakuja yksitellen esim. mansikat, jolloin kaikki jotka valitsivat mansikan, lähtevät juoksemaan kohti toista puolta. Jäätelömestari yrittää saada juoksijoita kiinni, ennen kun he ovat toisessa päädyssä. Jos jäätelömestari koskettaa, joutuu juoksija jäämään siihen kohtaan. Kiinni jäänyt jää siihen paikkaan, jossa häntä kosketettiin ja yrittää saada muita juoksijoita kiinni käsillään ja tukijalkaa käyttämällä. Jos jäätelömestari huutaa “jäätelöannos”, kaikki jäätelömaut juoksevat yhtä aikaa</a:t>
            </a:r>
            <a:r>
              <a:rPr lang="fi" dirty="0" smtClean="0">
                <a:solidFill>
                  <a:schemeClr val="dk1"/>
                </a:solidFill>
                <a:latin typeface="Raleway"/>
                <a:ea typeface="Raleway"/>
                <a:cs typeface="Raleway"/>
                <a:sym typeface="Raleway"/>
              </a:rPr>
              <a:t>.</a:t>
            </a:r>
          </a:p>
          <a:p>
            <a:pPr>
              <a:spcBef>
                <a:spcPts val="1173"/>
              </a:spcBef>
            </a:pPr>
            <a:endParaRPr lang="fi" dirty="0" smtClean="0">
              <a:solidFill>
                <a:schemeClr val="dk1"/>
              </a:solidFill>
              <a:latin typeface="Raleway"/>
              <a:ea typeface="Raleway"/>
              <a:cs typeface="Raleway"/>
              <a:sym typeface="Raleway"/>
            </a:endParaRPr>
          </a:p>
          <a:p>
            <a:r>
              <a:rPr lang="fi-FI" b="1" i="1" dirty="0">
                <a:solidFill>
                  <a:srgbClr val="1C4587"/>
                </a:solidFill>
                <a:latin typeface="Raleway"/>
                <a:ea typeface="Raleway"/>
                <a:cs typeface="Raleway"/>
                <a:sym typeface="Raleway"/>
              </a:rPr>
              <a:t>Helpota: -</a:t>
            </a:r>
          </a:p>
          <a:p>
            <a:endParaRPr lang="fi-FI" b="1" i="1" dirty="0">
              <a:solidFill>
                <a:srgbClr val="1C4587"/>
              </a:solidFill>
              <a:latin typeface="Raleway"/>
              <a:ea typeface="Raleway"/>
              <a:cs typeface="Raleway"/>
              <a:sym typeface="Raleway"/>
            </a:endParaRPr>
          </a:p>
          <a:p>
            <a:r>
              <a:rPr lang="fi-FI" b="1" i="1" dirty="0">
                <a:solidFill>
                  <a:srgbClr val="1C4587"/>
                </a:solidFill>
                <a:latin typeface="Raleway"/>
                <a:ea typeface="Raleway"/>
                <a:cs typeface="Raleway"/>
                <a:sym typeface="Raleway"/>
              </a:rPr>
              <a:t>Vaikeuta: -</a:t>
            </a:r>
          </a:p>
          <a:p>
            <a:pPr>
              <a:spcBef>
                <a:spcPts val="1173"/>
              </a:spcBef>
            </a:pPr>
            <a:endParaRPr b="1" dirty="0">
              <a:latin typeface="Raleway"/>
              <a:ea typeface="Raleway"/>
              <a:cs typeface="Raleway"/>
              <a:sym typeface="Raleway"/>
            </a:endParaRPr>
          </a:p>
          <a:p>
            <a:pPr marL="536433"/>
            <a:endParaRPr dirty="0"/>
          </a:p>
          <a:p>
            <a:endParaRPr dirty="0"/>
          </a:p>
        </p:txBody>
      </p:sp>
      <p:sp>
        <p:nvSpPr>
          <p:cNvPr id="693" name="Google Shape;693;p50"/>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694" name="Google Shape;694;p50"/>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
        <p:nvSpPr>
          <p:cNvPr id="695" name="Google Shape;695;p50"/>
          <p:cNvSpPr txBox="1"/>
          <p:nvPr/>
        </p:nvSpPr>
        <p:spPr>
          <a:xfrm>
            <a:off x="7337119"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696" name="Google Shape;696;p50"/>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697" name="Google Shape;697;p50"/>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698" name="Google Shape;698;p50"/>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699" name="Google Shape;699;p50"/>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20"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705"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pic>
        <p:nvPicPr>
          <p:cNvPr id="706" name="Google Shape;706;p51"/>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707" name="Google Shape;707;p51"/>
          <p:cNvPicPr preferRelativeResize="0"/>
          <p:nvPr/>
        </p:nvPicPr>
        <p:blipFill>
          <a:blip r:embed="rId4">
            <a:alphaModFix/>
          </a:blip>
          <a:stretch>
            <a:fillRect/>
          </a:stretch>
        </p:blipFill>
        <p:spPr>
          <a:xfrm>
            <a:off x="7552824" y="5764246"/>
            <a:ext cx="1126368" cy="746972"/>
          </a:xfrm>
          <a:prstGeom prst="rect">
            <a:avLst/>
          </a:prstGeom>
          <a:noFill/>
          <a:ln>
            <a:noFill/>
          </a:ln>
        </p:spPr>
      </p:pic>
      <p:cxnSp>
        <p:nvCxnSpPr>
          <p:cNvPr id="708" name="Google Shape;708;p51"/>
          <p:cNvCxnSpPr/>
          <p:nvPr/>
        </p:nvCxnSpPr>
        <p:spPr>
          <a:xfrm flipH="1">
            <a:off x="2745898" y="781067"/>
            <a:ext cx="28275" cy="5046400"/>
          </a:xfrm>
          <a:prstGeom prst="straightConnector1">
            <a:avLst/>
          </a:prstGeom>
          <a:noFill/>
          <a:ln w="9525" cap="flat" cmpd="sng">
            <a:solidFill>
              <a:schemeClr val="dk2"/>
            </a:solidFill>
            <a:prstDash val="solid"/>
            <a:round/>
            <a:headEnd type="none" w="med" len="med"/>
            <a:tailEnd type="none" w="med" len="med"/>
          </a:ln>
        </p:spPr>
      </p:cxnSp>
      <p:cxnSp>
        <p:nvCxnSpPr>
          <p:cNvPr id="709" name="Google Shape;709;p51"/>
          <p:cNvCxnSpPr/>
          <p:nvPr/>
        </p:nvCxnSpPr>
        <p:spPr>
          <a:xfrm>
            <a:off x="7970327" y="935300"/>
            <a:ext cx="81900" cy="4732000"/>
          </a:xfrm>
          <a:prstGeom prst="straightConnector1">
            <a:avLst/>
          </a:prstGeom>
          <a:noFill/>
          <a:ln w="9525" cap="flat" cmpd="sng">
            <a:solidFill>
              <a:schemeClr val="dk2"/>
            </a:solidFill>
            <a:prstDash val="solid"/>
            <a:round/>
            <a:headEnd type="none" w="med" len="med"/>
            <a:tailEnd type="none" w="med" len="med"/>
          </a:ln>
        </p:spPr>
      </p:cxnSp>
      <p:sp>
        <p:nvSpPr>
          <p:cNvPr id="710" name="Google Shape;710;p51"/>
          <p:cNvSpPr/>
          <p:nvPr/>
        </p:nvSpPr>
        <p:spPr>
          <a:xfrm>
            <a:off x="2083413" y="1156533"/>
            <a:ext cx="340844" cy="747000"/>
          </a:xfrm>
          <a:prstGeom prst="flowChartMerge">
            <a:avLst/>
          </a:prstGeom>
          <a:solidFill>
            <a:srgbClr val="F9CB9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11" name="Google Shape;711;p51"/>
          <p:cNvSpPr/>
          <p:nvPr/>
        </p:nvSpPr>
        <p:spPr>
          <a:xfrm>
            <a:off x="2039646" y="2689000"/>
            <a:ext cx="340844" cy="839000"/>
          </a:xfrm>
          <a:prstGeom prst="flowChartMerge">
            <a:avLst/>
          </a:prstGeom>
          <a:solidFill>
            <a:srgbClr val="F9CB9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12" name="Google Shape;712;p51"/>
          <p:cNvSpPr/>
          <p:nvPr/>
        </p:nvSpPr>
        <p:spPr>
          <a:xfrm>
            <a:off x="2039646" y="4258133"/>
            <a:ext cx="340844" cy="839000"/>
          </a:xfrm>
          <a:prstGeom prst="flowChartMerge">
            <a:avLst/>
          </a:prstGeom>
          <a:solidFill>
            <a:srgbClr val="F9CB9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13" name="Google Shape;713;p51"/>
          <p:cNvSpPr/>
          <p:nvPr/>
        </p:nvSpPr>
        <p:spPr>
          <a:xfrm>
            <a:off x="2083372" y="781067"/>
            <a:ext cx="340925" cy="437600"/>
          </a:xfrm>
          <a:prstGeom prst="ellipse">
            <a:avLst/>
          </a:prstGeom>
          <a:solidFill>
            <a:srgbClr val="00FFFF"/>
          </a:solidFill>
          <a:ln w="9525" cap="flat" cmpd="sng">
            <a:solidFill>
              <a:srgbClr val="00FFFF"/>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14" name="Google Shape;714;p51"/>
          <p:cNvSpPr/>
          <p:nvPr/>
        </p:nvSpPr>
        <p:spPr>
          <a:xfrm>
            <a:off x="2039606" y="2251400"/>
            <a:ext cx="340925" cy="437600"/>
          </a:xfrm>
          <a:prstGeom prst="ellipse">
            <a:avLst/>
          </a:prstGeom>
          <a:solidFill>
            <a:srgbClr val="FF00FF"/>
          </a:solidFill>
          <a:ln w="9525" cap="flat" cmpd="sng">
            <a:solidFill>
              <a:srgbClr val="DE437C"/>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15" name="Google Shape;715;p51"/>
          <p:cNvSpPr/>
          <p:nvPr/>
        </p:nvSpPr>
        <p:spPr>
          <a:xfrm>
            <a:off x="2039619" y="3820533"/>
            <a:ext cx="340925" cy="437600"/>
          </a:xfrm>
          <a:prstGeom prst="ellipse">
            <a:avLst/>
          </a:prstGeom>
          <a:solidFill>
            <a:srgbClr val="783F04"/>
          </a:solidFill>
          <a:ln w="9525" cap="flat" cmpd="sng">
            <a:solidFill>
              <a:srgbClr val="783F04"/>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16" name="Google Shape;716;p51"/>
          <p:cNvSpPr/>
          <p:nvPr/>
        </p:nvSpPr>
        <p:spPr>
          <a:xfrm>
            <a:off x="4712527" y="2688985"/>
            <a:ext cx="891150" cy="1495633"/>
          </a:xfrm>
          <a:prstGeom prst="flowChartMerge">
            <a:avLst/>
          </a:prstGeom>
          <a:solidFill>
            <a:srgbClr val="FCE5CD"/>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17" name="Google Shape;717;p51"/>
          <p:cNvSpPr/>
          <p:nvPr/>
        </p:nvSpPr>
        <p:spPr>
          <a:xfrm>
            <a:off x="4682952" y="1787467"/>
            <a:ext cx="950300" cy="930400"/>
          </a:xfrm>
          <a:prstGeom prst="ellipse">
            <a:avLst/>
          </a:prstGeom>
          <a:solidFill>
            <a:srgbClr val="FFD966"/>
          </a:solidFill>
          <a:ln w="9525" cap="flat" cmpd="sng">
            <a:solidFill>
              <a:schemeClr val="accent6"/>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718" name="Google Shape;718;p51"/>
          <p:cNvCxnSpPr>
            <a:endCxn id="716" idx="1"/>
          </p:cNvCxnSpPr>
          <p:nvPr/>
        </p:nvCxnSpPr>
        <p:spPr>
          <a:xfrm>
            <a:off x="4104940" y="2900000"/>
            <a:ext cx="830375" cy="536800"/>
          </a:xfrm>
          <a:prstGeom prst="straightConnector1">
            <a:avLst/>
          </a:prstGeom>
          <a:noFill/>
          <a:ln w="9525" cap="flat" cmpd="sng">
            <a:solidFill>
              <a:srgbClr val="000000"/>
            </a:solidFill>
            <a:prstDash val="solid"/>
            <a:round/>
            <a:headEnd type="none" w="med" len="med"/>
            <a:tailEnd type="none" w="med" len="med"/>
          </a:ln>
        </p:spPr>
      </p:cxnSp>
      <p:cxnSp>
        <p:nvCxnSpPr>
          <p:cNvPr id="719" name="Google Shape;719;p51"/>
          <p:cNvCxnSpPr>
            <a:endCxn id="716" idx="3"/>
          </p:cNvCxnSpPr>
          <p:nvPr/>
        </p:nvCxnSpPr>
        <p:spPr>
          <a:xfrm flipH="1">
            <a:off x="5380890" y="3009600"/>
            <a:ext cx="843375" cy="427200"/>
          </a:xfrm>
          <a:prstGeom prst="straightConnector1">
            <a:avLst/>
          </a:prstGeom>
          <a:noFill/>
          <a:ln w="9525" cap="flat" cmpd="sng">
            <a:solidFill>
              <a:srgbClr val="000000"/>
            </a:solidFill>
            <a:prstDash val="solid"/>
            <a:round/>
            <a:headEnd type="none" w="med" len="med"/>
            <a:tailEnd type="none" w="med" len="med"/>
          </a:ln>
        </p:spPr>
      </p:cxnSp>
      <p:cxnSp>
        <p:nvCxnSpPr>
          <p:cNvPr id="720" name="Google Shape;720;p51"/>
          <p:cNvCxnSpPr/>
          <p:nvPr/>
        </p:nvCxnSpPr>
        <p:spPr>
          <a:xfrm rot="10800000" flipH="1">
            <a:off x="4534752" y="3793667"/>
            <a:ext cx="577850" cy="966800"/>
          </a:xfrm>
          <a:prstGeom prst="straightConnector1">
            <a:avLst/>
          </a:prstGeom>
          <a:noFill/>
          <a:ln w="9525" cap="flat" cmpd="sng">
            <a:solidFill>
              <a:srgbClr val="000000"/>
            </a:solidFill>
            <a:prstDash val="solid"/>
            <a:round/>
            <a:headEnd type="none" w="med" len="med"/>
            <a:tailEnd type="none" w="med" len="med"/>
          </a:ln>
        </p:spPr>
      </p:cxnSp>
      <p:cxnSp>
        <p:nvCxnSpPr>
          <p:cNvPr id="721" name="Google Shape;721;p51"/>
          <p:cNvCxnSpPr/>
          <p:nvPr/>
        </p:nvCxnSpPr>
        <p:spPr>
          <a:xfrm rot="10800000">
            <a:off x="5246069" y="3811900"/>
            <a:ext cx="741000" cy="114920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12"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727" name="Google Shape;727;p52"/>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PAAHTOLEIPÄ-HIPPA</a:t>
            </a:r>
            <a:endParaRPr sz="2200" b="1">
              <a:latin typeface="Raleway"/>
              <a:ea typeface="Raleway"/>
              <a:cs typeface="Raleway"/>
              <a:sym typeface="Raleway"/>
            </a:endParaRPr>
          </a:p>
        </p:txBody>
      </p:sp>
      <p:sp>
        <p:nvSpPr>
          <p:cNvPr id="728" name="Google Shape;728;p52"/>
          <p:cNvSpPr txBox="1"/>
          <p:nvPr/>
        </p:nvSpPr>
        <p:spPr>
          <a:xfrm>
            <a:off x="1732250" y="1219233"/>
            <a:ext cx="6877650" cy="5104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b="1" dirty="0" smtClean="0">
                <a:latin typeface="Raleway"/>
                <a:ea typeface="Raleway"/>
                <a:cs typeface="Raleway"/>
                <a:sym typeface="Raleway"/>
              </a:rPr>
              <a:t>: </a:t>
            </a:r>
            <a:r>
              <a:rPr lang="fi" dirty="0" smtClean="0">
                <a:latin typeface="Raleway"/>
                <a:ea typeface="Raleway"/>
                <a:cs typeface="Raleway"/>
                <a:sym typeface="Raleway"/>
              </a:rPr>
              <a:t>V</a:t>
            </a:r>
            <a:r>
              <a:rPr lang="fi-FI" dirty="0" err="1" smtClean="0">
                <a:latin typeface="Raleway"/>
                <a:ea typeface="Raleway"/>
                <a:cs typeface="Raleway"/>
                <a:sym typeface="Raleway"/>
              </a:rPr>
              <a:t>äistäminen</a:t>
            </a:r>
            <a:r>
              <a:rPr lang="fi-FI" dirty="0">
                <a:latin typeface="Raleway"/>
                <a:ea typeface="Raleway"/>
                <a:cs typeface="Raleway"/>
                <a:sym typeface="Raleway"/>
              </a:rPr>
              <a:t>, </a:t>
            </a:r>
            <a:r>
              <a:rPr lang="fi" dirty="0" smtClean="0">
                <a:latin typeface="Raleway"/>
                <a:ea typeface="Raleway"/>
                <a:cs typeface="Raleway"/>
                <a:sym typeface="Raleway"/>
              </a:rPr>
              <a:t>pysähtyminen</a:t>
            </a: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dirty="0">
              <a:solidFill>
                <a:schemeClr val="dk1"/>
              </a:solidFill>
              <a:latin typeface="Raleway"/>
              <a:ea typeface="Raleway"/>
              <a:cs typeface="Raleway"/>
              <a:sym typeface="Raleway"/>
            </a:endParaRPr>
          </a:p>
          <a:p>
            <a:pPr>
              <a:spcBef>
                <a:spcPts val="1173"/>
              </a:spcBef>
            </a:pPr>
            <a:r>
              <a:rPr lang="fi" dirty="0">
                <a:solidFill>
                  <a:schemeClr val="dk1"/>
                </a:solidFill>
                <a:latin typeface="Raleway"/>
                <a:ea typeface="Raleway"/>
                <a:cs typeface="Raleway"/>
                <a:sym typeface="Raleway"/>
              </a:rPr>
              <a:t>Valitaan hippa ja rajataan alue. Hippa alkaa ottamaan muita kiinni. Kiinni jäänyt pysähtyy, jää seisomaan ja nostaa kädet. Kaksi pelastajaa tulee molemmin puolin kiinniotettua, ottavat käsistä kiinni ja menevät kyykkyyn. jolloin “paahtoleipä”(=kiinniotettu) hyppää pelastajien käsien yli vapaaksi “leivänpaahtimesta” ja pääsee taas juoksemaan hippaa pakoon.</a:t>
            </a:r>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endParaRPr b="1" i="1" dirty="0">
              <a:solidFill>
                <a:srgbClr val="004E9E"/>
              </a:solidFill>
              <a:latin typeface="Raleway"/>
              <a:ea typeface="Raleway"/>
              <a:cs typeface="Raleway"/>
              <a:sym typeface="Raleway"/>
            </a:endParaRPr>
          </a:p>
          <a:p>
            <a:r>
              <a:rPr lang="fi" b="1" i="1" dirty="0">
                <a:solidFill>
                  <a:srgbClr val="004E9E"/>
                </a:solidFill>
                <a:latin typeface="Raleway"/>
                <a:ea typeface="Raleway"/>
                <a:cs typeface="Raleway"/>
                <a:sym typeface="Raleway"/>
              </a:rPr>
              <a:t>Helpota: </a:t>
            </a:r>
            <a:r>
              <a:rPr lang="fi" dirty="0">
                <a:latin typeface="Raleway"/>
                <a:ea typeface="Raleway"/>
                <a:cs typeface="Raleway"/>
                <a:sym typeface="Raleway"/>
              </a:rPr>
              <a:t>Pienempi alue</a:t>
            </a:r>
            <a:endParaRPr dirty="0">
              <a:latin typeface="Raleway"/>
              <a:ea typeface="Raleway"/>
              <a:cs typeface="Raleway"/>
              <a:sym typeface="Raleway"/>
            </a:endParaRPr>
          </a:p>
          <a:p>
            <a:endParaRPr b="1" i="1" dirty="0">
              <a:solidFill>
                <a:srgbClr val="004E9E"/>
              </a:solidFill>
              <a:latin typeface="Raleway"/>
              <a:ea typeface="Raleway"/>
              <a:cs typeface="Raleway"/>
              <a:sym typeface="Raleway"/>
            </a:endParaRPr>
          </a:p>
          <a:p>
            <a:r>
              <a:rPr lang="fi" b="1" i="1" dirty="0">
                <a:solidFill>
                  <a:srgbClr val="004E9E"/>
                </a:solidFill>
                <a:latin typeface="Raleway"/>
                <a:ea typeface="Raleway"/>
                <a:cs typeface="Raleway"/>
                <a:sym typeface="Raleway"/>
              </a:rPr>
              <a:t>Vaikeuta: </a:t>
            </a:r>
            <a:r>
              <a:rPr lang="fi" dirty="0">
                <a:latin typeface="Raleway"/>
                <a:ea typeface="Raleway"/>
                <a:cs typeface="Raleway"/>
                <a:sym typeface="Raleway"/>
              </a:rPr>
              <a:t>Ka</a:t>
            </a:r>
            <a:r>
              <a:rPr lang="fi" dirty="0">
                <a:solidFill>
                  <a:schemeClr val="dk1"/>
                </a:solidFill>
                <a:latin typeface="Raleway"/>
                <a:ea typeface="Raleway"/>
                <a:cs typeface="Raleway"/>
                <a:sym typeface="Raleway"/>
              </a:rPr>
              <a:t>ksi hippaa tai suurempi alue.</a:t>
            </a:r>
            <a:endParaRPr dirty="0">
              <a:solidFill>
                <a:schemeClr val="dk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a:t>
            </a:r>
            <a:endParaRPr dirty="0">
              <a:latin typeface="Raleway"/>
              <a:ea typeface="Raleway"/>
              <a:cs typeface="Raleway"/>
              <a:sym typeface="Raleway"/>
            </a:endParaRPr>
          </a:p>
        </p:txBody>
      </p:sp>
      <p:sp>
        <p:nvSpPr>
          <p:cNvPr id="729" name="Google Shape;729;p52"/>
          <p:cNvSpPr txBox="1"/>
          <p:nvPr/>
        </p:nvSpPr>
        <p:spPr>
          <a:xfrm rot="-5400000">
            <a:off x="-2089992" y="3194833"/>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
        <p:nvSpPr>
          <p:cNvPr id="730" name="Google Shape;730;p52"/>
          <p:cNvSpPr txBox="1"/>
          <p:nvPr/>
        </p:nvSpPr>
        <p:spPr>
          <a:xfrm>
            <a:off x="7451912"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731" name="Google Shape;731;p52"/>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732" name="Google Shape;732;p52"/>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733" name="Google Shape;733;p52"/>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734" name="Google Shape;734;p52"/>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735" name="Google Shape;735;p52"/>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24"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741"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pic>
        <p:nvPicPr>
          <p:cNvPr id="742" name="Google Shape;742;p53"/>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743" name="Google Shape;743;p53"/>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744" name="Google Shape;744;p53"/>
          <p:cNvSpPr/>
          <p:nvPr/>
        </p:nvSpPr>
        <p:spPr>
          <a:xfrm>
            <a:off x="4507425" y="1386200"/>
            <a:ext cx="891150" cy="1039600"/>
          </a:xfrm>
          <a:prstGeom prst="ellipse">
            <a:avLst/>
          </a:prstGeom>
          <a:solidFill>
            <a:srgbClr val="FCE5CD"/>
          </a:solidFill>
          <a:ln w="9525" cap="flat" cmpd="sng">
            <a:solidFill>
              <a:srgbClr val="FCE5CD"/>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45" name="Google Shape;745;p53"/>
          <p:cNvSpPr/>
          <p:nvPr/>
        </p:nvSpPr>
        <p:spPr>
          <a:xfrm>
            <a:off x="4456550" y="2425801"/>
            <a:ext cx="992902" cy="2188700"/>
          </a:xfrm>
          <a:prstGeom prst="flowChartExtract">
            <a:avLst/>
          </a:prstGeom>
          <a:solidFill>
            <a:srgbClr val="A4C2F4"/>
          </a:solidFill>
          <a:ln w="9525" cap="flat" cmpd="sng">
            <a:solidFill>
              <a:srgbClr val="A4C2F4"/>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46" name="Google Shape;746;p53"/>
          <p:cNvSpPr/>
          <p:nvPr/>
        </p:nvSpPr>
        <p:spPr>
          <a:xfrm>
            <a:off x="4277136" y="884600"/>
            <a:ext cx="1351729" cy="2042800"/>
          </a:xfrm>
          <a:prstGeom prst="flowChartDecision">
            <a:avLst/>
          </a:prstGeom>
          <a:noFill/>
          <a:ln w="9525" cap="flat" cmpd="sng">
            <a:solidFill>
              <a:srgbClr val="00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47" name="Google Shape;747;p53"/>
          <p:cNvSpPr/>
          <p:nvPr/>
        </p:nvSpPr>
        <p:spPr>
          <a:xfrm>
            <a:off x="3067621" y="2589933"/>
            <a:ext cx="891150" cy="1039600"/>
          </a:xfrm>
          <a:prstGeom prst="ellipse">
            <a:avLst/>
          </a:prstGeom>
          <a:solidFill>
            <a:srgbClr val="FCE5CD"/>
          </a:solidFill>
          <a:ln w="9525" cap="flat" cmpd="sng">
            <a:solidFill>
              <a:srgbClr val="FCE5CD"/>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48" name="Google Shape;748;p53"/>
          <p:cNvSpPr/>
          <p:nvPr/>
        </p:nvSpPr>
        <p:spPr>
          <a:xfrm>
            <a:off x="3126906" y="3538433"/>
            <a:ext cx="891150" cy="2042800"/>
          </a:xfrm>
          <a:prstGeom prst="flowChartExtract">
            <a:avLst/>
          </a:prstGeom>
          <a:solidFill>
            <a:srgbClr val="A4C2F4"/>
          </a:solidFill>
          <a:ln w="9525" cap="flat" cmpd="sng">
            <a:solidFill>
              <a:srgbClr val="A4C2F4"/>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749" name="Google Shape;749;p53"/>
          <p:cNvCxnSpPr>
            <a:stCxn id="748" idx="3"/>
            <a:endCxn id="750" idx="3"/>
          </p:cNvCxnSpPr>
          <p:nvPr/>
        </p:nvCxnSpPr>
        <p:spPr>
          <a:xfrm>
            <a:off x="3795269" y="4559833"/>
            <a:ext cx="3206775" cy="0"/>
          </a:xfrm>
          <a:prstGeom prst="straightConnector1">
            <a:avLst/>
          </a:prstGeom>
          <a:noFill/>
          <a:ln w="9525" cap="flat" cmpd="sng">
            <a:solidFill>
              <a:schemeClr val="dk2"/>
            </a:solidFill>
            <a:prstDash val="solid"/>
            <a:round/>
            <a:headEnd type="none" w="med" len="med"/>
            <a:tailEnd type="none" w="med" len="med"/>
          </a:ln>
        </p:spPr>
      </p:cxnSp>
      <p:cxnSp>
        <p:nvCxnSpPr>
          <p:cNvPr id="751" name="Google Shape;751;p53"/>
          <p:cNvCxnSpPr/>
          <p:nvPr/>
        </p:nvCxnSpPr>
        <p:spPr>
          <a:xfrm>
            <a:off x="3690050" y="4067384"/>
            <a:ext cx="3171350" cy="36400"/>
          </a:xfrm>
          <a:prstGeom prst="straightConnector1">
            <a:avLst/>
          </a:prstGeom>
          <a:noFill/>
          <a:ln w="9525" cap="flat" cmpd="sng">
            <a:solidFill>
              <a:schemeClr val="dk2"/>
            </a:solidFill>
            <a:prstDash val="solid"/>
            <a:round/>
            <a:headEnd type="none" w="med" len="med"/>
            <a:tailEnd type="none" w="med" len="med"/>
          </a:ln>
        </p:spPr>
      </p:cxnSp>
      <p:sp>
        <p:nvSpPr>
          <p:cNvPr id="752" name="Google Shape;752;p53"/>
          <p:cNvSpPr/>
          <p:nvPr/>
        </p:nvSpPr>
        <p:spPr>
          <a:xfrm>
            <a:off x="6357569" y="2425800"/>
            <a:ext cx="891150" cy="1039600"/>
          </a:xfrm>
          <a:prstGeom prst="ellipse">
            <a:avLst/>
          </a:prstGeom>
          <a:solidFill>
            <a:srgbClr val="FCE5CD"/>
          </a:solidFill>
          <a:ln w="9525" cap="flat" cmpd="sng">
            <a:solidFill>
              <a:srgbClr val="FCE5CD"/>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50" name="Google Shape;750;p53"/>
          <p:cNvSpPr/>
          <p:nvPr/>
        </p:nvSpPr>
        <p:spPr>
          <a:xfrm>
            <a:off x="6405560" y="3465485"/>
            <a:ext cx="795167" cy="2188700"/>
          </a:xfrm>
          <a:prstGeom prst="flowChartExtract">
            <a:avLst/>
          </a:prstGeom>
          <a:solidFill>
            <a:srgbClr val="A4C2F4"/>
          </a:solidFill>
          <a:ln w="9525" cap="flat" cmpd="sng">
            <a:solidFill>
              <a:srgbClr val="A4C2F4"/>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753" name="Google Shape;753;p53"/>
          <p:cNvCxnSpPr>
            <a:stCxn id="748" idx="2"/>
          </p:cNvCxnSpPr>
          <p:nvPr/>
        </p:nvCxnSpPr>
        <p:spPr>
          <a:xfrm>
            <a:off x="3572481" y="5581233"/>
            <a:ext cx="443625" cy="45600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53"/>
          <p:cNvCxnSpPr/>
          <p:nvPr/>
        </p:nvCxnSpPr>
        <p:spPr>
          <a:xfrm flipH="1">
            <a:off x="3541958" y="6019000"/>
            <a:ext cx="503750" cy="56560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53"/>
          <p:cNvCxnSpPr>
            <a:stCxn id="750" idx="2"/>
          </p:cNvCxnSpPr>
          <p:nvPr/>
        </p:nvCxnSpPr>
        <p:spPr>
          <a:xfrm flipH="1">
            <a:off x="6342619" y="5654184"/>
            <a:ext cx="460525" cy="52880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53"/>
          <p:cNvCxnSpPr/>
          <p:nvPr/>
        </p:nvCxnSpPr>
        <p:spPr>
          <a:xfrm>
            <a:off x="6327912" y="6201367"/>
            <a:ext cx="651950" cy="40120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53"/>
          <p:cNvCxnSpPr/>
          <p:nvPr/>
        </p:nvCxnSpPr>
        <p:spPr>
          <a:xfrm>
            <a:off x="4653323" y="4651033"/>
            <a:ext cx="44525" cy="111280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53"/>
          <p:cNvCxnSpPr/>
          <p:nvPr/>
        </p:nvCxnSpPr>
        <p:spPr>
          <a:xfrm>
            <a:off x="5275725" y="4687500"/>
            <a:ext cx="14950" cy="1076000"/>
          </a:xfrm>
          <a:prstGeom prst="straightConnector1">
            <a:avLst/>
          </a:prstGeom>
          <a:noFill/>
          <a:ln w="9525" cap="flat" cmpd="sng">
            <a:solidFill>
              <a:schemeClr val="dk2"/>
            </a:solidFill>
            <a:prstDash val="solid"/>
            <a:round/>
            <a:headEnd type="none" w="med" len="med"/>
            <a:tailEnd type="none" w="med" len="med"/>
          </a:ln>
        </p:spPr>
      </p:cxnSp>
      <p:sp>
        <p:nvSpPr>
          <p:cNvPr id="759" name="Google Shape;759;p53"/>
          <p:cNvSpPr txBox="1"/>
          <p:nvPr/>
        </p:nvSpPr>
        <p:spPr>
          <a:xfrm>
            <a:off x="4386525" y="401267"/>
            <a:ext cx="1778400" cy="746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Paahtoleipä</a:t>
            </a:r>
            <a:endParaRPr>
              <a:latin typeface="Raleway"/>
              <a:ea typeface="Raleway"/>
              <a:cs typeface="Raleway"/>
              <a:sym typeface="Raleway"/>
            </a:endParaRPr>
          </a:p>
        </p:txBody>
      </p:sp>
      <p:sp>
        <p:nvSpPr>
          <p:cNvPr id="760" name="Google Shape;760;p53"/>
          <p:cNvSpPr txBox="1"/>
          <p:nvPr/>
        </p:nvSpPr>
        <p:spPr>
          <a:xfrm>
            <a:off x="2896644" y="1969851"/>
            <a:ext cx="1351675" cy="746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Pelastaja</a:t>
            </a:r>
            <a:endParaRPr>
              <a:latin typeface="Raleway"/>
              <a:ea typeface="Raleway"/>
              <a:cs typeface="Raleway"/>
              <a:sym typeface="Raleway"/>
            </a:endParaRPr>
          </a:p>
        </p:txBody>
      </p:sp>
      <p:sp>
        <p:nvSpPr>
          <p:cNvPr id="761" name="Google Shape;761;p53"/>
          <p:cNvSpPr txBox="1"/>
          <p:nvPr/>
        </p:nvSpPr>
        <p:spPr>
          <a:xfrm>
            <a:off x="6298283" y="1896900"/>
            <a:ext cx="7943325" cy="10396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Pelastaja</a:t>
            </a:r>
            <a:endParaRPr>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14"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3"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767" name="Google Shape;767;p54"/>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ROHMU</a:t>
            </a:r>
            <a:endParaRPr sz="2200" b="1">
              <a:latin typeface="Raleway"/>
              <a:ea typeface="Raleway"/>
              <a:cs typeface="Raleway"/>
              <a:sym typeface="Raleway"/>
            </a:endParaRPr>
          </a:p>
        </p:txBody>
      </p:sp>
      <p:sp>
        <p:nvSpPr>
          <p:cNvPr id="768" name="Google Shape;768;p54"/>
          <p:cNvSpPr txBox="1"/>
          <p:nvPr/>
        </p:nvSpPr>
        <p:spPr>
          <a:xfrm>
            <a:off x="1757140" y="1219233"/>
            <a:ext cx="6841900"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a:latin typeface="Raleway"/>
                <a:ea typeface="Raleway"/>
                <a:cs typeface="Raleway"/>
                <a:sym typeface="Raleway"/>
              </a:rPr>
              <a:t>Kuljettaminen, </a:t>
            </a:r>
            <a:r>
              <a:rPr lang="fi" dirty="0" smtClean="0">
                <a:latin typeface="Raleway"/>
                <a:ea typeface="Raleway"/>
                <a:cs typeface="Raleway"/>
                <a:sym typeface="Raleway"/>
              </a:rPr>
              <a:t>juokseminen</a:t>
            </a:r>
            <a:endParaRPr lang="fi"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Sählymaila, erikokoisia palloja, hernepusseja, hulavanne</a:t>
            </a:r>
            <a:endParaRPr dirty="0">
              <a:latin typeface="Raleway"/>
              <a:ea typeface="Raleway"/>
              <a:cs typeface="Raleway"/>
              <a:sym typeface="Raleway"/>
            </a:endParaRPr>
          </a:p>
          <a:p>
            <a:endParaRPr dirty="0">
              <a:latin typeface="Raleway"/>
              <a:ea typeface="Raleway"/>
              <a:cs typeface="Raleway"/>
              <a:sym typeface="Raleway"/>
            </a:endParaRPr>
          </a:p>
          <a:p>
            <a:pPr>
              <a:spcBef>
                <a:spcPts val="1173"/>
              </a:spcBef>
            </a:pPr>
            <a:r>
              <a:rPr lang="fi" b="1" dirty="0">
                <a:latin typeface="Raleway"/>
                <a:ea typeface="Raleway"/>
                <a:cs typeface="Raleway"/>
                <a:sym typeface="Raleway"/>
              </a:rPr>
              <a:t>Ohjeet:</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Ohjaaja jakaa lapset neljään ryhmään. Keskelle on piirretty ympyrä, jonka sisällä on hernepusseja sekä sählypalloja. Jokaisella ryhmällä on sählymailat. Yksi kerrallaan lähdetään hakemaan keskeltä pallo omaan pesään. Kun keskeltä loppuu pallot, saavat lapset mennä varastamaan toisten pesistä. Pelin voittaa se pesä, joka on kerännyt eniten tavaroita omaan pesään.</a:t>
            </a:r>
            <a:endParaRPr dirty="0">
              <a:latin typeface="Raleway"/>
              <a:ea typeface="Raleway"/>
              <a:cs typeface="Raleway"/>
              <a:sym typeface="Raleway"/>
            </a:endParaRPr>
          </a:p>
          <a:p>
            <a:pPr>
              <a:buClr>
                <a:schemeClr val="dk1"/>
              </a:buClr>
              <a:buSzPts val="1100"/>
            </a:pPr>
            <a:endParaRPr b="1" dirty="0">
              <a:solidFill>
                <a:srgbClr val="004E9E"/>
              </a:solidFill>
              <a:latin typeface="Raleway"/>
              <a:ea typeface="Raleway"/>
              <a:cs typeface="Raleway"/>
              <a:sym typeface="Raleway"/>
            </a:endParaRPr>
          </a:p>
          <a:p>
            <a:pPr>
              <a:buClr>
                <a:schemeClr val="dk1"/>
              </a:buClr>
              <a:buSzPts val="1100"/>
            </a:pPr>
            <a:r>
              <a:rPr lang="fi" b="1" i="1" dirty="0">
                <a:solidFill>
                  <a:srgbClr val="004E9E"/>
                </a:solidFill>
                <a:latin typeface="Raleway"/>
                <a:ea typeface="Raleway"/>
                <a:cs typeface="Raleway"/>
                <a:sym typeface="Raleway"/>
              </a:rPr>
              <a:t>Helpota: </a:t>
            </a:r>
            <a:r>
              <a:rPr lang="fi" b="1" i="1" dirty="0" smtClean="0">
                <a:solidFill>
                  <a:srgbClr val="004E9E"/>
                </a:solidFill>
                <a:latin typeface="Raleway"/>
                <a:ea typeface="Raleway"/>
                <a:cs typeface="Raleway"/>
                <a:sym typeface="Raleway"/>
              </a:rPr>
              <a:t>-</a:t>
            </a:r>
          </a:p>
          <a:p>
            <a:pPr>
              <a:buClr>
                <a:schemeClr val="dk1"/>
              </a:buClr>
              <a:buSzPts val="1100"/>
            </a:pPr>
            <a:endParaRPr b="1" i="1" dirty="0">
              <a:solidFill>
                <a:srgbClr val="004E9E"/>
              </a:solidFill>
              <a:latin typeface="Raleway"/>
              <a:ea typeface="Raleway"/>
              <a:cs typeface="Raleway"/>
              <a:sym typeface="Raleway"/>
            </a:endParaRPr>
          </a:p>
          <a:p>
            <a:pPr>
              <a:buClr>
                <a:schemeClr val="dk1"/>
              </a:buClr>
              <a:buSzPts val="1100"/>
            </a:pPr>
            <a:r>
              <a:rPr lang="fi" b="1" i="1" dirty="0">
                <a:solidFill>
                  <a:srgbClr val="004E9E"/>
                </a:solidFill>
                <a:latin typeface="Raleway"/>
                <a:ea typeface="Raleway"/>
                <a:cs typeface="Raleway"/>
                <a:sym typeface="Raleway"/>
              </a:rPr>
              <a:t>Vaikeuta: </a:t>
            </a:r>
            <a:r>
              <a:rPr lang="fi" dirty="0">
                <a:latin typeface="Raleway"/>
                <a:ea typeface="Raleway"/>
                <a:cs typeface="Raleway"/>
                <a:sym typeface="Raleway"/>
              </a:rPr>
              <a:t>Keskiympyrässä voi olla pallon vartija, jonka kuuluu olla hulavanteen sisällä. Hänen tehtävä on estää sählymailalla lapsia ottamasta palloja omaan pesään.</a:t>
            </a:r>
            <a:endParaRPr dirty="0">
              <a:latin typeface="Raleway"/>
              <a:ea typeface="Raleway"/>
              <a:cs typeface="Raleway"/>
              <a:sym typeface="Raleway"/>
            </a:endParaRPr>
          </a:p>
        </p:txBody>
      </p:sp>
      <p:sp>
        <p:nvSpPr>
          <p:cNvPr id="769" name="Google Shape;769;p54"/>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770" name="Google Shape;770;p54"/>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771" name="Google Shape;771;p54"/>
          <p:cNvSpPr txBox="1"/>
          <p:nvPr/>
        </p:nvSpPr>
        <p:spPr>
          <a:xfrm>
            <a:off x="7447835"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772" name="Google Shape;772;p54"/>
          <p:cNvSpPr/>
          <p:nvPr/>
        </p:nvSpPr>
        <p:spPr>
          <a:xfrm>
            <a:off x="8679179" y="51882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773" name="Google Shape;773;p54"/>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774" name="Google Shape;774;p54"/>
          <p:cNvPicPr preferRelativeResize="0"/>
          <p:nvPr/>
        </p:nvPicPr>
        <p:blipFill rotWithShape="1">
          <a:blip r:embed="rId3">
            <a:alphaModFix/>
          </a:blip>
          <a:srcRect l="6360" t="2698" r="75121" b="74076"/>
          <a:stretch/>
        </p:blipFill>
        <p:spPr>
          <a:xfrm>
            <a:off x="8916700" y="310967"/>
            <a:ext cx="468000" cy="774404"/>
          </a:xfrm>
          <a:prstGeom prst="rect">
            <a:avLst/>
          </a:prstGeom>
          <a:noFill/>
          <a:ln>
            <a:noFill/>
          </a:ln>
        </p:spPr>
      </p:pic>
      <p:pic>
        <p:nvPicPr>
          <p:cNvPr id="775" name="Google Shape;775;p54"/>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776" name="Google Shape;776;p54"/>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12"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81"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82" name="Google Shape;82;p15"/>
          <p:cNvSpPr txBox="1"/>
          <p:nvPr/>
        </p:nvSpPr>
        <p:spPr>
          <a:xfrm>
            <a:off x="1308173" y="355769"/>
            <a:ext cx="5015725" cy="684800"/>
          </a:xfrm>
          <a:prstGeom prst="rect">
            <a:avLst/>
          </a:prstGeom>
          <a:noFill/>
          <a:ln>
            <a:noFill/>
          </a:ln>
        </p:spPr>
        <p:txBody>
          <a:bodyPr spcFirstLastPara="1" wrap="square" lIns="107269" tIns="107269" rIns="107269" bIns="107269" anchor="t" anchorCtr="0">
            <a:noAutofit/>
          </a:bodyPr>
          <a:lstStyle/>
          <a:p>
            <a:r>
              <a:rPr lang="fi" sz="2200" b="1" dirty="0">
                <a:latin typeface="Raleway"/>
                <a:ea typeface="Raleway"/>
                <a:cs typeface="Raleway"/>
                <a:sym typeface="Raleway"/>
              </a:rPr>
              <a:t>KÄPYJEN METSÄSTYS</a:t>
            </a:r>
            <a:endParaRPr sz="2200" b="1" dirty="0">
              <a:latin typeface="Raleway"/>
              <a:ea typeface="Raleway"/>
              <a:cs typeface="Raleway"/>
              <a:sym typeface="Raleway"/>
            </a:endParaRPr>
          </a:p>
        </p:txBody>
      </p:sp>
      <p:sp>
        <p:nvSpPr>
          <p:cNvPr id="83" name="Google Shape;83;p15"/>
          <p:cNvSpPr txBox="1"/>
          <p:nvPr/>
        </p:nvSpPr>
        <p:spPr>
          <a:xfrm>
            <a:off x="1612460" y="1322818"/>
            <a:ext cx="6996925" cy="5188400"/>
          </a:xfrm>
          <a:prstGeom prst="rect">
            <a:avLst/>
          </a:prstGeom>
          <a:noFill/>
          <a:ln>
            <a:noFill/>
          </a:ln>
        </p:spPr>
        <p:txBody>
          <a:bodyPr spcFirstLastPara="1" wrap="square" lIns="107269" tIns="107269" rIns="107269" bIns="107269" anchor="t" anchorCtr="0">
            <a:noAutofit/>
          </a:bodyPr>
          <a:lstStyle/>
          <a:p>
            <a:r>
              <a:rPr lang="fi" b="1" dirty="0" smtClean="0">
                <a:latin typeface="Raleway"/>
                <a:ea typeface="Raleway"/>
                <a:cs typeface="Raleway"/>
                <a:sym typeface="Raleway"/>
              </a:rPr>
              <a:t>Tavoite</a:t>
            </a:r>
            <a:r>
              <a:rPr lang="fi" b="1" dirty="0">
                <a:latin typeface="Raleway"/>
                <a:ea typeface="Raleway"/>
                <a:cs typeface="Raleway"/>
                <a:sym typeface="Raleway"/>
              </a:rPr>
              <a:t>:</a:t>
            </a:r>
            <a:r>
              <a:rPr lang="fi" dirty="0" smtClean="0">
                <a:latin typeface="Raleway"/>
                <a:ea typeface="Raleway"/>
                <a:cs typeface="Raleway"/>
                <a:sym typeface="Raleway"/>
              </a:rPr>
              <a:t> </a:t>
            </a:r>
            <a:r>
              <a:rPr lang="fi" dirty="0">
                <a:latin typeface="Raleway"/>
                <a:ea typeface="Raleway"/>
                <a:cs typeface="Raleway"/>
                <a:sym typeface="Raleway"/>
              </a:rPr>
              <a:t>K</a:t>
            </a:r>
            <a:r>
              <a:rPr lang="fi" dirty="0" smtClean="0">
                <a:latin typeface="Raleway"/>
                <a:ea typeface="Raleway"/>
                <a:cs typeface="Raleway"/>
                <a:sym typeface="Raleway"/>
              </a:rPr>
              <a:t>uljettaminen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Erilaisia </a:t>
            </a:r>
            <a:r>
              <a:rPr lang="fi" dirty="0" smtClean="0">
                <a:latin typeface="Raleway"/>
                <a:ea typeface="Raleway"/>
                <a:cs typeface="Raleway"/>
                <a:sym typeface="Raleway"/>
              </a:rPr>
              <a:t>palloja</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lang="fi" b="1" dirty="0" smtClean="0">
              <a:latin typeface="Raleway"/>
              <a:ea typeface="Raleway"/>
              <a:cs typeface="Raleway"/>
              <a:sym typeface="Raleway"/>
            </a:endParaRPr>
          </a:p>
          <a:p>
            <a:endParaRPr b="1" dirty="0">
              <a:latin typeface="Raleway"/>
              <a:ea typeface="Raleway"/>
              <a:cs typeface="Raleway"/>
              <a:sym typeface="Raleway"/>
            </a:endParaRPr>
          </a:p>
          <a:p>
            <a:r>
              <a:rPr lang="fi" dirty="0">
                <a:latin typeface="Raleway"/>
                <a:ea typeface="Raleway"/>
                <a:cs typeface="Raleway"/>
                <a:sym typeface="Raleway"/>
              </a:rPr>
              <a:t>Piirrä oravan pesä tai käytä hulavannetta oravan pesänä. Levitä pallot pitkin pihaa/salia. Lapset leikkivät oravia, jotka etsivät itselleen pallon ja kuljettavat sen potkimalla tai muulla kuljettamistavalla pesään.</a:t>
            </a:r>
            <a:endParaRPr dirty="0">
              <a:latin typeface="Raleway"/>
              <a:ea typeface="Raleway"/>
              <a:cs typeface="Raleway"/>
              <a:sym typeface="Raleway"/>
            </a:endParaRPr>
          </a:p>
          <a:p>
            <a:endParaRPr dirty="0">
              <a:latin typeface="Raleway"/>
              <a:ea typeface="Raleway"/>
              <a:cs typeface="Raleway"/>
              <a:sym typeface="Raleway"/>
            </a:endParaRPr>
          </a:p>
          <a:p>
            <a:endParaRPr dirty="0">
              <a:latin typeface="Raleway"/>
              <a:ea typeface="Raleway"/>
              <a:cs typeface="Raleway"/>
              <a:sym typeface="Raleway"/>
            </a:endParaRPr>
          </a:p>
          <a:p>
            <a:pPr>
              <a:buClr>
                <a:schemeClr val="dk1"/>
              </a:buClr>
              <a:buSzPts val="1100"/>
            </a:pPr>
            <a:r>
              <a:rPr lang="fi" b="1" i="1" dirty="0">
                <a:solidFill>
                  <a:srgbClr val="004E9E"/>
                </a:solidFill>
                <a:latin typeface="Raleway"/>
                <a:ea typeface="Raleway"/>
                <a:cs typeface="Raleway"/>
                <a:sym typeface="Raleway"/>
              </a:rPr>
              <a:t>Helpota:</a:t>
            </a:r>
            <a:r>
              <a:rPr lang="fi" b="1" i="1" dirty="0">
                <a:solidFill>
                  <a:schemeClr val="dk1"/>
                </a:solidFill>
                <a:latin typeface="Raleway"/>
                <a:ea typeface="Raleway"/>
                <a:cs typeface="Raleway"/>
                <a:sym typeface="Raleway"/>
              </a:rPr>
              <a:t> </a:t>
            </a:r>
            <a:r>
              <a:rPr lang="fi" dirty="0">
                <a:solidFill>
                  <a:schemeClr val="dk1"/>
                </a:solidFill>
                <a:latin typeface="Raleway"/>
                <a:ea typeface="Raleway"/>
                <a:cs typeface="Raleway"/>
                <a:sym typeface="Raleway"/>
              </a:rPr>
              <a:t>Kuljetus </a:t>
            </a:r>
            <a:r>
              <a:rPr lang="fi" dirty="0" smtClean="0">
                <a:solidFill>
                  <a:schemeClr val="dk1"/>
                </a:solidFill>
                <a:latin typeface="Raleway"/>
                <a:ea typeface="Raleway"/>
                <a:cs typeface="Raleway"/>
                <a:sym typeface="Raleway"/>
              </a:rPr>
              <a:t>kantamalla tai vierittämällä käsillä</a:t>
            </a:r>
          </a:p>
          <a:p>
            <a:pPr>
              <a:buClr>
                <a:schemeClr val="dk1"/>
              </a:buClr>
              <a:buSzPts val="1100"/>
            </a:pPr>
            <a:endParaRPr dirty="0">
              <a:solidFill>
                <a:schemeClr val="dk1"/>
              </a:solidFill>
              <a:latin typeface="Raleway"/>
              <a:ea typeface="Raleway"/>
              <a:cs typeface="Raleway"/>
              <a:sym typeface="Raleway"/>
            </a:endParaRPr>
          </a:p>
          <a:p>
            <a:pPr>
              <a:buClr>
                <a:schemeClr val="dk1"/>
              </a:buClr>
              <a:buSzPts val="1100"/>
            </a:pPr>
            <a:r>
              <a:rPr lang="fi" b="1" i="1" dirty="0">
                <a:solidFill>
                  <a:srgbClr val="004E9E"/>
                </a:solidFill>
                <a:latin typeface="Raleway"/>
                <a:ea typeface="Raleway"/>
                <a:cs typeface="Raleway"/>
                <a:sym typeface="Raleway"/>
              </a:rPr>
              <a:t>Vaikeuta</a:t>
            </a:r>
            <a:r>
              <a:rPr lang="fi" b="1" i="1" dirty="0" smtClean="0">
                <a:solidFill>
                  <a:srgbClr val="004E9E"/>
                </a:solidFill>
                <a:latin typeface="Raleway"/>
                <a:ea typeface="Raleway"/>
                <a:cs typeface="Raleway"/>
                <a:sym typeface="Raleway"/>
              </a:rPr>
              <a:t>:-</a:t>
            </a:r>
            <a:endParaRPr dirty="0"/>
          </a:p>
        </p:txBody>
      </p:sp>
      <p:sp>
        <p:nvSpPr>
          <p:cNvPr id="84" name="Google Shape;84;p15"/>
          <p:cNvSpPr txBox="1"/>
          <p:nvPr/>
        </p:nvSpPr>
        <p:spPr>
          <a:xfrm rot="-5400000">
            <a:off x="-2202625" y="3112369"/>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85" name="Google Shape;85;p15"/>
          <p:cNvSpPr txBox="1"/>
          <p:nvPr/>
        </p:nvSpPr>
        <p:spPr>
          <a:xfrm>
            <a:off x="5818529" y="350027"/>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5-10 min.</a:t>
            </a:r>
            <a:endParaRPr>
              <a:latin typeface="Raleway"/>
              <a:ea typeface="Raleway"/>
              <a:cs typeface="Raleway"/>
              <a:sym typeface="Raleway"/>
            </a:endParaRPr>
          </a:p>
        </p:txBody>
      </p:sp>
      <p:sp>
        <p:nvSpPr>
          <p:cNvPr id="86" name="Google Shape;86;p15"/>
          <p:cNvSpPr txBox="1"/>
          <p:nvPr/>
        </p:nvSpPr>
        <p:spPr>
          <a:xfrm>
            <a:off x="7447835" y="350027"/>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87" name="Google Shape;87;p15"/>
          <p:cNvSpPr/>
          <p:nvPr/>
        </p:nvSpPr>
        <p:spPr>
          <a:xfrm>
            <a:off x="8706263" y="5188200"/>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88" name="Google Shape;88;p15"/>
          <p:cNvPicPr preferRelativeResize="0"/>
          <p:nvPr/>
        </p:nvPicPr>
        <p:blipFill rotWithShape="1">
          <a:blip r:embed="rId3">
            <a:alphaModFix/>
          </a:blip>
          <a:srcRect l="6360" t="2698" r="75121" b="74076"/>
          <a:stretch/>
        </p:blipFill>
        <p:spPr>
          <a:xfrm>
            <a:off x="8609385" y="260423"/>
            <a:ext cx="468000" cy="774404"/>
          </a:xfrm>
          <a:prstGeom prst="rect">
            <a:avLst/>
          </a:prstGeom>
          <a:noFill/>
          <a:ln>
            <a:noFill/>
          </a:ln>
        </p:spPr>
      </p:pic>
      <p:pic>
        <p:nvPicPr>
          <p:cNvPr id="89" name="Google Shape;89;p15"/>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90" name="Google Shape;90;p15"/>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29"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28" name="Google Shape;81;p15"/>
          <p:cNvSpPr/>
          <p:nvPr/>
        </p:nvSpPr>
        <p:spPr>
          <a:xfrm>
            <a:off x="0" y="-67"/>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782" name="Google Shape;782;p55"/>
          <p:cNvSpPr txBox="1"/>
          <p:nvPr/>
        </p:nvSpPr>
        <p:spPr>
          <a:xfrm rot="-5400000">
            <a:off x="-2063411"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783" name="Google Shape;783;p55"/>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784" name="Google Shape;784;p55"/>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785" name="Google Shape;785;p55"/>
          <p:cNvSpPr/>
          <p:nvPr/>
        </p:nvSpPr>
        <p:spPr>
          <a:xfrm>
            <a:off x="5125589" y="3045933"/>
            <a:ext cx="281450" cy="401200"/>
          </a:xfrm>
          <a:prstGeom prst="ellipse">
            <a:avLst/>
          </a:prstGeom>
          <a:solidFill>
            <a:srgbClr val="3D85C6"/>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86" name="Google Shape;786;p55"/>
          <p:cNvSpPr/>
          <p:nvPr/>
        </p:nvSpPr>
        <p:spPr>
          <a:xfrm>
            <a:off x="1802288" y="448700"/>
            <a:ext cx="891150" cy="11128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87" name="Google Shape;787;p55"/>
          <p:cNvSpPr/>
          <p:nvPr/>
        </p:nvSpPr>
        <p:spPr>
          <a:xfrm>
            <a:off x="1758900" y="4528500"/>
            <a:ext cx="977925" cy="1185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88" name="Google Shape;788;p55"/>
          <p:cNvSpPr/>
          <p:nvPr/>
        </p:nvSpPr>
        <p:spPr>
          <a:xfrm>
            <a:off x="8679179" y="448700"/>
            <a:ext cx="891150" cy="1112800"/>
          </a:xfrm>
          <a:prstGeom prst="ellipse">
            <a:avLst/>
          </a:prstGeom>
          <a:solidFill>
            <a:srgbClr val="00FF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89" name="Google Shape;789;p55"/>
          <p:cNvSpPr/>
          <p:nvPr/>
        </p:nvSpPr>
        <p:spPr>
          <a:xfrm>
            <a:off x="4860781" y="3210133"/>
            <a:ext cx="92300" cy="218800"/>
          </a:xfrm>
          <a:prstGeom prst="ellipse">
            <a:avLst/>
          </a:prstGeom>
          <a:solidFill>
            <a:srgbClr val="674EA7"/>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0" name="Google Shape;790;p55"/>
          <p:cNvSpPr/>
          <p:nvPr/>
        </p:nvSpPr>
        <p:spPr>
          <a:xfrm>
            <a:off x="5305381" y="3739067"/>
            <a:ext cx="163150" cy="2188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1" name="Google Shape;791;p55"/>
          <p:cNvSpPr/>
          <p:nvPr/>
        </p:nvSpPr>
        <p:spPr>
          <a:xfrm>
            <a:off x="5429085" y="2517033"/>
            <a:ext cx="92300" cy="2188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2" name="Google Shape;792;p55"/>
          <p:cNvSpPr/>
          <p:nvPr/>
        </p:nvSpPr>
        <p:spPr>
          <a:xfrm>
            <a:off x="4457294" y="2936467"/>
            <a:ext cx="281450" cy="2188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3" name="Google Shape;793;p55"/>
          <p:cNvSpPr/>
          <p:nvPr/>
        </p:nvSpPr>
        <p:spPr>
          <a:xfrm>
            <a:off x="5853683" y="3327400"/>
            <a:ext cx="163150" cy="218800"/>
          </a:xfrm>
          <a:prstGeom prst="ellipse">
            <a:avLst/>
          </a:prstGeom>
          <a:solidFill>
            <a:srgbClr val="8E7CC3"/>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4" name="Google Shape;794;p55"/>
          <p:cNvSpPr/>
          <p:nvPr/>
        </p:nvSpPr>
        <p:spPr>
          <a:xfrm>
            <a:off x="4964538" y="2024567"/>
            <a:ext cx="281450" cy="218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5" name="Google Shape;795;p55"/>
          <p:cNvSpPr/>
          <p:nvPr/>
        </p:nvSpPr>
        <p:spPr>
          <a:xfrm>
            <a:off x="4752990" y="2626467"/>
            <a:ext cx="163150" cy="218800"/>
          </a:xfrm>
          <a:prstGeom prst="flowChartProcess">
            <a:avLst/>
          </a:prstGeom>
          <a:solidFill>
            <a:srgbClr val="00FF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6" name="Google Shape;796;p55"/>
          <p:cNvSpPr/>
          <p:nvPr/>
        </p:nvSpPr>
        <p:spPr>
          <a:xfrm>
            <a:off x="5579546" y="3045834"/>
            <a:ext cx="163150" cy="401367"/>
          </a:xfrm>
          <a:prstGeom prst="flowChartDecision">
            <a:avLst/>
          </a:prstGeom>
          <a:solidFill>
            <a:srgbClr val="E06666"/>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7" name="Google Shape;797;p55"/>
          <p:cNvSpPr/>
          <p:nvPr/>
        </p:nvSpPr>
        <p:spPr>
          <a:xfrm>
            <a:off x="5794425" y="2024567"/>
            <a:ext cx="163150" cy="401200"/>
          </a:xfrm>
          <a:prstGeom prst="diamond">
            <a:avLst/>
          </a:prstGeom>
          <a:solidFill>
            <a:srgbClr val="76A5A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8" name="Google Shape;798;p55"/>
          <p:cNvSpPr/>
          <p:nvPr/>
        </p:nvSpPr>
        <p:spPr>
          <a:xfrm>
            <a:off x="4949696" y="3647867"/>
            <a:ext cx="163150" cy="218800"/>
          </a:xfrm>
          <a:prstGeom prst="ellipse">
            <a:avLst/>
          </a:prstGeom>
          <a:solidFill>
            <a:srgbClr val="A64D79"/>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799" name="Google Shape;799;p55"/>
          <p:cNvSpPr/>
          <p:nvPr/>
        </p:nvSpPr>
        <p:spPr>
          <a:xfrm>
            <a:off x="5438631" y="1933367"/>
            <a:ext cx="163150" cy="401200"/>
          </a:xfrm>
          <a:prstGeom prst="rtTriangle">
            <a:avLst/>
          </a:prstGeom>
          <a:solidFill>
            <a:srgbClr val="C27BA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800" name="Google Shape;800;p55"/>
          <p:cNvSpPr/>
          <p:nvPr/>
        </p:nvSpPr>
        <p:spPr>
          <a:xfrm>
            <a:off x="4738744" y="2279933"/>
            <a:ext cx="92300" cy="218800"/>
          </a:xfrm>
          <a:prstGeom prst="ellipse">
            <a:avLst/>
          </a:prstGeom>
          <a:solidFill>
            <a:srgbClr val="351C75"/>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801" name="Google Shape;801;p55"/>
          <p:cNvSpPr/>
          <p:nvPr/>
        </p:nvSpPr>
        <p:spPr>
          <a:xfrm>
            <a:off x="5579533" y="3739067"/>
            <a:ext cx="163150" cy="4012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802" name="Google Shape;802;p55"/>
          <p:cNvSpPr/>
          <p:nvPr/>
        </p:nvSpPr>
        <p:spPr>
          <a:xfrm>
            <a:off x="5853683" y="2626467"/>
            <a:ext cx="163150" cy="401200"/>
          </a:xfrm>
          <a:prstGeom prst="ellipse">
            <a:avLst/>
          </a:prstGeom>
          <a:solidFill>
            <a:srgbClr val="DD7E6B"/>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803" name="Google Shape;803;p55"/>
          <p:cNvSpPr/>
          <p:nvPr/>
        </p:nvSpPr>
        <p:spPr>
          <a:xfrm>
            <a:off x="5031902" y="2352800"/>
            <a:ext cx="281450" cy="401200"/>
          </a:xfrm>
          <a:prstGeom prst="ellipse">
            <a:avLst/>
          </a:prstGeom>
          <a:no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804" name="Google Shape;804;p55"/>
          <p:cNvSpPr/>
          <p:nvPr/>
        </p:nvSpPr>
        <p:spPr>
          <a:xfrm>
            <a:off x="6127821" y="3027667"/>
            <a:ext cx="163150" cy="3284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805" name="Google Shape;805;p55"/>
          <p:cNvSpPr/>
          <p:nvPr/>
        </p:nvSpPr>
        <p:spPr>
          <a:xfrm>
            <a:off x="8796789" y="4651433"/>
            <a:ext cx="891150" cy="11128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806" name="Google Shape;806;p55"/>
          <p:cNvSpPr/>
          <p:nvPr/>
        </p:nvSpPr>
        <p:spPr>
          <a:xfrm>
            <a:off x="4164198" y="1681467"/>
            <a:ext cx="2622100" cy="2728800"/>
          </a:xfrm>
          <a:prstGeom prst="ellipse">
            <a:avLst/>
          </a:prstGeom>
          <a:no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2" name="Google Shape;812;p56"/>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MYRSKY TULEE</a:t>
            </a:r>
            <a:endParaRPr sz="2200" b="1">
              <a:latin typeface="Raleway"/>
              <a:ea typeface="Raleway"/>
              <a:cs typeface="Raleway"/>
              <a:sym typeface="Raleway"/>
            </a:endParaRPr>
          </a:p>
        </p:txBody>
      </p:sp>
      <p:sp>
        <p:nvSpPr>
          <p:cNvPr id="813" name="Google Shape;813;p56"/>
          <p:cNvSpPr txBox="1"/>
          <p:nvPr/>
        </p:nvSpPr>
        <p:spPr>
          <a:xfrm>
            <a:off x="1745900" y="1219233"/>
            <a:ext cx="6976775" cy="5188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a:t>
            </a:r>
            <a:r>
              <a:rPr lang="fi">
                <a:latin typeface="Raleway"/>
                <a:ea typeface="Raleway"/>
                <a:cs typeface="Raleway"/>
                <a:sym typeface="Raleway"/>
              </a:rPr>
              <a:t>  Juokseminen</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Kaksi hyppynarua</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pPr>
              <a:spcBef>
                <a:spcPts val="1173"/>
              </a:spcBef>
            </a:pPr>
            <a:r>
              <a:rPr lang="fi">
                <a:latin typeface="Raleway"/>
                <a:ea typeface="Raleway"/>
                <a:cs typeface="Raleway"/>
                <a:sym typeface="Raleway"/>
              </a:rPr>
              <a:t>Hyppynarut levitetään maahan esim. 5 m välein, lapset seisovat viivalla ja ohjaaja lähettää lapset juoksuun läpsystä ja sanoo lapsille että lumimyrsky tulee ja sitä pitää juosta karkuun. Kuka ensimmäisenä pääsee viivalle, saa taputukset muilta. Peliä voi soveltaa mm. pidemmällä radalla esim. leikkimökin ympäri.</a:t>
            </a:r>
            <a:endParaRPr>
              <a:latin typeface="Raleway"/>
              <a:ea typeface="Raleway"/>
              <a:cs typeface="Raleway"/>
              <a:sym typeface="Raleway"/>
            </a:endParaRPr>
          </a:p>
          <a:p>
            <a:endParaRPr>
              <a:latin typeface="Raleway"/>
              <a:ea typeface="Raleway"/>
              <a:cs typeface="Raleway"/>
              <a:sym typeface="Raleway"/>
            </a:endParaRPr>
          </a:p>
          <a:p>
            <a:endParaRPr>
              <a:latin typeface="Raleway"/>
              <a:ea typeface="Raleway"/>
              <a:cs typeface="Raleway"/>
              <a:sym typeface="Raleway"/>
            </a:endParaRPr>
          </a:p>
          <a:p>
            <a:r>
              <a:rPr lang="fi" b="1" i="1">
                <a:solidFill>
                  <a:srgbClr val="004E9E"/>
                </a:solidFill>
                <a:latin typeface="Raleway"/>
                <a:ea typeface="Raleway"/>
                <a:cs typeface="Raleway"/>
                <a:sym typeface="Raleway"/>
              </a:rPr>
              <a:t>Helpota: </a:t>
            </a:r>
            <a:r>
              <a:rPr lang="fi">
                <a:latin typeface="Raleway"/>
                <a:ea typeface="Raleway"/>
                <a:cs typeface="Raleway"/>
                <a:sym typeface="Raleway"/>
              </a:rPr>
              <a:t>Lyhyempi matka</a:t>
            </a:r>
            <a:endParaRPr>
              <a:latin typeface="Raleway"/>
              <a:ea typeface="Raleway"/>
              <a:cs typeface="Raleway"/>
              <a:sym typeface="Raleway"/>
            </a:endParaRPr>
          </a:p>
          <a:p>
            <a:endParaRPr>
              <a:latin typeface="Raleway"/>
              <a:ea typeface="Raleway"/>
              <a:cs typeface="Raleway"/>
              <a:sym typeface="Raleway"/>
            </a:endParaRPr>
          </a:p>
          <a:p>
            <a:r>
              <a:rPr lang="fi" b="1" i="1">
                <a:solidFill>
                  <a:srgbClr val="004E9E"/>
                </a:solidFill>
                <a:latin typeface="Raleway"/>
                <a:ea typeface="Raleway"/>
                <a:cs typeface="Raleway"/>
                <a:sym typeface="Raleway"/>
              </a:rPr>
              <a:t>Vaikeuta:</a:t>
            </a:r>
            <a:r>
              <a:rPr lang="fi">
                <a:latin typeface="Raleway"/>
                <a:ea typeface="Raleway"/>
                <a:cs typeface="Raleway"/>
                <a:sym typeface="Raleway"/>
              </a:rPr>
              <a:t> Sivuttain, takaperin, silmät kiinni </a:t>
            </a:r>
            <a:endParaRPr>
              <a:latin typeface="Raleway"/>
              <a:ea typeface="Raleway"/>
              <a:cs typeface="Raleway"/>
              <a:sym typeface="Raleway"/>
            </a:endParaRPr>
          </a:p>
          <a:p>
            <a:pPr marL="536433"/>
            <a:endParaRPr/>
          </a:p>
          <a:p>
            <a:endParaRPr/>
          </a:p>
        </p:txBody>
      </p:sp>
      <p:sp>
        <p:nvSpPr>
          <p:cNvPr id="814" name="Google Shape;814;p56"/>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815" name="Google Shape;815;p56"/>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sp>
        <p:nvSpPr>
          <p:cNvPr id="816" name="Google Shape;816;p56"/>
          <p:cNvSpPr txBox="1"/>
          <p:nvPr/>
        </p:nvSpPr>
        <p:spPr>
          <a:xfrm>
            <a:off x="7327125"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817" name="Google Shape;817;p56"/>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818" name="Google Shape;818;p56"/>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819" name="Google Shape;819;p56"/>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820" name="Google Shape;820;p56"/>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2"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3"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6" name="Google Shape;826;p57"/>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pic>
        <p:nvPicPr>
          <p:cNvPr id="827" name="Google Shape;827;p57"/>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828" name="Google Shape;828;p57"/>
          <p:cNvPicPr preferRelativeResize="0"/>
          <p:nvPr/>
        </p:nvPicPr>
        <p:blipFill>
          <a:blip r:embed="rId4">
            <a:alphaModFix/>
          </a:blip>
          <a:stretch>
            <a:fillRect/>
          </a:stretch>
        </p:blipFill>
        <p:spPr>
          <a:xfrm>
            <a:off x="7552824" y="5764246"/>
            <a:ext cx="1126368" cy="746972"/>
          </a:xfrm>
          <a:prstGeom prst="rect">
            <a:avLst/>
          </a:prstGeom>
          <a:noFill/>
          <a:ln>
            <a:noFill/>
          </a:ln>
        </p:spPr>
      </p:pic>
      <p:cxnSp>
        <p:nvCxnSpPr>
          <p:cNvPr id="829" name="Google Shape;829;p57"/>
          <p:cNvCxnSpPr/>
          <p:nvPr/>
        </p:nvCxnSpPr>
        <p:spPr>
          <a:xfrm>
            <a:off x="2245154" y="999567"/>
            <a:ext cx="30225" cy="4715200"/>
          </a:xfrm>
          <a:prstGeom prst="straightConnector1">
            <a:avLst/>
          </a:prstGeom>
          <a:noFill/>
          <a:ln w="28575" cap="flat" cmpd="sng">
            <a:solidFill>
              <a:schemeClr val="dk2"/>
            </a:solidFill>
            <a:prstDash val="solid"/>
            <a:round/>
            <a:headEnd type="none" w="med" len="med"/>
            <a:tailEnd type="none" w="med" len="med"/>
          </a:ln>
        </p:spPr>
      </p:cxnSp>
      <p:cxnSp>
        <p:nvCxnSpPr>
          <p:cNvPr id="830" name="Google Shape;830;p57"/>
          <p:cNvCxnSpPr/>
          <p:nvPr/>
        </p:nvCxnSpPr>
        <p:spPr>
          <a:xfrm>
            <a:off x="8509610" y="1285867"/>
            <a:ext cx="0" cy="4323600"/>
          </a:xfrm>
          <a:prstGeom prst="straightConnector1">
            <a:avLst/>
          </a:prstGeom>
          <a:noFill/>
          <a:ln w="38100" cap="flat" cmpd="sng">
            <a:solidFill>
              <a:schemeClr val="dk2"/>
            </a:solidFill>
            <a:prstDash val="solid"/>
            <a:round/>
            <a:headEnd type="none" w="med" len="med"/>
            <a:tailEnd type="none" w="med" len="med"/>
          </a:ln>
        </p:spPr>
      </p:cxnSp>
      <p:sp>
        <p:nvSpPr>
          <p:cNvPr id="831" name="Google Shape;831;p57"/>
          <p:cNvSpPr txBox="1"/>
          <p:nvPr/>
        </p:nvSpPr>
        <p:spPr>
          <a:xfrm>
            <a:off x="4699256" y="723767"/>
            <a:ext cx="690300" cy="3280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5m</a:t>
            </a:r>
            <a:endParaRPr>
              <a:latin typeface="Raleway"/>
              <a:ea typeface="Raleway"/>
              <a:cs typeface="Raleway"/>
              <a:sym typeface="Raleway"/>
            </a:endParaRPr>
          </a:p>
        </p:txBody>
      </p:sp>
      <p:sp>
        <p:nvSpPr>
          <p:cNvPr id="832" name="Google Shape;832;p57"/>
          <p:cNvSpPr txBox="1"/>
          <p:nvPr/>
        </p:nvSpPr>
        <p:spPr>
          <a:xfrm>
            <a:off x="1294123" y="2704333"/>
            <a:ext cx="1226550" cy="5760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LÄHTÖ</a:t>
            </a:r>
            <a:endParaRPr>
              <a:latin typeface="Raleway"/>
              <a:ea typeface="Raleway"/>
              <a:cs typeface="Raleway"/>
              <a:sym typeface="Raleway"/>
            </a:endParaRPr>
          </a:p>
        </p:txBody>
      </p:sp>
      <p:sp>
        <p:nvSpPr>
          <p:cNvPr id="833" name="Google Shape;833;p57"/>
          <p:cNvSpPr txBox="1"/>
          <p:nvPr/>
        </p:nvSpPr>
        <p:spPr>
          <a:xfrm>
            <a:off x="2086893" y="2704317"/>
            <a:ext cx="5847725" cy="931600"/>
          </a:xfrm>
          <a:prstGeom prst="rect">
            <a:avLst/>
          </a:prstGeom>
          <a:noFill/>
          <a:ln>
            <a:noFill/>
          </a:ln>
        </p:spPr>
        <p:txBody>
          <a:bodyPr spcFirstLastPara="1" wrap="square" lIns="107269" tIns="107269" rIns="107269" bIns="107269" anchor="t" anchorCtr="0">
            <a:noAutofit/>
          </a:bodyPr>
          <a:lstStyle/>
          <a:p>
            <a:pPr marL="536433"/>
            <a:r>
              <a:rPr lang="fi"/>
              <a:t>-  - - - - - - - - - - - - - - - - - - - - - - - - - - - - - - - - - - - - - - - - - -  </a:t>
            </a:r>
            <a:endParaRPr/>
          </a:p>
        </p:txBody>
      </p:sp>
      <p:sp>
        <p:nvSpPr>
          <p:cNvPr id="834" name="Google Shape;834;p57"/>
          <p:cNvSpPr txBox="1"/>
          <p:nvPr/>
        </p:nvSpPr>
        <p:spPr>
          <a:xfrm>
            <a:off x="8679206" y="2889133"/>
            <a:ext cx="1029600" cy="746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MAALI</a:t>
            </a:r>
            <a:endParaRPr>
              <a:latin typeface="Raleway"/>
              <a:ea typeface="Raleway"/>
              <a:cs typeface="Raleway"/>
              <a:sym typeface="Raleway"/>
            </a:endParaRPr>
          </a:p>
        </p:txBody>
      </p:sp>
      <p:sp>
        <p:nvSpPr>
          <p:cNvPr id="12"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3"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40" name="Google Shape;840;p58"/>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MÖRKÖ</a:t>
            </a:r>
            <a:endParaRPr sz="2200" b="1">
              <a:latin typeface="Raleway"/>
              <a:ea typeface="Raleway"/>
              <a:cs typeface="Raleway"/>
              <a:sym typeface="Raleway"/>
            </a:endParaRPr>
          </a:p>
        </p:txBody>
      </p:sp>
      <p:sp>
        <p:nvSpPr>
          <p:cNvPr id="841" name="Google Shape;841;p58"/>
          <p:cNvSpPr txBox="1"/>
          <p:nvPr/>
        </p:nvSpPr>
        <p:spPr>
          <a:xfrm>
            <a:off x="1743435" y="1159233"/>
            <a:ext cx="7021300" cy="5104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 </a:t>
            </a:r>
            <a:r>
              <a:rPr lang="fi">
                <a:latin typeface="Raleway"/>
                <a:ea typeface="Raleway"/>
                <a:cs typeface="Raleway"/>
                <a:sym typeface="Raleway"/>
              </a:rPr>
              <a:t>pysähtyminen</a:t>
            </a:r>
            <a:endParaRPr>
              <a:latin typeface="Raleway"/>
              <a:ea typeface="Raleway"/>
              <a:cs typeface="Raleway"/>
              <a:sym typeface="Raleway"/>
            </a:endParaRPr>
          </a:p>
          <a:p>
            <a:endParaRPr>
              <a:latin typeface="Raleway"/>
              <a:ea typeface="Raleway"/>
              <a:cs typeface="Raleway"/>
              <a:sym typeface="Raleway"/>
            </a:endParaRPr>
          </a:p>
          <a:p>
            <a:r>
              <a:rPr lang="fi" b="1">
                <a:solidFill>
                  <a:schemeClr val="dk1"/>
                </a:solidFill>
                <a:latin typeface="Raleway"/>
                <a:ea typeface="Raleway"/>
                <a:cs typeface="Raleway"/>
                <a:sym typeface="Raleway"/>
              </a:rPr>
              <a:t>Välineet: </a:t>
            </a:r>
            <a:r>
              <a:rPr lang="fi">
                <a:solidFill>
                  <a:schemeClr val="dk1"/>
                </a:solidFill>
                <a:latin typeface="Raleway"/>
                <a:ea typeface="Raleway"/>
                <a:cs typeface="Raleway"/>
                <a:sym typeface="Raleway"/>
              </a:rPr>
              <a:t>-</a:t>
            </a:r>
            <a:endParaRPr>
              <a:solidFill>
                <a:schemeClr val="dk1"/>
              </a:solidFill>
              <a:latin typeface="Raleway"/>
              <a:ea typeface="Raleway"/>
              <a:cs typeface="Raleway"/>
              <a:sym typeface="Raleway"/>
            </a:endParaRPr>
          </a:p>
          <a:p>
            <a:pPr>
              <a:buClr>
                <a:schemeClr val="dk1"/>
              </a:buClr>
              <a:buSzPts val="1100"/>
            </a:pPr>
            <a:endParaRPr b="1">
              <a:solidFill>
                <a:schemeClr val="dk1"/>
              </a:solidFill>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pPr>
              <a:spcBef>
                <a:spcPts val="1173"/>
              </a:spcBef>
            </a:pPr>
            <a:r>
              <a:rPr lang="fi">
                <a:latin typeface="Raleway"/>
                <a:ea typeface="Raleway"/>
                <a:cs typeface="Raleway"/>
                <a:sym typeface="Raleway"/>
              </a:rPr>
              <a:t>Joukosta valitaan yksi mörkö. Mörkö (aikuinen) menee nukkumaan, eli kääntyy ympäri ja laittaa silmät kiinni. Muut lapset liikkuvat haluamallaan tavalla. Kun mörkö herää ja avaa silmänsä, tulee muiden lasten pysähtyä ja olla liikkumatta. Ohjaaja voi auttaa tässä. Jos mörkö huomaa jonkun liikkuvan, kiinnijääneistä tulee uusia mörköjä. Leikki jatkuu kunnes vain yksi on jäljellä.</a:t>
            </a:r>
            <a:endParaRPr>
              <a:latin typeface="Raleway"/>
              <a:ea typeface="Raleway"/>
              <a:cs typeface="Raleway"/>
              <a:sym typeface="Raleway"/>
            </a:endParaRPr>
          </a:p>
          <a:p>
            <a:endParaRPr>
              <a:latin typeface="Raleway"/>
              <a:ea typeface="Raleway"/>
              <a:cs typeface="Raleway"/>
              <a:sym typeface="Raleway"/>
            </a:endParaRPr>
          </a:p>
          <a:p>
            <a:endParaRPr b="1" i="1">
              <a:solidFill>
                <a:srgbClr val="004E9E"/>
              </a:solidFill>
              <a:latin typeface="Raleway"/>
              <a:ea typeface="Raleway"/>
              <a:cs typeface="Raleway"/>
              <a:sym typeface="Raleway"/>
            </a:endParaRPr>
          </a:p>
          <a:p>
            <a:r>
              <a:rPr lang="fi" b="1" i="1">
                <a:solidFill>
                  <a:srgbClr val="004E9E"/>
                </a:solidFill>
                <a:latin typeface="Raleway"/>
                <a:ea typeface="Raleway"/>
                <a:cs typeface="Raleway"/>
                <a:sym typeface="Raleway"/>
              </a:rPr>
              <a:t>Helpota: -</a:t>
            </a:r>
            <a:endParaRPr b="1" i="1">
              <a:solidFill>
                <a:srgbClr val="004E9E"/>
              </a:solidFill>
              <a:latin typeface="Raleway"/>
              <a:ea typeface="Raleway"/>
              <a:cs typeface="Raleway"/>
              <a:sym typeface="Raleway"/>
            </a:endParaRPr>
          </a:p>
          <a:p>
            <a:endParaRPr b="1" i="1">
              <a:solidFill>
                <a:srgbClr val="004E9E"/>
              </a:solidFill>
              <a:latin typeface="Raleway"/>
              <a:ea typeface="Raleway"/>
              <a:cs typeface="Raleway"/>
              <a:sym typeface="Raleway"/>
            </a:endParaRPr>
          </a:p>
          <a:p>
            <a:r>
              <a:rPr lang="fi" b="1" i="1">
                <a:solidFill>
                  <a:srgbClr val="004E9E"/>
                </a:solidFill>
                <a:latin typeface="Raleway"/>
                <a:ea typeface="Raleway"/>
                <a:cs typeface="Raleway"/>
                <a:sym typeface="Raleway"/>
              </a:rPr>
              <a:t>Vaikeuta:</a:t>
            </a:r>
            <a:r>
              <a:rPr lang="fi" b="1">
                <a:solidFill>
                  <a:schemeClr val="dk1"/>
                </a:solidFill>
                <a:latin typeface="Raleway"/>
                <a:ea typeface="Raleway"/>
                <a:cs typeface="Raleway"/>
                <a:sym typeface="Raleway"/>
              </a:rPr>
              <a:t> </a:t>
            </a:r>
            <a:r>
              <a:rPr lang="fi">
                <a:solidFill>
                  <a:schemeClr val="dk1"/>
                </a:solidFill>
                <a:latin typeface="Raleway"/>
                <a:ea typeface="Raleway"/>
                <a:cs typeface="Raleway"/>
                <a:sym typeface="Raleway"/>
              </a:rPr>
              <a:t>Haastavammat liikkumistyylit</a:t>
            </a:r>
            <a:endParaRPr>
              <a:solidFill>
                <a:schemeClr val="dk1"/>
              </a:solidFill>
              <a:latin typeface="Raleway"/>
              <a:ea typeface="Raleway"/>
              <a:cs typeface="Raleway"/>
              <a:sym typeface="Raleway"/>
            </a:endParaRPr>
          </a:p>
          <a:p>
            <a:pPr marL="536433"/>
            <a:endParaRPr>
              <a:solidFill>
                <a:schemeClr val="dk1"/>
              </a:solidFill>
              <a:latin typeface="Raleway"/>
              <a:ea typeface="Raleway"/>
              <a:cs typeface="Raleway"/>
              <a:sym typeface="Raleway"/>
            </a:endParaRPr>
          </a:p>
          <a:p>
            <a:pPr>
              <a:buClr>
                <a:schemeClr val="dk1"/>
              </a:buClr>
              <a:buSzPts val="1100"/>
            </a:pPr>
            <a:endParaRPr b="1">
              <a:solidFill>
                <a:schemeClr val="dk1"/>
              </a:solidFill>
              <a:latin typeface="Raleway"/>
              <a:ea typeface="Raleway"/>
              <a:cs typeface="Raleway"/>
              <a:sym typeface="Raleway"/>
            </a:endParaRPr>
          </a:p>
          <a:p>
            <a:endParaRPr>
              <a:latin typeface="Raleway"/>
              <a:ea typeface="Raleway"/>
              <a:cs typeface="Raleway"/>
              <a:sym typeface="Raleway"/>
            </a:endParaRPr>
          </a:p>
          <a:p>
            <a:r>
              <a:rPr lang="fi" sz="4200" b="1">
                <a:solidFill>
                  <a:srgbClr val="FFFFFF"/>
                </a:solidFill>
                <a:latin typeface="Raleway"/>
                <a:ea typeface="Raleway"/>
                <a:cs typeface="Raleway"/>
                <a:sym typeface="Raleway"/>
              </a:rPr>
              <a:t>  </a:t>
            </a:r>
            <a:endParaRPr>
              <a:latin typeface="Raleway"/>
              <a:ea typeface="Raleway"/>
              <a:cs typeface="Raleway"/>
              <a:sym typeface="Raleway"/>
            </a:endParaRPr>
          </a:p>
        </p:txBody>
      </p:sp>
      <p:sp>
        <p:nvSpPr>
          <p:cNvPr id="842" name="Google Shape;842;p58"/>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843" name="Google Shape;843;p58"/>
          <p:cNvSpPr txBox="1"/>
          <p:nvPr/>
        </p:nvSpPr>
        <p:spPr>
          <a:xfrm>
            <a:off x="7451912"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844" name="Google Shape;844;p58"/>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5-10 min</a:t>
            </a:r>
            <a:endParaRPr>
              <a:latin typeface="Raleway"/>
              <a:ea typeface="Raleway"/>
              <a:cs typeface="Raleway"/>
              <a:sym typeface="Raleway"/>
            </a:endParaRPr>
          </a:p>
        </p:txBody>
      </p:sp>
      <p:sp>
        <p:nvSpPr>
          <p:cNvPr id="845" name="Google Shape;845;p58"/>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846" name="Google Shape;846;p58"/>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847" name="Google Shape;847;p58"/>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848" name="Google Shape;848;p58"/>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2"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3"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4" name="Google Shape;854;p59"/>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855" name="Google Shape;855;p59"/>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856" name="Google Shape;856;p59"/>
          <p:cNvPicPr preferRelativeResize="0"/>
          <p:nvPr/>
        </p:nvPicPr>
        <p:blipFill>
          <a:blip r:embed="rId4">
            <a:alphaModFix/>
          </a:blip>
          <a:stretch>
            <a:fillRect/>
          </a:stretch>
        </p:blipFill>
        <p:spPr>
          <a:xfrm>
            <a:off x="7552824" y="5764246"/>
            <a:ext cx="1126368" cy="746972"/>
          </a:xfrm>
          <a:prstGeom prst="rect">
            <a:avLst/>
          </a:prstGeom>
          <a:noFill/>
          <a:ln>
            <a:noFill/>
          </a:ln>
        </p:spPr>
      </p:pic>
      <p:cxnSp>
        <p:nvCxnSpPr>
          <p:cNvPr id="857" name="Google Shape;857;p59"/>
          <p:cNvCxnSpPr/>
          <p:nvPr/>
        </p:nvCxnSpPr>
        <p:spPr>
          <a:xfrm>
            <a:off x="2272860" y="1208200"/>
            <a:ext cx="9750" cy="4034000"/>
          </a:xfrm>
          <a:prstGeom prst="straightConnector1">
            <a:avLst/>
          </a:prstGeom>
          <a:noFill/>
          <a:ln w="9525" cap="flat" cmpd="sng">
            <a:solidFill>
              <a:schemeClr val="dk2"/>
            </a:solidFill>
            <a:prstDash val="solid"/>
            <a:round/>
            <a:headEnd type="none" w="med" len="med"/>
            <a:tailEnd type="none" w="med" len="med"/>
          </a:ln>
        </p:spPr>
      </p:cxnSp>
      <p:pic>
        <p:nvPicPr>
          <p:cNvPr id="858" name="Google Shape;858;p59"/>
          <p:cNvPicPr preferRelativeResize="0"/>
          <p:nvPr/>
        </p:nvPicPr>
        <p:blipFill>
          <a:blip r:embed="rId5">
            <a:alphaModFix/>
          </a:blip>
          <a:stretch>
            <a:fillRect/>
          </a:stretch>
        </p:blipFill>
        <p:spPr>
          <a:xfrm flipH="1">
            <a:off x="6320491" y="1736166"/>
            <a:ext cx="1452181" cy="1787300"/>
          </a:xfrm>
          <a:prstGeom prst="rect">
            <a:avLst/>
          </a:prstGeom>
          <a:noFill/>
          <a:ln>
            <a:noFill/>
          </a:ln>
        </p:spPr>
      </p:pic>
      <p:pic>
        <p:nvPicPr>
          <p:cNvPr id="859" name="Google Shape;859;p59"/>
          <p:cNvPicPr preferRelativeResize="0"/>
          <p:nvPr/>
        </p:nvPicPr>
        <p:blipFill>
          <a:blip r:embed="rId5">
            <a:alphaModFix/>
          </a:blip>
          <a:stretch>
            <a:fillRect/>
          </a:stretch>
        </p:blipFill>
        <p:spPr>
          <a:xfrm flipH="1">
            <a:off x="4953000" y="3704199"/>
            <a:ext cx="1452181" cy="1787300"/>
          </a:xfrm>
          <a:prstGeom prst="rect">
            <a:avLst/>
          </a:prstGeom>
          <a:noFill/>
          <a:ln>
            <a:noFill/>
          </a:ln>
        </p:spPr>
      </p:pic>
      <p:pic>
        <p:nvPicPr>
          <p:cNvPr id="860" name="Google Shape;860;p59"/>
          <p:cNvPicPr preferRelativeResize="0"/>
          <p:nvPr/>
        </p:nvPicPr>
        <p:blipFill>
          <a:blip r:embed="rId5">
            <a:alphaModFix/>
          </a:blip>
          <a:stretch>
            <a:fillRect/>
          </a:stretch>
        </p:blipFill>
        <p:spPr>
          <a:xfrm flipH="1">
            <a:off x="7772673" y="3800799"/>
            <a:ext cx="1452181" cy="1787300"/>
          </a:xfrm>
          <a:prstGeom prst="rect">
            <a:avLst/>
          </a:prstGeom>
          <a:noFill/>
          <a:ln>
            <a:noFill/>
          </a:ln>
        </p:spPr>
      </p:pic>
      <p:pic>
        <p:nvPicPr>
          <p:cNvPr id="861" name="Google Shape;861;p59"/>
          <p:cNvPicPr preferRelativeResize="0"/>
          <p:nvPr/>
        </p:nvPicPr>
        <p:blipFill>
          <a:blip r:embed="rId5">
            <a:alphaModFix/>
          </a:blip>
          <a:stretch>
            <a:fillRect/>
          </a:stretch>
        </p:blipFill>
        <p:spPr>
          <a:xfrm flipH="1">
            <a:off x="4746679" y="711199"/>
            <a:ext cx="1452181" cy="1787300"/>
          </a:xfrm>
          <a:prstGeom prst="rect">
            <a:avLst/>
          </a:prstGeom>
          <a:noFill/>
          <a:ln>
            <a:noFill/>
          </a:ln>
        </p:spPr>
      </p:pic>
      <p:pic>
        <p:nvPicPr>
          <p:cNvPr id="862" name="Google Shape;862;p59"/>
          <p:cNvPicPr preferRelativeResize="0"/>
          <p:nvPr/>
        </p:nvPicPr>
        <p:blipFill>
          <a:blip r:embed="rId5">
            <a:alphaModFix/>
          </a:blip>
          <a:stretch>
            <a:fillRect/>
          </a:stretch>
        </p:blipFill>
        <p:spPr>
          <a:xfrm flipH="1">
            <a:off x="8145366" y="711199"/>
            <a:ext cx="1452181" cy="1787300"/>
          </a:xfrm>
          <a:prstGeom prst="rect">
            <a:avLst/>
          </a:prstGeom>
          <a:noFill/>
          <a:ln>
            <a:noFill/>
          </a:ln>
        </p:spPr>
      </p:pic>
      <p:pic>
        <p:nvPicPr>
          <p:cNvPr id="863" name="Google Shape;863;p59"/>
          <p:cNvPicPr preferRelativeResize="0"/>
          <p:nvPr/>
        </p:nvPicPr>
        <p:blipFill>
          <a:blip r:embed="rId6">
            <a:alphaModFix/>
          </a:blip>
          <a:stretch>
            <a:fillRect/>
          </a:stretch>
        </p:blipFill>
        <p:spPr>
          <a:xfrm>
            <a:off x="2142454" y="1896265"/>
            <a:ext cx="2340189" cy="2880232"/>
          </a:xfrm>
          <a:prstGeom prst="rect">
            <a:avLst/>
          </a:prstGeom>
          <a:noFill/>
          <a:ln>
            <a:noFill/>
          </a:ln>
        </p:spPr>
      </p:pic>
      <p:sp>
        <p:nvSpPr>
          <p:cNvPr id="13"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4"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14"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948" name="Google Shape;948;p65"/>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PALLORATA</a:t>
            </a:r>
            <a:endParaRPr sz="2200" b="1">
              <a:latin typeface="Raleway"/>
              <a:ea typeface="Raleway"/>
              <a:cs typeface="Raleway"/>
              <a:sym typeface="Raleway"/>
            </a:endParaRPr>
          </a:p>
        </p:txBody>
      </p:sp>
      <p:sp>
        <p:nvSpPr>
          <p:cNvPr id="949" name="Google Shape;949;p65"/>
          <p:cNvSpPr txBox="1"/>
          <p:nvPr/>
        </p:nvSpPr>
        <p:spPr>
          <a:xfrm>
            <a:off x="1748013" y="1219233"/>
            <a:ext cx="6883175" cy="5188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 </a:t>
            </a:r>
            <a:r>
              <a:rPr lang="fi">
                <a:latin typeface="Raleway"/>
                <a:ea typeface="Raleway"/>
                <a:cs typeface="Raleway"/>
                <a:sym typeface="Raleway"/>
              </a:rPr>
              <a:t>Kuljettaminen jalalla, pomputtaminen</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Kartioita ja jalkapalloja</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pPr>
              <a:spcBef>
                <a:spcPts val="1173"/>
              </a:spcBef>
            </a:pPr>
            <a:r>
              <a:rPr lang="fi">
                <a:solidFill>
                  <a:schemeClr val="dk1"/>
                </a:solidFill>
                <a:latin typeface="Raleway"/>
                <a:ea typeface="Raleway"/>
                <a:cs typeface="Raleway"/>
                <a:sym typeface="Raleway"/>
              </a:rPr>
              <a:t>Tehdään kartioista halutun muotoinen rata esim. S-rata. Ratoja voi tehdä useamman vierekkäin.</a:t>
            </a:r>
            <a:endParaRPr>
              <a:solidFill>
                <a:schemeClr val="dk1"/>
              </a:solidFill>
              <a:latin typeface="Raleway"/>
              <a:ea typeface="Raleway"/>
              <a:cs typeface="Raleway"/>
              <a:sym typeface="Raleway"/>
            </a:endParaRPr>
          </a:p>
          <a:p>
            <a:pPr marL="536433" indent="-372523">
              <a:buClr>
                <a:schemeClr val="dk1"/>
              </a:buClr>
              <a:buSzPts val="1400"/>
              <a:buFont typeface="Raleway"/>
              <a:buAutoNum type="arabicPeriod"/>
            </a:pPr>
            <a:r>
              <a:rPr lang="fi">
                <a:solidFill>
                  <a:schemeClr val="dk1"/>
                </a:solidFill>
                <a:latin typeface="Raleway"/>
                <a:ea typeface="Raleway"/>
                <a:cs typeface="Raleway"/>
                <a:sym typeface="Raleway"/>
              </a:rPr>
              <a:t>Kuljetetaan palloa ensin kädet sivuilla</a:t>
            </a:r>
            <a:endParaRPr>
              <a:solidFill>
                <a:schemeClr val="dk1"/>
              </a:solidFill>
              <a:latin typeface="Raleway"/>
              <a:ea typeface="Raleway"/>
              <a:cs typeface="Raleway"/>
              <a:sym typeface="Raleway"/>
            </a:endParaRPr>
          </a:p>
          <a:p>
            <a:pPr marL="536433" indent="-372523">
              <a:buClr>
                <a:schemeClr val="dk1"/>
              </a:buClr>
              <a:buSzPts val="1400"/>
              <a:buFont typeface="Raleway"/>
              <a:buAutoNum type="arabicPeriod"/>
            </a:pPr>
            <a:r>
              <a:rPr lang="fi">
                <a:solidFill>
                  <a:schemeClr val="dk1"/>
                </a:solidFill>
                <a:latin typeface="Raleway"/>
                <a:ea typeface="Raleway"/>
                <a:cs typeface="Raleway"/>
                <a:sym typeface="Raleway"/>
              </a:rPr>
              <a:t>Kuljetetaan palloa kädet ylhäällä</a:t>
            </a:r>
            <a:endParaRPr>
              <a:solidFill>
                <a:schemeClr val="dk1"/>
              </a:solidFill>
              <a:latin typeface="Raleway"/>
              <a:ea typeface="Raleway"/>
              <a:cs typeface="Raleway"/>
              <a:sym typeface="Raleway"/>
            </a:endParaRPr>
          </a:p>
          <a:p>
            <a:pPr marL="536433" indent="-372523">
              <a:buClr>
                <a:schemeClr val="dk1"/>
              </a:buClr>
              <a:buSzPts val="1400"/>
              <a:buFont typeface="Raleway"/>
              <a:buAutoNum type="arabicPeriod"/>
            </a:pPr>
            <a:r>
              <a:rPr lang="fi">
                <a:solidFill>
                  <a:schemeClr val="dk1"/>
                </a:solidFill>
                <a:latin typeface="Raleway"/>
                <a:ea typeface="Raleway"/>
                <a:cs typeface="Raleway"/>
                <a:sym typeface="Raleway"/>
              </a:rPr>
              <a:t>Kuljetetaan palloa kädet tiiviisti kädet kyljissä kiinni</a:t>
            </a:r>
            <a:endParaRPr>
              <a:latin typeface="Raleway"/>
              <a:ea typeface="Raleway"/>
              <a:cs typeface="Raleway"/>
              <a:sym typeface="Raleway"/>
            </a:endParaRPr>
          </a:p>
          <a:p>
            <a:r>
              <a:rPr lang="fi">
                <a:latin typeface="Raleway"/>
                <a:ea typeface="Raleway"/>
                <a:cs typeface="Raleway"/>
                <a:sym typeface="Raleway"/>
              </a:rPr>
              <a:t>Joka kierroksen jälkeen pallo palautetaan lähtöpisteelle palloa pomputtaen käsillä. </a:t>
            </a:r>
            <a:endParaRPr>
              <a:latin typeface="Raleway"/>
              <a:ea typeface="Raleway"/>
              <a:cs typeface="Raleway"/>
              <a:sym typeface="Raleway"/>
            </a:endParaRPr>
          </a:p>
          <a:p>
            <a:endParaRPr>
              <a:latin typeface="Raleway"/>
              <a:ea typeface="Raleway"/>
              <a:cs typeface="Raleway"/>
              <a:sym typeface="Raleway"/>
            </a:endParaRPr>
          </a:p>
          <a:p>
            <a:pPr>
              <a:buClr>
                <a:schemeClr val="dk1"/>
              </a:buClr>
              <a:buSzPts val="1100"/>
            </a:pPr>
            <a:r>
              <a:rPr lang="fi" b="1" i="1">
                <a:solidFill>
                  <a:srgbClr val="004E9E"/>
                </a:solidFill>
                <a:latin typeface="Raleway"/>
                <a:ea typeface="Raleway"/>
                <a:cs typeface="Raleway"/>
                <a:sym typeface="Raleway"/>
              </a:rPr>
              <a:t>Helpota: </a:t>
            </a:r>
            <a:r>
              <a:rPr lang="fi">
                <a:latin typeface="Raleway"/>
                <a:ea typeface="Raleway"/>
                <a:cs typeface="Raleway"/>
                <a:sym typeface="Raleway"/>
              </a:rPr>
              <a:t>Pelkkä kuljetus. Pomputtaminen kahdella kädellä</a:t>
            </a:r>
            <a:endParaRPr>
              <a:latin typeface="Raleway"/>
              <a:ea typeface="Raleway"/>
              <a:cs typeface="Raleway"/>
              <a:sym typeface="Raleway"/>
            </a:endParaRPr>
          </a:p>
          <a:p>
            <a:pPr>
              <a:buClr>
                <a:schemeClr val="dk1"/>
              </a:buClr>
              <a:buSzPts val="1100"/>
            </a:pPr>
            <a:endParaRPr b="1">
              <a:solidFill>
                <a:srgbClr val="004E9E"/>
              </a:solidFill>
              <a:latin typeface="Raleway"/>
              <a:ea typeface="Raleway"/>
              <a:cs typeface="Raleway"/>
              <a:sym typeface="Raleway"/>
            </a:endParaRPr>
          </a:p>
          <a:p>
            <a:pPr>
              <a:buClr>
                <a:schemeClr val="dk1"/>
              </a:buClr>
              <a:buSzPts val="1100"/>
            </a:pPr>
            <a:r>
              <a:rPr lang="fi" b="1">
                <a:solidFill>
                  <a:srgbClr val="004E9E"/>
                </a:solidFill>
                <a:latin typeface="Raleway"/>
                <a:ea typeface="Raleway"/>
                <a:cs typeface="Raleway"/>
                <a:sym typeface="Raleway"/>
              </a:rPr>
              <a:t>Vaikeuta: </a:t>
            </a:r>
            <a:r>
              <a:rPr lang="fi">
                <a:latin typeface="Raleway"/>
                <a:ea typeface="Raleway"/>
                <a:cs typeface="Raleway"/>
                <a:sym typeface="Raleway"/>
              </a:rPr>
              <a:t>Vain toista jalkaa käyttäen. Yhdellä kädellä pomputtaminen</a:t>
            </a:r>
            <a:endParaRPr>
              <a:latin typeface="Raleway"/>
              <a:ea typeface="Raleway"/>
              <a:cs typeface="Raleway"/>
              <a:sym typeface="Raleway"/>
            </a:endParaRPr>
          </a:p>
          <a:p>
            <a:endParaRPr/>
          </a:p>
        </p:txBody>
      </p:sp>
      <p:sp>
        <p:nvSpPr>
          <p:cNvPr id="950" name="Google Shape;950;p65"/>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951" name="Google Shape;951;p65"/>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952" name="Google Shape;952;p65"/>
          <p:cNvSpPr txBox="1"/>
          <p:nvPr/>
        </p:nvSpPr>
        <p:spPr>
          <a:xfrm>
            <a:off x="7287150" y="457871"/>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953" name="Google Shape;953;p65"/>
          <p:cNvSpPr/>
          <p:nvPr/>
        </p:nvSpPr>
        <p:spPr>
          <a:xfrm>
            <a:off x="8679179" y="51882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954" name="Google Shape;954;p65"/>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955" name="Google Shape;955;p65"/>
          <p:cNvPicPr preferRelativeResize="0"/>
          <p:nvPr/>
        </p:nvPicPr>
        <p:blipFill rotWithShape="1">
          <a:blip r:embed="rId3">
            <a:alphaModFix/>
          </a:blip>
          <a:srcRect l="6360" t="2698" r="75121" b="74076"/>
          <a:stretch/>
        </p:blipFill>
        <p:spPr>
          <a:xfrm>
            <a:off x="8916700" y="310967"/>
            <a:ext cx="468000" cy="774404"/>
          </a:xfrm>
          <a:prstGeom prst="rect">
            <a:avLst/>
          </a:prstGeom>
          <a:noFill/>
          <a:ln>
            <a:noFill/>
          </a:ln>
        </p:spPr>
      </p:pic>
      <p:pic>
        <p:nvPicPr>
          <p:cNvPr id="956" name="Google Shape;956;p65"/>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957" name="Google Shape;957;p65"/>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28"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27"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963" name="Google Shape;963;p66"/>
          <p:cNvSpPr txBox="1"/>
          <p:nvPr/>
        </p:nvSpPr>
        <p:spPr>
          <a:xfrm>
            <a:off x="1683879" y="1261100"/>
            <a:ext cx="5530200" cy="5188400"/>
          </a:xfrm>
          <a:prstGeom prst="rect">
            <a:avLst/>
          </a:prstGeom>
          <a:noFill/>
          <a:ln>
            <a:noFill/>
          </a:ln>
        </p:spPr>
        <p:txBody>
          <a:bodyPr spcFirstLastPara="1" wrap="square" lIns="107269" tIns="107269" rIns="107269" bIns="107269" anchor="t" anchorCtr="0">
            <a:noAutofit/>
          </a:bodyPr>
          <a:lstStyle/>
          <a:p>
            <a:endParaRPr/>
          </a:p>
          <a:p>
            <a:endParaRPr/>
          </a:p>
          <a:p>
            <a:r>
              <a:rPr lang="fi" sz="4200" b="1">
                <a:solidFill>
                  <a:srgbClr val="FFFFFF"/>
                </a:solidFill>
                <a:latin typeface="Raleway"/>
                <a:ea typeface="Raleway"/>
                <a:cs typeface="Raleway"/>
                <a:sym typeface="Raleway"/>
              </a:rPr>
              <a:t>  Message from the video</a:t>
            </a:r>
            <a:endParaRPr sz="4200" b="1">
              <a:solidFill>
                <a:srgbClr val="FFFFFF"/>
              </a:solidFill>
              <a:latin typeface="Raleway"/>
              <a:ea typeface="Raleway"/>
              <a:cs typeface="Raleway"/>
              <a:sym typeface="Raleway"/>
            </a:endParaRPr>
          </a:p>
          <a:p>
            <a:endParaRPr/>
          </a:p>
          <a:p>
            <a:endParaRPr/>
          </a:p>
        </p:txBody>
      </p:sp>
      <p:sp>
        <p:nvSpPr>
          <p:cNvPr id="964" name="Google Shape;964;p66"/>
          <p:cNvSpPr txBox="1"/>
          <p:nvPr/>
        </p:nvSpPr>
        <p:spPr>
          <a:xfrm rot="-5400000">
            <a:off x="-2063411" y="3215616"/>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965" name="Google Shape;965;p66"/>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966" name="Google Shape;966;p66"/>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967" name="Google Shape;967;p66"/>
          <p:cNvSpPr/>
          <p:nvPr/>
        </p:nvSpPr>
        <p:spPr>
          <a:xfrm>
            <a:off x="2709281" y="788600"/>
            <a:ext cx="468000" cy="3012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68" name="Google Shape;968;p66"/>
          <p:cNvSpPr/>
          <p:nvPr/>
        </p:nvSpPr>
        <p:spPr>
          <a:xfrm>
            <a:off x="3873188" y="1705767"/>
            <a:ext cx="348075" cy="3012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69" name="Google Shape;969;p66"/>
          <p:cNvSpPr/>
          <p:nvPr/>
        </p:nvSpPr>
        <p:spPr>
          <a:xfrm>
            <a:off x="4719000" y="788600"/>
            <a:ext cx="468000" cy="3012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70" name="Google Shape;970;p66"/>
          <p:cNvSpPr txBox="1"/>
          <p:nvPr/>
        </p:nvSpPr>
        <p:spPr>
          <a:xfrm>
            <a:off x="1449283" y="978400"/>
            <a:ext cx="891150" cy="3012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Lähtö</a:t>
            </a:r>
            <a:endParaRPr>
              <a:latin typeface="Raleway"/>
              <a:ea typeface="Raleway"/>
              <a:cs typeface="Raleway"/>
              <a:sym typeface="Raleway"/>
            </a:endParaRPr>
          </a:p>
        </p:txBody>
      </p:sp>
      <p:sp>
        <p:nvSpPr>
          <p:cNvPr id="971" name="Google Shape;971;p66"/>
          <p:cNvSpPr txBox="1"/>
          <p:nvPr/>
        </p:nvSpPr>
        <p:spPr>
          <a:xfrm>
            <a:off x="1449283" y="2876100"/>
            <a:ext cx="891150" cy="4400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Maali</a:t>
            </a:r>
            <a:endParaRPr>
              <a:latin typeface="Raleway"/>
              <a:ea typeface="Raleway"/>
              <a:cs typeface="Raleway"/>
              <a:sym typeface="Raleway"/>
            </a:endParaRPr>
          </a:p>
        </p:txBody>
      </p:sp>
      <p:sp>
        <p:nvSpPr>
          <p:cNvPr id="972" name="Google Shape;972;p66"/>
          <p:cNvSpPr/>
          <p:nvPr/>
        </p:nvSpPr>
        <p:spPr>
          <a:xfrm>
            <a:off x="5942896" y="1905200"/>
            <a:ext cx="468000" cy="3012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73" name="Google Shape;973;p66"/>
          <p:cNvSpPr/>
          <p:nvPr/>
        </p:nvSpPr>
        <p:spPr>
          <a:xfrm>
            <a:off x="6728719" y="788600"/>
            <a:ext cx="468000" cy="3012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74" name="Google Shape;974;p66"/>
          <p:cNvSpPr/>
          <p:nvPr/>
        </p:nvSpPr>
        <p:spPr>
          <a:xfrm>
            <a:off x="2278305" y="243016"/>
            <a:ext cx="5952240" cy="3206600"/>
          </a:xfrm>
          <a:custGeom>
            <a:avLst/>
            <a:gdLst/>
            <a:ahLst/>
            <a:cxnLst/>
            <a:rect l="l" t="t" r="r" b="b"/>
            <a:pathLst>
              <a:path w="219775" h="96198" extrusionOk="0">
                <a:moveTo>
                  <a:pt x="0" y="25907"/>
                </a:moveTo>
                <a:cubicBezTo>
                  <a:pt x="3817" y="22945"/>
                  <a:pt x="15335" y="7611"/>
                  <a:pt x="22904" y="8137"/>
                </a:cubicBezTo>
                <a:cubicBezTo>
                  <a:pt x="30473" y="8664"/>
                  <a:pt x="41267" y="20708"/>
                  <a:pt x="45413" y="29066"/>
                </a:cubicBezTo>
                <a:cubicBezTo>
                  <a:pt x="49559" y="37425"/>
                  <a:pt x="41727" y="52167"/>
                  <a:pt x="47782" y="58288"/>
                </a:cubicBezTo>
                <a:cubicBezTo>
                  <a:pt x="53837" y="64409"/>
                  <a:pt x="75556" y="69148"/>
                  <a:pt x="81743" y="65791"/>
                </a:cubicBezTo>
                <a:cubicBezTo>
                  <a:pt x="87930" y="62435"/>
                  <a:pt x="84639" y="47363"/>
                  <a:pt x="84902" y="38149"/>
                </a:cubicBezTo>
                <a:cubicBezTo>
                  <a:pt x="85165" y="28935"/>
                  <a:pt x="79505" y="16759"/>
                  <a:pt x="83322" y="10506"/>
                </a:cubicBezTo>
                <a:cubicBezTo>
                  <a:pt x="87139" y="4254"/>
                  <a:pt x="100435" y="-1933"/>
                  <a:pt x="107806" y="634"/>
                </a:cubicBezTo>
                <a:cubicBezTo>
                  <a:pt x="115178" y="3201"/>
                  <a:pt x="125511" y="17943"/>
                  <a:pt x="127551" y="25907"/>
                </a:cubicBezTo>
                <a:cubicBezTo>
                  <a:pt x="129591" y="33871"/>
                  <a:pt x="119653" y="41374"/>
                  <a:pt x="120048" y="48416"/>
                </a:cubicBezTo>
                <a:cubicBezTo>
                  <a:pt x="120443" y="55458"/>
                  <a:pt x="121627" y="65134"/>
                  <a:pt x="129920" y="68161"/>
                </a:cubicBezTo>
                <a:cubicBezTo>
                  <a:pt x="138213" y="71189"/>
                  <a:pt x="165460" y="70793"/>
                  <a:pt x="169804" y="66581"/>
                </a:cubicBezTo>
                <a:cubicBezTo>
                  <a:pt x="174148" y="62369"/>
                  <a:pt x="159471" y="49666"/>
                  <a:pt x="155983" y="42887"/>
                </a:cubicBezTo>
                <a:cubicBezTo>
                  <a:pt x="152495" y="36108"/>
                  <a:pt x="147888" y="31501"/>
                  <a:pt x="148875" y="25907"/>
                </a:cubicBezTo>
                <a:cubicBezTo>
                  <a:pt x="149862" y="20313"/>
                  <a:pt x="154140" y="11888"/>
                  <a:pt x="161906" y="9321"/>
                </a:cubicBezTo>
                <a:cubicBezTo>
                  <a:pt x="169672" y="6754"/>
                  <a:pt x="186259" y="3266"/>
                  <a:pt x="195473" y="10506"/>
                </a:cubicBezTo>
                <a:cubicBezTo>
                  <a:pt x="204687" y="17746"/>
                  <a:pt x="213177" y="38478"/>
                  <a:pt x="217192" y="52760"/>
                </a:cubicBezTo>
                <a:cubicBezTo>
                  <a:pt x="221207" y="67042"/>
                  <a:pt x="219166" y="88958"/>
                  <a:pt x="219561" y="96198"/>
                </a:cubicBezTo>
              </a:path>
            </a:pathLst>
          </a:custGeom>
          <a:noFill/>
          <a:ln w="9525" cap="flat" cmpd="sng">
            <a:solidFill>
              <a:schemeClr val="dk2"/>
            </a:solidFill>
            <a:prstDash val="solid"/>
            <a:round/>
            <a:headEnd type="none" w="med" len="med"/>
            <a:tailEnd type="none" w="med" len="med"/>
          </a:ln>
        </p:spPr>
      </p:sp>
      <p:sp>
        <p:nvSpPr>
          <p:cNvPr id="975" name="Google Shape;975;p66"/>
          <p:cNvSpPr/>
          <p:nvPr/>
        </p:nvSpPr>
        <p:spPr>
          <a:xfrm>
            <a:off x="2709281" y="2574900"/>
            <a:ext cx="348075" cy="3012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76" name="Google Shape;976;p66"/>
          <p:cNvSpPr/>
          <p:nvPr/>
        </p:nvSpPr>
        <p:spPr>
          <a:xfrm>
            <a:off x="7358406" y="2744000"/>
            <a:ext cx="348075" cy="3012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77" name="Google Shape;977;p66"/>
          <p:cNvSpPr/>
          <p:nvPr/>
        </p:nvSpPr>
        <p:spPr>
          <a:xfrm>
            <a:off x="2709281" y="3612567"/>
            <a:ext cx="348075" cy="3012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978" name="Google Shape;978;p66"/>
          <p:cNvCxnSpPr/>
          <p:nvPr/>
        </p:nvCxnSpPr>
        <p:spPr>
          <a:xfrm flipH="1">
            <a:off x="2642060" y="3407751"/>
            <a:ext cx="5518500" cy="15600"/>
          </a:xfrm>
          <a:prstGeom prst="straightConnector1">
            <a:avLst/>
          </a:prstGeom>
          <a:noFill/>
          <a:ln w="9525" cap="flat" cmpd="sng">
            <a:solidFill>
              <a:schemeClr val="dk2"/>
            </a:solidFill>
            <a:prstDash val="solid"/>
            <a:round/>
            <a:headEnd type="none" w="med" len="med"/>
            <a:tailEnd type="triangle" w="med" len="med"/>
          </a:ln>
        </p:spPr>
      </p:cxnSp>
      <p:sp>
        <p:nvSpPr>
          <p:cNvPr id="979" name="Google Shape;979;p66"/>
          <p:cNvSpPr/>
          <p:nvPr/>
        </p:nvSpPr>
        <p:spPr>
          <a:xfrm>
            <a:off x="3813225" y="4361567"/>
            <a:ext cx="468000" cy="301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80" name="Google Shape;980;p66"/>
          <p:cNvSpPr/>
          <p:nvPr/>
        </p:nvSpPr>
        <p:spPr>
          <a:xfrm>
            <a:off x="2536815" y="5873500"/>
            <a:ext cx="468000" cy="301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81" name="Google Shape;981;p66"/>
          <p:cNvSpPr/>
          <p:nvPr/>
        </p:nvSpPr>
        <p:spPr>
          <a:xfrm>
            <a:off x="5044827" y="5764233"/>
            <a:ext cx="468000" cy="301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82" name="Google Shape;982;p66"/>
          <p:cNvSpPr/>
          <p:nvPr/>
        </p:nvSpPr>
        <p:spPr>
          <a:xfrm>
            <a:off x="5942896" y="4361567"/>
            <a:ext cx="468000" cy="301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83" name="Google Shape;983;p66"/>
          <p:cNvSpPr/>
          <p:nvPr/>
        </p:nvSpPr>
        <p:spPr>
          <a:xfrm>
            <a:off x="7084838" y="5873500"/>
            <a:ext cx="468000" cy="3012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84" name="Google Shape;984;p66"/>
          <p:cNvSpPr/>
          <p:nvPr/>
        </p:nvSpPr>
        <p:spPr>
          <a:xfrm>
            <a:off x="7298444" y="3612567"/>
            <a:ext cx="468000" cy="3012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985" name="Google Shape;985;p66"/>
          <p:cNvSpPr txBox="1"/>
          <p:nvPr/>
        </p:nvSpPr>
        <p:spPr>
          <a:xfrm>
            <a:off x="1449283" y="5117367"/>
            <a:ext cx="829075" cy="5760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Lähtö</a:t>
            </a:r>
            <a:endParaRPr>
              <a:latin typeface="Raleway"/>
              <a:ea typeface="Raleway"/>
              <a:cs typeface="Raleway"/>
              <a:sym typeface="Raleway"/>
            </a:endParaRPr>
          </a:p>
        </p:txBody>
      </p:sp>
      <p:sp>
        <p:nvSpPr>
          <p:cNvPr id="986" name="Google Shape;986;p66"/>
          <p:cNvSpPr/>
          <p:nvPr/>
        </p:nvSpPr>
        <p:spPr>
          <a:xfrm>
            <a:off x="2235513" y="3765534"/>
            <a:ext cx="5935773" cy="2878333"/>
          </a:xfrm>
          <a:custGeom>
            <a:avLst/>
            <a:gdLst/>
            <a:ahLst/>
            <a:cxnLst/>
            <a:rect l="l" t="t" r="r" b="b"/>
            <a:pathLst>
              <a:path w="219167" h="86350" extrusionOk="0">
                <a:moveTo>
                  <a:pt x="0" y="57654"/>
                </a:moveTo>
                <a:cubicBezTo>
                  <a:pt x="2896" y="61669"/>
                  <a:pt x="9610" y="79571"/>
                  <a:pt x="17376" y="81743"/>
                </a:cubicBezTo>
                <a:cubicBezTo>
                  <a:pt x="25142" y="83915"/>
                  <a:pt x="41794" y="80427"/>
                  <a:pt x="46598" y="70686"/>
                </a:cubicBezTo>
                <a:cubicBezTo>
                  <a:pt x="51403" y="60945"/>
                  <a:pt x="42452" y="33565"/>
                  <a:pt x="46203" y="23298"/>
                </a:cubicBezTo>
                <a:cubicBezTo>
                  <a:pt x="49955" y="13031"/>
                  <a:pt x="60946" y="7305"/>
                  <a:pt x="69107" y="9082"/>
                </a:cubicBezTo>
                <a:cubicBezTo>
                  <a:pt x="77268" y="10859"/>
                  <a:pt x="92077" y="25996"/>
                  <a:pt x="95170" y="33960"/>
                </a:cubicBezTo>
                <a:cubicBezTo>
                  <a:pt x="98263" y="41924"/>
                  <a:pt x="87601" y="48834"/>
                  <a:pt x="87667" y="56864"/>
                </a:cubicBezTo>
                <a:cubicBezTo>
                  <a:pt x="87733" y="64894"/>
                  <a:pt x="88852" y="77794"/>
                  <a:pt x="95565" y="82138"/>
                </a:cubicBezTo>
                <a:cubicBezTo>
                  <a:pt x="102278" y="86482"/>
                  <a:pt x="122483" y="88324"/>
                  <a:pt x="127946" y="82927"/>
                </a:cubicBezTo>
                <a:cubicBezTo>
                  <a:pt x="133409" y="77530"/>
                  <a:pt x="129657" y="58904"/>
                  <a:pt x="128341" y="49756"/>
                </a:cubicBezTo>
                <a:cubicBezTo>
                  <a:pt x="127025" y="40608"/>
                  <a:pt x="121233" y="34290"/>
                  <a:pt x="120048" y="28037"/>
                </a:cubicBezTo>
                <a:cubicBezTo>
                  <a:pt x="118863" y="21785"/>
                  <a:pt x="115573" y="15269"/>
                  <a:pt x="121233" y="12241"/>
                </a:cubicBezTo>
                <a:cubicBezTo>
                  <a:pt x="126893" y="9214"/>
                  <a:pt x="145190" y="6384"/>
                  <a:pt x="154009" y="9872"/>
                </a:cubicBezTo>
                <a:cubicBezTo>
                  <a:pt x="162828" y="13360"/>
                  <a:pt x="172504" y="24944"/>
                  <a:pt x="174149" y="33171"/>
                </a:cubicBezTo>
                <a:cubicBezTo>
                  <a:pt x="175794" y="41398"/>
                  <a:pt x="164342" y="51336"/>
                  <a:pt x="163881" y="59234"/>
                </a:cubicBezTo>
                <a:cubicBezTo>
                  <a:pt x="163420" y="67132"/>
                  <a:pt x="166250" y="77333"/>
                  <a:pt x="171384" y="80558"/>
                </a:cubicBezTo>
                <a:cubicBezTo>
                  <a:pt x="176518" y="83783"/>
                  <a:pt x="188365" y="81414"/>
                  <a:pt x="194683" y="78584"/>
                </a:cubicBezTo>
                <a:cubicBezTo>
                  <a:pt x="201001" y="75754"/>
                  <a:pt x="205674" y="72792"/>
                  <a:pt x="209294" y="63578"/>
                </a:cubicBezTo>
                <a:cubicBezTo>
                  <a:pt x="212914" y="54364"/>
                  <a:pt x="214757" y="33894"/>
                  <a:pt x="216402" y="23298"/>
                </a:cubicBezTo>
                <a:cubicBezTo>
                  <a:pt x="218048" y="12702"/>
                  <a:pt x="218706" y="3883"/>
                  <a:pt x="219167" y="0"/>
                </a:cubicBezTo>
              </a:path>
            </a:pathLst>
          </a:custGeom>
          <a:noFill/>
          <a:ln w="9525" cap="flat" cmpd="sng">
            <a:solidFill>
              <a:schemeClr val="dk2"/>
            </a:solidFill>
            <a:prstDash val="solid"/>
            <a:round/>
            <a:headEnd type="none" w="med" len="med"/>
            <a:tailEnd type="none" w="med" len="med"/>
          </a:ln>
        </p:spPr>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3" name="Google Shape;1033;p69"/>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TASAPAINOILEVAT ELÄIMET</a:t>
            </a:r>
            <a:endParaRPr sz="2200" b="1">
              <a:latin typeface="Raleway"/>
              <a:ea typeface="Raleway"/>
              <a:cs typeface="Raleway"/>
              <a:sym typeface="Raleway"/>
            </a:endParaRPr>
          </a:p>
        </p:txBody>
      </p:sp>
      <p:sp>
        <p:nvSpPr>
          <p:cNvPr id="1034" name="Google Shape;1034;p69"/>
          <p:cNvSpPr txBox="1"/>
          <p:nvPr/>
        </p:nvSpPr>
        <p:spPr>
          <a:xfrm>
            <a:off x="1714700" y="1219233"/>
            <a:ext cx="6971250" cy="52500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a:latin typeface="Raleway"/>
                <a:ea typeface="Raleway"/>
                <a:cs typeface="Raleway"/>
                <a:sym typeface="Raleway"/>
              </a:rPr>
              <a:t>Tasapainoilu </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Koulun sisäpihalla olevat tasapaino korokkeet</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r>
              <a:rPr lang="fi" dirty="0">
                <a:latin typeface="Raleway"/>
                <a:ea typeface="Raleway"/>
                <a:cs typeface="Raleway"/>
                <a:sym typeface="Raleway"/>
              </a:rPr>
              <a:t>Leikinvetäjä nimeää eri eläimiä ja näyttää liikkeen jonka lapset suorittavat esimerkkiä katsoen. </a:t>
            </a:r>
            <a:endParaRPr dirty="0">
              <a:latin typeface="Raleway"/>
              <a:ea typeface="Raleway"/>
              <a:cs typeface="Raleway"/>
              <a:sym typeface="Raleway"/>
            </a:endParaRPr>
          </a:p>
          <a:p>
            <a:r>
              <a:rPr lang="fi" i="1" dirty="0">
                <a:solidFill>
                  <a:srgbClr val="DE437C"/>
                </a:solidFill>
                <a:latin typeface="Raleway"/>
                <a:ea typeface="Raleway"/>
                <a:cs typeface="Raleway"/>
                <a:sym typeface="Raleway"/>
              </a:rPr>
              <a:t>Sirkuskarhu Kalle</a:t>
            </a:r>
            <a:r>
              <a:rPr lang="fi" i="1" dirty="0">
                <a:latin typeface="Raleway"/>
                <a:ea typeface="Raleway"/>
                <a:cs typeface="Raleway"/>
                <a:sym typeface="Raleway"/>
              </a:rPr>
              <a:t> = </a:t>
            </a:r>
            <a:r>
              <a:rPr lang="fi" dirty="0">
                <a:latin typeface="Raleway"/>
                <a:ea typeface="Raleway"/>
                <a:cs typeface="Raleway"/>
                <a:sym typeface="Raleway"/>
              </a:rPr>
              <a:t>lapsi pyörähtää alustalla ja nostelee jalkojaan</a:t>
            </a:r>
            <a:endParaRPr dirty="0">
              <a:latin typeface="Raleway"/>
              <a:ea typeface="Raleway"/>
              <a:cs typeface="Raleway"/>
              <a:sym typeface="Raleway"/>
            </a:endParaRPr>
          </a:p>
          <a:p>
            <a:r>
              <a:rPr lang="fi" i="1" dirty="0">
                <a:solidFill>
                  <a:srgbClr val="DE437C"/>
                </a:solidFill>
                <a:latin typeface="Raleway"/>
                <a:ea typeface="Raleway"/>
                <a:cs typeface="Raleway"/>
                <a:sym typeface="Raleway"/>
              </a:rPr>
              <a:t>Flamingo Fredi </a:t>
            </a:r>
            <a:r>
              <a:rPr lang="fi" i="1" dirty="0">
                <a:latin typeface="Raleway"/>
                <a:ea typeface="Raleway"/>
                <a:cs typeface="Raleway"/>
                <a:sym typeface="Raleway"/>
              </a:rPr>
              <a:t>= </a:t>
            </a:r>
            <a:r>
              <a:rPr lang="fi" dirty="0">
                <a:latin typeface="Raleway"/>
                <a:ea typeface="Raleway"/>
                <a:cs typeface="Raleway"/>
                <a:sym typeface="Raleway"/>
              </a:rPr>
              <a:t>seisotaan yhdellä jalalla  ja käsillä lentoliikettä</a:t>
            </a:r>
            <a:endParaRPr dirty="0">
              <a:latin typeface="Raleway"/>
              <a:ea typeface="Raleway"/>
              <a:cs typeface="Raleway"/>
              <a:sym typeface="Raleway"/>
            </a:endParaRPr>
          </a:p>
          <a:p>
            <a:r>
              <a:rPr lang="fi" i="1" dirty="0">
                <a:solidFill>
                  <a:srgbClr val="DE437C"/>
                </a:solidFill>
                <a:latin typeface="Raleway"/>
                <a:ea typeface="Raleway"/>
                <a:cs typeface="Raleway"/>
                <a:sym typeface="Raleway"/>
              </a:rPr>
              <a:t>Sammakko Sami </a:t>
            </a:r>
            <a:r>
              <a:rPr lang="fi" i="1" dirty="0">
                <a:latin typeface="Raleway"/>
                <a:ea typeface="Raleway"/>
                <a:cs typeface="Raleway"/>
                <a:sym typeface="Raleway"/>
              </a:rPr>
              <a:t>= </a:t>
            </a:r>
            <a:r>
              <a:rPr lang="fi" dirty="0">
                <a:latin typeface="Raleway"/>
                <a:ea typeface="Raleway"/>
                <a:cs typeface="Raleway"/>
                <a:sym typeface="Raleway"/>
              </a:rPr>
              <a:t>mennään kyykkyyn sammakkoasentoon, kädet koskettaa alustaa.</a:t>
            </a:r>
            <a:endParaRPr dirty="0">
              <a:latin typeface="Raleway"/>
              <a:ea typeface="Raleway"/>
              <a:cs typeface="Raleway"/>
              <a:sym typeface="Raleway"/>
            </a:endParaRPr>
          </a:p>
          <a:p>
            <a:r>
              <a:rPr lang="fi" i="1" dirty="0">
                <a:solidFill>
                  <a:srgbClr val="DE437C"/>
                </a:solidFill>
                <a:latin typeface="Raleway"/>
                <a:ea typeface="Raleway"/>
                <a:cs typeface="Raleway"/>
                <a:sym typeface="Raleway"/>
              </a:rPr>
              <a:t>Hannes Haukka </a:t>
            </a:r>
            <a:r>
              <a:rPr lang="fi" i="1" dirty="0">
                <a:latin typeface="Raleway"/>
                <a:ea typeface="Raleway"/>
                <a:cs typeface="Raleway"/>
                <a:sym typeface="Raleway"/>
              </a:rPr>
              <a:t>= </a:t>
            </a:r>
            <a:r>
              <a:rPr lang="fi" dirty="0">
                <a:latin typeface="Raleway"/>
                <a:ea typeface="Raleway"/>
                <a:cs typeface="Raleway"/>
                <a:sym typeface="Raleway"/>
              </a:rPr>
              <a:t>Irroitetaan toinen jalka alustasta ja otetaan pieni noja eteen kädet sivulla tasapainottamassa ja heilutellaan hieman kehoa</a:t>
            </a:r>
            <a:endParaRPr dirty="0">
              <a:latin typeface="Raleway"/>
              <a:ea typeface="Raleway"/>
              <a:cs typeface="Raleway"/>
              <a:sym typeface="Raleway"/>
            </a:endParaRPr>
          </a:p>
          <a:p>
            <a:r>
              <a:rPr lang="fi" i="1" dirty="0">
                <a:solidFill>
                  <a:srgbClr val="DE437C"/>
                </a:solidFill>
                <a:latin typeface="Raleway"/>
                <a:ea typeface="Raleway"/>
                <a:cs typeface="Raleway"/>
                <a:sym typeface="Raleway"/>
              </a:rPr>
              <a:t>Heikki Hirvi </a:t>
            </a:r>
            <a:r>
              <a:rPr lang="fi" i="1" dirty="0">
                <a:latin typeface="Raleway"/>
                <a:ea typeface="Raleway"/>
                <a:cs typeface="Raleway"/>
                <a:sym typeface="Raleway"/>
              </a:rPr>
              <a:t>=</a:t>
            </a:r>
            <a:r>
              <a:rPr lang="fi" dirty="0">
                <a:latin typeface="Raleway"/>
                <a:ea typeface="Raleway"/>
                <a:cs typeface="Raleway"/>
                <a:sym typeface="Raleway"/>
              </a:rPr>
              <a:t> Polvennostoja paikallaan ja kädet mukana.</a:t>
            </a:r>
            <a:endParaRPr dirty="0">
              <a:latin typeface="Raleway"/>
              <a:ea typeface="Raleway"/>
              <a:cs typeface="Raleway"/>
              <a:sym typeface="Raleway"/>
            </a:endParaRPr>
          </a:p>
          <a:p>
            <a:endParaRPr b="1" dirty="0">
              <a:latin typeface="Raleway"/>
              <a:ea typeface="Raleway"/>
              <a:cs typeface="Raleway"/>
              <a:sym typeface="Raleway"/>
            </a:endParaRPr>
          </a:p>
          <a:p>
            <a:r>
              <a:rPr lang="fi" b="1" i="1" dirty="0">
                <a:solidFill>
                  <a:srgbClr val="004E9E"/>
                </a:solidFill>
                <a:latin typeface="Raleway"/>
                <a:ea typeface="Raleway"/>
                <a:cs typeface="Raleway"/>
                <a:sym typeface="Raleway"/>
              </a:rPr>
              <a:t>Helpota:</a:t>
            </a:r>
            <a:r>
              <a:rPr lang="fi" b="1" dirty="0">
                <a:latin typeface="Raleway"/>
                <a:ea typeface="Raleway"/>
                <a:cs typeface="Raleway"/>
                <a:sym typeface="Raleway"/>
              </a:rPr>
              <a:t> </a:t>
            </a:r>
            <a:r>
              <a:rPr lang="fi" dirty="0">
                <a:latin typeface="Raleway"/>
                <a:ea typeface="Raleway"/>
                <a:cs typeface="Raleway"/>
                <a:sym typeface="Raleway"/>
              </a:rPr>
              <a:t>Tasamaalla.</a:t>
            </a:r>
            <a:r>
              <a:rPr lang="fi" b="1" dirty="0">
                <a:latin typeface="Raleway"/>
                <a:ea typeface="Raleway"/>
                <a:cs typeface="Raleway"/>
                <a:sym typeface="Raleway"/>
              </a:rPr>
              <a:t> </a:t>
            </a:r>
            <a:r>
              <a:rPr lang="fi" dirty="0">
                <a:latin typeface="Raleway"/>
                <a:ea typeface="Raleway"/>
                <a:cs typeface="Raleway"/>
                <a:sym typeface="Raleway"/>
              </a:rPr>
              <a:t>Vähemmän eläimiä</a:t>
            </a:r>
            <a:endParaRPr dirty="0">
              <a:latin typeface="Raleway"/>
              <a:ea typeface="Raleway"/>
              <a:cs typeface="Raleway"/>
              <a:sym typeface="Raleway"/>
            </a:endParaRPr>
          </a:p>
          <a:p>
            <a:pPr>
              <a:buClr>
                <a:schemeClr val="dk1"/>
              </a:buClr>
              <a:buSzPts val="1100"/>
            </a:pPr>
            <a:r>
              <a:rPr lang="fi" b="1" i="1" dirty="0">
                <a:solidFill>
                  <a:srgbClr val="004E9E"/>
                </a:solidFill>
                <a:latin typeface="Raleway"/>
                <a:ea typeface="Raleway"/>
                <a:cs typeface="Raleway"/>
                <a:sym typeface="Raleway"/>
              </a:rPr>
              <a:t>Vaikeuta:</a:t>
            </a:r>
            <a:r>
              <a:rPr lang="fi" dirty="0">
                <a:solidFill>
                  <a:schemeClr val="dk1"/>
                </a:solidFill>
                <a:latin typeface="Raleway"/>
                <a:ea typeface="Raleway"/>
                <a:cs typeface="Raleway"/>
                <a:sym typeface="Raleway"/>
              </a:rPr>
              <a:t> Lapset juoksemaan/hyppimään/kävelemään tasamaalle.</a:t>
            </a:r>
            <a:endParaRPr dirty="0">
              <a:solidFill>
                <a:schemeClr val="dk1"/>
              </a:solidFill>
              <a:latin typeface="Raleway"/>
              <a:ea typeface="Raleway"/>
              <a:cs typeface="Raleway"/>
              <a:sym typeface="Raleway"/>
            </a:endParaRPr>
          </a:p>
          <a:p>
            <a:pPr>
              <a:buClr>
                <a:schemeClr val="dk1"/>
              </a:buClr>
              <a:buSzPts val="1100"/>
            </a:pPr>
            <a:r>
              <a:rPr lang="fi" dirty="0">
                <a:solidFill>
                  <a:schemeClr val="dk1"/>
                </a:solidFill>
                <a:latin typeface="Raleway"/>
                <a:ea typeface="Raleway"/>
                <a:cs typeface="Raleway"/>
                <a:sym typeface="Raleway"/>
              </a:rPr>
              <a:t>Alustalle palataan kun ohjaaja huutaa eläimen nimen.</a:t>
            </a:r>
            <a:endParaRPr dirty="0">
              <a:latin typeface="Raleway"/>
              <a:ea typeface="Raleway"/>
              <a:cs typeface="Raleway"/>
              <a:sym typeface="Raleway"/>
            </a:endParaRPr>
          </a:p>
          <a:p>
            <a:endParaRPr b="1" dirty="0">
              <a:latin typeface="Raleway"/>
              <a:ea typeface="Raleway"/>
              <a:cs typeface="Raleway"/>
              <a:sym typeface="Raleway"/>
            </a:endParaRPr>
          </a:p>
          <a:p>
            <a:endParaRPr b="1" dirty="0">
              <a:latin typeface="Raleway"/>
              <a:ea typeface="Raleway"/>
              <a:cs typeface="Raleway"/>
              <a:sym typeface="Raleway"/>
            </a:endParaRPr>
          </a:p>
          <a:p>
            <a:endParaRPr b="1" dirty="0">
              <a:latin typeface="Raleway"/>
              <a:ea typeface="Raleway"/>
              <a:cs typeface="Raleway"/>
              <a:sym typeface="Raleway"/>
            </a:endParaRPr>
          </a:p>
          <a:p>
            <a:endParaRPr b="1" dirty="0">
              <a:latin typeface="Raleway"/>
              <a:ea typeface="Raleway"/>
              <a:cs typeface="Raleway"/>
              <a:sym typeface="Raleway"/>
            </a:endParaRPr>
          </a:p>
          <a:p>
            <a:endParaRPr b="1" dirty="0">
              <a:latin typeface="Raleway"/>
              <a:ea typeface="Raleway"/>
              <a:cs typeface="Raleway"/>
              <a:sym typeface="Raleway"/>
            </a:endParaRPr>
          </a:p>
          <a:p>
            <a:endParaRPr b="1" dirty="0">
              <a:latin typeface="Raleway"/>
              <a:ea typeface="Raleway"/>
              <a:cs typeface="Raleway"/>
              <a:sym typeface="Raleway"/>
            </a:endParaRPr>
          </a:p>
          <a:p>
            <a:endParaRPr b="1" dirty="0">
              <a:latin typeface="Raleway"/>
              <a:ea typeface="Raleway"/>
              <a:cs typeface="Raleway"/>
              <a:sym typeface="Raleway"/>
            </a:endParaRPr>
          </a:p>
          <a:p>
            <a:endParaRPr b="1" dirty="0">
              <a:latin typeface="Raleway"/>
              <a:ea typeface="Raleway"/>
              <a:cs typeface="Raleway"/>
              <a:sym typeface="Raleway"/>
            </a:endParaRPr>
          </a:p>
          <a:p>
            <a:endParaRPr b="1" dirty="0">
              <a:latin typeface="Raleway"/>
              <a:ea typeface="Raleway"/>
              <a:cs typeface="Raleway"/>
              <a:sym typeface="Raleway"/>
            </a:endParaRPr>
          </a:p>
          <a:p>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r>
              <a:rPr lang="fi" b="1" dirty="0">
                <a:solidFill>
                  <a:schemeClr val="dk1"/>
                </a:solidFill>
                <a:latin typeface="Raleway"/>
                <a:ea typeface="Raleway"/>
                <a:cs typeface="Raleway"/>
                <a:sym typeface="Raleway"/>
              </a:rPr>
              <a:t>Sovellukset:</a:t>
            </a:r>
            <a:endParaRPr b="1" dirty="0">
              <a:solidFill>
                <a:schemeClr val="dk1"/>
              </a:solidFill>
              <a:latin typeface="Raleway"/>
              <a:ea typeface="Raleway"/>
              <a:cs typeface="Raleway"/>
              <a:sym typeface="Raleway"/>
            </a:endParaRPr>
          </a:p>
          <a:p>
            <a:pPr marL="536433"/>
            <a:endParaRPr dirty="0">
              <a:solidFill>
                <a:schemeClr val="dk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a:t>
            </a:r>
            <a:endParaRPr dirty="0">
              <a:latin typeface="Raleway"/>
              <a:ea typeface="Raleway"/>
              <a:cs typeface="Raleway"/>
              <a:sym typeface="Raleway"/>
            </a:endParaRPr>
          </a:p>
        </p:txBody>
      </p:sp>
      <p:sp>
        <p:nvSpPr>
          <p:cNvPr id="1035" name="Google Shape;1035;p69"/>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1036" name="Google Shape;1036;p69"/>
          <p:cNvSpPr txBox="1"/>
          <p:nvPr/>
        </p:nvSpPr>
        <p:spPr>
          <a:xfrm>
            <a:off x="7317334"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037" name="Google Shape;1037;p69"/>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15 min</a:t>
            </a:r>
            <a:endParaRPr>
              <a:latin typeface="Raleway"/>
              <a:ea typeface="Raleway"/>
              <a:cs typeface="Raleway"/>
              <a:sym typeface="Raleway"/>
            </a:endParaRPr>
          </a:p>
        </p:txBody>
      </p:sp>
      <p:sp>
        <p:nvSpPr>
          <p:cNvPr id="1038" name="Google Shape;1038;p69"/>
          <p:cNvSpPr/>
          <p:nvPr/>
        </p:nvSpPr>
        <p:spPr>
          <a:xfrm>
            <a:off x="8685937" y="5359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039" name="Google Shape;1039;p69"/>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040" name="Google Shape;1040;p69"/>
          <p:cNvPicPr preferRelativeResize="0"/>
          <p:nvPr/>
        </p:nvPicPr>
        <p:blipFill>
          <a:blip r:embed="rId4">
            <a:alphaModFix/>
          </a:blip>
          <a:stretch>
            <a:fillRect/>
          </a:stretch>
        </p:blipFill>
        <p:spPr>
          <a:xfrm>
            <a:off x="8658840" y="6020852"/>
            <a:ext cx="1126373" cy="576000"/>
          </a:xfrm>
          <a:prstGeom prst="rect">
            <a:avLst/>
          </a:prstGeom>
          <a:noFill/>
          <a:ln>
            <a:noFill/>
          </a:ln>
        </p:spPr>
      </p:pic>
      <p:pic>
        <p:nvPicPr>
          <p:cNvPr id="1041" name="Google Shape;1041;p69"/>
          <p:cNvPicPr preferRelativeResize="0"/>
          <p:nvPr/>
        </p:nvPicPr>
        <p:blipFill>
          <a:blip r:embed="rId5">
            <a:alphaModFix/>
          </a:blip>
          <a:stretch>
            <a:fillRect/>
          </a:stretch>
        </p:blipFill>
        <p:spPr>
          <a:xfrm>
            <a:off x="7586516" y="5935379"/>
            <a:ext cx="1126368" cy="746972"/>
          </a:xfrm>
          <a:prstGeom prst="rect">
            <a:avLst/>
          </a:prstGeom>
          <a:noFill/>
          <a:ln>
            <a:noFill/>
          </a:ln>
        </p:spPr>
      </p:pic>
      <p:sp>
        <p:nvSpPr>
          <p:cNvPr id="12"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3"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7" name="Google Shape;1047;p70"/>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1048" name="Google Shape;1048;p70"/>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049" name="Google Shape;1049;p70"/>
          <p:cNvPicPr preferRelativeResize="0"/>
          <p:nvPr/>
        </p:nvPicPr>
        <p:blipFill>
          <a:blip r:embed="rId4">
            <a:alphaModFix/>
          </a:blip>
          <a:stretch>
            <a:fillRect/>
          </a:stretch>
        </p:blipFill>
        <p:spPr>
          <a:xfrm>
            <a:off x="7552824" y="5764246"/>
            <a:ext cx="1126368" cy="746972"/>
          </a:xfrm>
          <a:prstGeom prst="rect">
            <a:avLst/>
          </a:prstGeom>
          <a:noFill/>
          <a:ln>
            <a:noFill/>
          </a:ln>
        </p:spPr>
      </p:pic>
      <p:pic>
        <p:nvPicPr>
          <p:cNvPr id="1050" name="Google Shape;1050;p70"/>
          <p:cNvPicPr preferRelativeResize="0"/>
          <p:nvPr/>
        </p:nvPicPr>
        <p:blipFill>
          <a:blip r:embed="rId5">
            <a:alphaModFix/>
          </a:blip>
          <a:stretch>
            <a:fillRect/>
          </a:stretch>
        </p:blipFill>
        <p:spPr>
          <a:xfrm>
            <a:off x="5413712" y="3093999"/>
            <a:ext cx="2388549" cy="2939752"/>
          </a:xfrm>
          <a:prstGeom prst="rect">
            <a:avLst/>
          </a:prstGeom>
          <a:noFill/>
          <a:ln>
            <a:noFill/>
          </a:ln>
        </p:spPr>
      </p:pic>
      <p:pic>
        <p:nvPicPr>
          <p:cNvPr id="1051" name="Google Shape;1051;p70"/>
          <p:cNvPicPr preferRelativeResize="0"/>
          <p:nvPr/>
        </p:nvPicPr>
        <p:blipFill>
          <a:blip r:embed="rId6">
            <a:alphaModFix/>
          </a:blip>
          <a:stretch>
            <a:fillRect/>
          </a:stretch>
        </p:blipFill>
        <p:spPr>
          <a:xfrm>
            <a:off x="1507431" y="203200"/>
            <a:ext cx="2429104" cy="2989667"/>
          </a:xfrm>
          <a:prstGeom prst="rect">
            <a:avLst/>
          </a:prstGeom>
          <a:noFill/>
          <a:ln>
            <a:noFill/>
          </a:ln>
        </p:spPr>
      </p:pic>
      <p:pic>
        <p:nvPicPr>
          <p:cNvPr id="1052" name="Google Shape;1052;p70"/>
          <p:cNvPicPr preferRelativeResize="0"/>
          <p:nvPr/>
        </p:nvPicPr>
        <p:blipFill>
          <a:blip r:embed="rId7">
            <a:alphaModFix/>
          </a:blip>
          <a:stretch>
            <a:fillRect/>
          </a:stretch>
        </p:blipFill>
        <p:spPr>
          <a:xfrm>
            <a:off x="6832870" y="374734"/>
            <a:ext cx="2289732" cy="2818132"/>
          </a:xfrm>
          <a:prstGeom prst="rect">
            <a:avLst/>
          </a:prstGeom>
          <a:noFill/>
          <a:ln>
            <a:noFill/>
          </a:ln>
        </p:spPr>
      </p:pic>
      <p:pic>
        <p:nvPicPr>
          <p:cNvPr id="1053" name="Google Shape;1053;p70"/>
          <p:cNvPicPr preferRelativeResize="0"/>
          <p:nvPr/>
        </p:nvPicPr>
        <p:blipFill>
          <a:blip r:embed="rId8">
            <a:alphaModFix/>
          </a:blip>
          <a:stretch>
            <a:fillRect/>
          </a:stretch>
        </p:blipFill>
        <p:spPr>
          <a:xfrm>
            <a:off x="4255902" y="391751"/>
            <a:ext cx="2122699" cy="2612552"/>
          </a:xfrm>
          <a:prstGeom prst="rect">
            <a:avLst/>
          </a:prstGeom>
          <a:noFill/>
          <a:ln>
            <a:noFill/>
          </a:ln>
        </p:spPr>
      </p:pic>
      <p:pic>
        <p:nvPicPr>
          <p:cNvPr id="1054" name="Google Shape;1054;p70"/>
          <p:cNvPicPr preferRelativeResize="0"/>
          <p:nvPr/>
        </p:nvPicPr>
        <p:blipFill>
          <a:blip r:embed="rId9">
            <a:alphaModFix/>
          </a:blip>
          <a:stretch>
            <a:fillRect/>
          </a:stretch>
        </p:blipFill>
        <p:spPr>
          <a:xfrm>
            <a:off x="2054162" y="3094000"/>
            <a:ext cx="2647721" cy="3258733"/>
          </a:xfrm>
          <a:prstGeom prst="rect">
            <a:avLst/>
          </a:prstGeom>
          <a:noFill/>
          <a:ln>
            <a:noFill/>
          </a:ln>
        </p:spPr>
      </p:pic>
      <p:sp>
        <p:nvSpPr>
          <p:cNvPr id="11"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2"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9" name="Google Shape;1169;p79"/>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PÄIVÄN KUULUMISET</a:t>
            </a:r>
            <a:endParaRPr sz="2200" b="1">
              <a:latin typeface="Raleway"/>
              <a:ea typeface="Raleway"/>
              <a:cs typeface="Raleway"/>
              <a:sym typeface="Raleway"/>
            </a:endParaRPr>
          </a:p>
        </p:txBody>
      </p:sp>
      <p:sp>
        <p:nvSpPr>
          <p:cNvPr id="1170" name="Google Shape;1170;p79"/>
          <p:cNvSpPr txBox="1"/>
          <p:nvPr/>
        </p:nvSpPr>
        <p:spPr>
          <a:xfrm>
            <a:off x="1738425" y="1219233"/>
            <a:ext cx="6940700"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dirty="0">
                <a:latin typeface="Raleway"/>
                <a:ea typeface="Raleway"/>
                <a:cs typeface="Raleway"/>
                <a:sym typeface="Raleway"/>
              </a:rPr>
              <a:t> </a:t>
            </a:r>
            <a:r>
              <a:rPr lang="fi" b="1" dirty="0">
                <a:latin typeface="Raleway"/>
                <a:ea typeface="Raleway"/>
                <a:cs typeface="Raleway"/>
                <a:sym typeface="Raleway"/>
              </a:rPr>
              <a:t> </a:t>
            </a:r>
            <a:r>
              <a:rPr lang="fi" dirty="0">
                <a:latin typeface="Raleway"/>
                <a:ea typeface="Raleway"/>
                <a:cs typeface="Raleway"/>
                <a:sym typeface="Raleway"/>
              </a:rPr>
              <a:t>Hyppääminen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Ohjaaja kysyy tunnetiloja. Kysyy muun muassa : ohjaaja kysyy kenestä oli mukava tulla päiväkotiin tänään?--&gt; Hypätään tasajalkaa. </a:t>
            </a:r>
            <a:endParaRPr dirty="0">
              <a:latin typeface="Raleway"/>
              <a:ea typeface="Raleway"/>
              <a:cs typeface="Raleway"/>
              <a:sym typeface="Raleway"/>
            </a:endParaRPr>
          </a:p>
          <a:p>
            <a:pPr>
              <a:spcBef>
                <a:spcPts val="1173"/>
              </a:spcBef>
            </a:pPr>
            <a:r>
              <a:rPr lang="fi" dirty="0">
                <a:latin typeface="Raleway"/>
                <a:ea typeface="Raleway"/>
                <a:cs typeface="Raleway"/>
                <a:sym typeface="Raleway"/>
              </a:rPr>
              <a:t>Ketä väsytti tänään aamulla?--&gt; Hypätään tasajalkaa ja taputetaan käsiä yhteen.</a:t>
            </a:r>
            <a:endParaRPr dirty="0">
              <a:latin typeface="Raleway"/>
              <a:ea typeface="Raleway"/>
              <a:cs typeface="Raleway"/>
              <a:sym typeface="Raleway"/>
            </a:endParaRPr>
          </a:p>
          <a:p>
            <a:r>
              <a:rPr lang="fi" dirty="0">
                <a:latin typeface="Raleway"/>
                <a:ea typeface="Raleway"/>
                <a:cs typeface="Raleway"/>
                <a:sym typeface="Raleway"/>
              </a:rPr>
              <a:t>Tätä voidaan jatkaa kunnes aamun olotilat/tunnetilat ovat käyty läpi. Ohjaaja voi keksiä lisää kysymyksiä. Voidaan käyttää myös iltapäivällä, päivällä, ulkona, sisällä. Voi varioida eri aihepiireihin esim. vaatteiden värit.</a:t>
            </a:r>
            <a:endParaRPr dirty="0">
              <a:latin typeface="Raleway"/>
              <a:ea typeface="Raleway"/>
              <a:cs typeface="Raleway"/>
              <a:sym typeface="Raleway"/>
            </a:endParaRPr>
          </a:p>
          <a:p>
            <a:endParaRPr b="1" dirty="0">
              <a:latin typeface="Raleway"/>
              <a:ea typeface="Raleway"/>
              <a:cs typeface="Raleway"/>
              <a:sym typeface="Raleway"/>
            </a:endParaRPr>
          </a:p>
          <a:p>
            <a:r>
              <a:rPr lang="fi" b="1" i="1" dirty="0">
                <a:solidFill>
                  <a:srgbClr val="1C4587"/>
                </a:solidFill>
                <a:latin typeface="Raleway"/>
                <a:ea typeface="Raleway"/>
                <a:cs typeface="Raleway"/>
                <a:sym typeface="Raleway"/>
              </a:rPr>
              <a:t>Helpota: -</a:t>
            </a:r>
            <a:endParaRPr b="1" i="1" dirty="0">
              <a:solidFill>
                <a:srgbClr val="1C4587"/>
              </a:solidFill>
              <a:latin typeface="Raleway"/>
              <a:ea typeface="Raleway"/>
              <a:cs typeface="Raleway"/>
              <a:sym typeface="Raleway"/>
            </a:endParaRPr>
          </a:p>
          <a:p>
            <a:endParaRPr b="1" i="1" dirty="0">
              <a:solidFill>
                <a:srgbClr val="1C4587"/>
              </a:solidFill>
              <a:latin typeface="Raleway"/>
              <a:ea typeface="Raleway"/>
              <a:cs typeface="Raleway"/>
              <a:sym typeface="Raleway"/>
            </a:endParaRPr>
          </a:p>
          <a:p>
            <a:r>
              <a:rPr lang="fi" b="1" i="1" dirty="0">
                <a:solidFill>
                  <a:srgbClr val="1C4587"/>
                </a:solidFill>
                <a:latin typeface="Raleway"/>
                <a:ea typeface="Raleway"/>
                <a:cs typeface="Raleway"/>
                <a:sym typeface="Raleway"/>
              </a:rPr>
              <a:t>Vaikeuta: </a:t>
            </a:r>
            <a:r>
              <a:rPr lang="fi" dirty="0">
                <a:latin typeface="Raleway"/>
                <a:ea typeface="Raleway"/>
                <a:cs typeface="Raleway"/>
                <a:sym typeface="Raleway"/>
              </a:rPr>
              <a:t>Vaikeustasoa voi nostaa isommille. Yhdellä jalalla hyppyjä/ympäri hyppyjä.</a:t>
            </a:r>
            <a:endParaRPr dirty="0">
              <a:latin typeface="Raleway"/>
              <a:ea typeface="Raleway"/>
              <a:cs typeface="Raleway"/>
              <a:sym typeface="Raleway"/>
            </a:endParaRPr>
          </a:p>
          <a:p>
            <a:pPr marL="536433"/>
            <a:endParaRPr dirty="0"/>
          </a:p>
          <a:p>
            <a:endParaRPr dirty="0"/>
          </a:p>
        </p:txBody>
      </p:sp>
      <p:sp>
        <p:nvSpPr>
          <p:cNvPr id="1171" name="Google Shape;1171;p79"/>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5-15 min</a:t>
            </a:r>
            <a:endParaRPr>
              <a:latin typeface="Raleway"/>
              <a:ea typeface="Raleway"/>
              <a:cs typeface="Raleway"/>
              <a:sym typeface="Raleway"/>
            </a:endParaRPr>
          </a:p>
        </p:txBody>
      </p:sp>
      <p:sp>
        <p:nvSpPr>
          <p:cNvPr id="1172" name="Google Shape;1172;p79"/>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sp>
        <p:nvSpPr>
          <p:cNvPr id="1173" name="Google Shape;1173;p79"/>
          <p:cNvSpPr txBox="1"/>
          <p:nvPr/>
        </p:nvSpPr>
        <p:spPr>
          <a:xfrm>
            <a:off x="7327125"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174" name="Google Shape;1174;p79"/>
          <p:cNvSpPr/>
          <p:nvPr/>
        </p:nvSpPr>
        <p:spPr>
          <a:xfrm>
            <a:off x="8706265" y="5197722"/>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175" name="Google Shape;1175;p79"/>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176" name="Google Shape;1176;p79"/>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177" name="Google Shape;1177;p79"/>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2"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3"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p16"/>
          <p:cNvSpPr txBox="1"/>
          <p:nvPr/>
        </p:nvSpPr>
        <p:spPr>
          <a:xfrm>
            <a:off x="1683879" y="1261100"/>
            <a:ext cx="5530200" cy="5188400"/>
          </a:xfrm>
          <a:prstGeom prst="rect">
            <a:avLst/>
          </a:prstGeom>
          <a:noFill/>
          <a:ln>
            <a:noFill/>
          </a:ln>
        </p:spPr>
        <p:txBody>
          <a:bodyPr spcFirstLastPara="1" wrap="square" lIns="107269" tIns="107269" rIns="107269" bIns="107269" anchor="t" anchorCtr="0">
            <a:noAutofit/>
          </a:bodyPr>
          <a:lstStyle/>
          <a:p>
            <a:endParaRPr/>
          </a:p>
          <a:p>
            <a:endParaRPr/>
          </a:p>
          <a:p>
            <a:r>
              <a:rPr lang="fi" sz="4200" b="1">
                <a:solidFill>
                  <a:srgbClr val="FFFFFF"/>
                </a:solidFill>
                <a:latin typeface="Raleway"/>
                <a:ea typeface="Raleway"/>
                <a:cs typeface="Raleway"/>
                <a:sym typeface="Raleway"/>
              </a:rPr>
              <a:t>  Message from the video</a:t>
            </a:r>
            <a:endParaRPr sz="4200" b="1">
              <a:solidFill>
                <a:srgbClr val="FFFFFF"/>
              </a:solidFill>
              <a:latin typeface="Raleway"/>
              <a:ea typeface="Raleway"/>
              <a:cs typeface="Raleway"/>
              <a:sym typeface="Raleway"/>
            </a:endParaRPr>
          </a:p>
          <a:p>
            <a:endParaRPr/>
          </a:p>
          <a:p>
            <a:endParaRPr/>
          </a:p>
        </p:txBody>
      </p:sp>
      <p:sp>
        <p:nvSpPr>
          <p:cNvPr id="97" name="Google Shape;97;p16"/>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98" name="Google Shape;98;p16"/>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99" name="Google Shape;99;p16"/>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00" name="Google Shape;100;p16"/>
          <p:cNvSpPr/>
          <p:nvPr/>
        </p:nvSpPr>
        <p:spPr>
          <a:xfrm>
            <a:off x="5512515" y="3753500"/>
            <a:ext cx="1076400" cy="1363600"/>
          </a:xfrm>
          <a:prstGeom prst="ellipse">
            <a:avLst/>
          </a:prstGeom>
          <a:solidFill>
            <a:srgbClr val="FFFFFF"/>
          </a:solidFill>
          <a:ln w="9525" cap="flat" cmpd="sng">
            <a:solidFill>
              <a:srgbClr val="FF0000"/>
            </a:solidFill>
            <a:prstDash val="solid"/>
            <a:round/>
            <a:headEnd type="none" w="sm" len="sm"/>
            <a:tailEnd type="none" w="sm" len="sm"/>
          </a:ln>
        </p:spPr>
        <p:txBody>
          <a:bodyPr spcFirstLastPara="1" wrap="square" lIns="107269" tIns="107269" rIns="107269" bIns="107269" anchor="ctr" anchorCtr="0">
            <a:noAutofit/>
          </a:bodyPr>
          <a:lstStyle/>
          <a:p>
            <a:endParaRPr/>
          </a:p>
        </p:txBody>
      </p:sp>
      <p:pic>
        <p:nvPicPr>
          <p:cNvPr id="101" name="Google Shape;101;p16"/>
          <p:cNvPicPr preferRelativeResize="0"/>
          <p:nvPr/>
        </p:nvPicPr>
        <p:blipFill>
          <a:blip r:embed="rId5">
            <a:alphaModFix/>
          </a:blip>
          <a:stretch>
            <a:fillRect/>
          </a:stretch>
        </p:blipFill>
        <p:spPr>
          <a:xfrm>
            <a:off x="4369747" y="507999"/>
            <a:ext cx="767026" cy="1156000"/>
          </a:xfrm>
          <a:prstGeom prst="rect">
            <a:avLst/>
          </a:prstGeom>
          <a:noFill/>
          <a:ln>
            <a:noFill/>
          </a:ln>
        </p:spPr>
      </p:pic>
      <p:pic>
        <p:nvPicPr>
          <p:cNvPr id="102" name="Google Shape;102;p16"/>
          <p:cNvPicPr preferRelativeResize="0"/>
          <p:nvPr/>
        </p:nvPicPr>
        <p:blipFill>
          <a:blip r:embed="rId5">
            <a:alphaModFix/>
          </a:blip>
          <a:stretch>
            <a:fillRect/>
          </a:stretch>
        </p:blipFill>
        <p:spPr>
          <a:xfrm>
            <a:off x="8014338" y="612365"/>
            <a:ext cx="767026" cy="1156000"/>
          </a:xfrm>
          <a:prstGeom prst="rect">
            <a:avLst/>
          </a:prstGeom>
          <a:noFill/>
          <a:ln>
            <a:noFill/>
          </a:ln>
        </p:spPr>
      </p:pic>
      <p:pic>
        <p:nvPicPr>
          <p:cNvPr id="103" name="Google Shape;103;p16"/>
          <p:cNvPicPr preferRelativeResize="0"/>
          <p:nvPr/>
        </p:nvPicPr>
        <p:blipFill>
          <a:blip r:embed="rId5">
            <a:alphaModFix/>
          </a:blip>
          <a:stretch>
            <a:fillRect/>
          </a:stretch>
        </p:blipFill>
        <p:spPr>
          <a:xfrm>
            <a:off x="1844552" y="1084565"/>
            <a:ext cx="767026" cy="1156000"/>
          </a:xfrm>
          <a:prstGeom prst="rect">
            <a:avLst/>
          </a:prstGeom>
          <a:noFill/>
          <a:ln>
            <a:noFill/>
          </a:ln>
        </p:spPr>
      </p:pic>
      <p:pic>
        <p:nvPicPr>
          <p:cNvPr id="104" name="Google Shape;104;p16"/>
          <p:cNvPicPr preferRelativeResize="0"/>
          <p:nvPr/>
        </p:nvPicPr>
        <p:blipFill>
          <a:blip r:embed="rId5">
            <a:alphaModFix/>
          </a:blip>
          <a:stretch>
            <a:fillRect/>
          </a:stretch>
        </p:blipFill>
        <p:spPr>
          <a:xfrm>
            <a:off x="1728472" y="3616999"/>
            <a:ext cx="767026" cy="1156000"/>
          </a:xfrm>
          <a:prstGeom prst="rect">
            <a:avLst/>
          </a:prstGeom>
          <a:noFill/>
          <a:ln>
            <a:noFill/>
          </a:ln>
        </p:spPr>
      </p:pic>
      <p:pic>
        <p:nvPicPr>
          <p:cNvPr id="105" name="Google Shape;105;p16"/>
          <p:cNvPicPr preferRelativeResize="0"/>
          <p:nvPr/>
        </p:nvPicPr>
        <p:blipFill>
          <a:blip r:embed="rId6">
            <a:alphaModFix/>
          </a:blip>
          <a:stretch>
            <a:fillRect/>
          </a:stretch>
        </p:blipFill>
        <p:spPr>
          <a:xfrm>
            <a:off x="4316448" y="1664000"/>
            <a:ext cx="723772" cy="675397"/>
          </a:xfrm>
          <a:prstGeom prst="rect">
            <a:avLst/>
          </a:prstGeom>
          <a:noFill/>
          <a:ln>
            <a:noFill/>
          </a:ln>
        </p:spPr>
      </p:pic>
      <p:pic>
        <p:nvPicPr>
          <p:cNvPr id="106" name="Google Shape;106;p16"/>
          <p:cNvPicPr preferRelativeResize="0"/>
          <p:nvPr/>
        </p:nvPicPr>
        <p:blipFill>
          <a:blip r:embed="rId6">
            <a:alphaModFix/>
          </a:blip>
          <a:stretch>
            <a:fillRect/>
          </a:stretch>
        </p:blipFill>
        <p:spPr>
          <a:xfrm>
            <a:off x="2611565" y="4305434"/>
            <a:ext cx="723772" cy="675397"/>
          </a:xfrm>
          <a:prstGeom prst="rect">
            <a:avLst/>
          </a:prstGeom>
          <a:noFill/>
          <a:ln>
            <a:noFill/>
          </a:ln>
        </p:spPr>
      </p:pic>
      <p:pic>
        <p:nvPicPr>
          <p:cNvPr id="107" name="Google Shape;107;p16"/>
          <p:cNvPicPr preferRelativeResize="0"/>
          <p:nvPr/>
        </p:nvPicPr>
        <p:blipFill>
          <a:blip r:embed="rId6">
            <a:alphaModFix/>
          </a:blip>
          <a:stretch>
            <a:fillRect/>
          </a:stretch>
        </p:blipFill>
        <p:spPr>
          <a:xfrm>
            <a:off x="7011036" y="1324867"/>
            <a:ext cx="723772" cy="675397"/>
          </a:xfrm>
          <a:prstGeom prst="rect">
            <a:avLst/>
          </a:prstGeom>
          <a:noFill/>
          <a:ln>
            <a:noFill/>
          </a:ln>
        </p:spPr>
      </p:pic>
      <p:pic>
        <p:nvPicPr>
          <p:cNvPr id="108" name="Google Shape;108;p16"/>
          <p:cNvPicPr preferRelativeResize="0"/>
          <p:nvPr/>
        </p:nvPicPr>
        <p:blipFill>
          <a:blip r:embed="rId6">
            <a:alphaModFix/>
          </a:blip>
          <a:stretch>
            <a:fillRect/>
          </a:stretch>
        </p:blipFill>
        <p:spPr>
          <a:xfrm>
            <a:off x="2611565" y="2339400"/>
            <a:ext cx="723772" cy="675397"/>
          </a:xfrm>
          <a:prstGeom prst="rect">
            <a:avLst/>
          </a:prstGeom>
          <a:noFill/>
          <a:ln>
            <a:noFill/>
          </a:ln>
        </p:spPr>
      </p:pic>
      <p:sp>
        <p:nvSpPr>
          <p:cNvPr id="109" name="Google Shape;109;p16"/>
          <p:cNvSpPr txBox="1"/>
          <p:nvPr/>
        </p:nvSpPr>
        <p:spPr>
          <a:xfrm>
            <a:off x="5202735" y="5402867"/>
            <a:ext cx="1878500" cy="2336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ORAVANPESÄ</a:t>
            </a:r>
            <a:endParaRPr>
              <a:latin typeface="Raleway"/>
              <a:ea typeface="Raleway"/>
              <a:cs typeface="Raleway"/>
              <a:sym typeface="Raleway"/>
            </a:endParaRPr>
          </a:p>
        </p:txBody>
      </p:sp>
      <p:pic>
        <p:nvPicPr>
          <p:cNvPr id="110" name="Google Shape;110;p16"/>
          <p:cNvPicPr preferRelativeResize="0"/>
          <p:nvPr/>
        </p:nvPicPr>
        <p:blipFill>
          <a:blip r:embed="rId7">
            <a:alphaModFix/>
          </a:blip>
          <a:stretch>
            <a:fillRect/>
          </a:stretch>
        </p:blipFill>
        <p:spPr>
          <a:xfrm>
            <a:off x="6736641" y="2483515"/>
            <a:ext cx="2361721" cy="2906733"/>
          </a:xfrm>
          <a:prstGeom prst="rect">
            <a:avLst/>
          </a:prstGeom>
          <a:noFill/>
          <a:ln>
            <a:noFill/>
          </a:ln>
        </p:spPr>
      </p:pic>
      <p:pic>
        <p:nvPicPr>
          <p:cNvPr id="111" name="Google Shape;111;p16"/>
          <p:cNvPicPr preferRelativeResize="0"/>
          <p:nvPr/>
        </p:nvPicPr>
        <p:blipFill>
          <a:blip r:embed="rId8">
            <a:alphaModFix/>
          </a:blip>
          <a:stretch>
            <a:fillRect/>
          </a:stretch>
        </p:blipFill>
        <p:spPr>
          <a:xfrm>
            <a:off x="3586782" y="4826518"/>
            <a:ext cx="1126369" cy="1386300"/>
          </a:xfrm>
          <a:prstGeom prst="rect">
            <a:avLst/>
          </a:prstGeom>
          <a:noFill/>
          <a:ln>
            <a:noFill/>
          </a:ln>
        </p:spPr>
      </p:pic>
      <p:sp>
        <p:nvSpPr>
          <p:cNvPr id="19"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20" name="Google Shape;84;p15"/>
          <p:cNvSpPr txBox="1"/>
          <p:nvPr/>
        </p:nvSpPr>
        <p:spPr>
          <a:xfrm rot="-5400000">
            <a:off x="-2063411" y="3112369"/>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3" name="Google Shape;1183;p80"/>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pic>
        <p:nvPicPr>
          <p:cNvPr id="1184" name="Google Shape;1184;p80"/>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185" name="Google Shape;1185;p80"/>
          <p:cNvPicPr preferRelativeResize="0"/>
          <p:nvPr/>
        </p:nvPicPr>
        <p:blipFill>
          <a:blip r:embed="rId4">
            <a:alphaModFix/>
          </a:blip>
          <a:stretch>
            <a:fillRect/>
          </a:stretch>
        </p:blipFill>
        <p:spPr>
          <a:xfrm>
            <a:off x="7552824" y="5764246"/>
            <a:ext cx="1126368" cy="746972"/>
          </a:xfrm>
          <a:prstGeom prst="rect">
            <a:avLst/>
          </a:prstGeom>
          <a:noFill/>
          <a:ln>
            <a:noFill/>
          </a:ln>
        </p:spPr>
      </p:pic>
      <p:pic>
        <p:nvPicPr>
          <p:cNvPr id="1186" name="Google Shape;1186;p80"/>
          <p:cNvPicPr preferRelativeResize="0"/>
          <p:nvPr/>
        </p:nvPicPr>
        <p:blipFill>
          <a:blip r:embed="rId5">
            <a:alphaModFix/>
          </a:blip>
          <a:stretch>
            <a:fillRect/>
          </a:stretch>
        </p:blipFill>
        <p:spPr>
          <a:xfrm>
            <a:off x="1960793" y="1303167"/>
            <a:ext cx="3255579" cy="4006867"/>
          </a:xfrm>
          <a:prstGeom prst="rect">
            <a:avLst/>
          </a:prstGeom>
          <a:noFill/>
          <a:ln>
            <a:noFill/>
          </a:ln>
        </p:spPr>
      </p:pic>
      <p:pic>
        <p:nvPicPr>
          <p:cNvPr id="1187" name="Google Shape;1187;p80"/>
          <p:cNvPicPr preferRelativeResize="0"/>
          <p:nvPr/>
        </p:nvPicPr>
        <p:blipFill>
          <a:blip r:embed="rId6">
            <a:alphaModFix/>
          </a:blip>
          <a:stretch>
            <a:fillRect/>
          </a:stretch>
        </p:blipFill>
        <p:spPr>
          <a:xfrm>
            <a:off x="5834861" y="1350633"/>
            <a:ext cx="3094974" cy="3809200"/>
          </a:xfrm>
          <a:prstGeom prst="rect">
            <a:avLst/>
          </a:prstGeom>
          <a:noFill/>
          <a:ln>
            <a:noFill/>
          </a:ln>
        </p:spPr>
      </p:pic>
      <p:sp>
        <p:nvSpPr>
          <p:cNvPr id="8"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9"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3" name="Google Shape;1193;p81"/>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dirty="0" smtClean="0">
                <a:latin typeface="Raleway"/>
                <a:ea typeface="Raleway"/>
                <a:cs typeface="Raleway"/>
                <a:sym typeface="Raleway"/>
              </a:rPr>
              <a:t>JATKUVA POLTTOPALLO</a:t>
            </a:r>
            <a:endParaRPr sz="2200" b="1" dirty="0">
              <a:latin typeface="Raleway"/>
              <a:ea typeface="Raleway"/>
              <a:cs typeface="Raleway"/>
              <a:sym typeface="Raleway"/>
            </a:endParaRPr>
          </a:p>
        </p:txBody>
      </p:sp>
      <p:sp>
        <p:nvSpPr>
          <p:cNvPr id="1194" name="Google Shape;1194;p81"/>
          <p:cNvSpPr txBox="1"/>
          <p:nvPr/>
        </p:nvSpPr>
        <p:spPr>
          <a:xfrm>
            <a:off x="1747525" y="1261200"/>
            <a:ext cx="6931600" cy="5104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a:latin typeface="Raleway"/>
                <a:ea typeface="Raleway"/>
                <a:cs typeface="Raleway"/>
                <a:sym typeface="Raleway"/>
              </a:rPr>
              <a:t>Väistäminen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smtClean="0">
                <a:latin typeface="Raleway"/>
                <a:ea typeface="Raleway"/>
                <a:cs typeface="Raleway"/>
                <a:sym typeface="Raleway"/>
              </a:rPr>
              <a:t>jumppapallo/muu iso pallo</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Lapset menevät ympyrän sisään. Ohjaaja </a:t>
            </a:r>
            <a:r>
              <a:rPr lang="fi" dirty="0" smtClean="0">
                <a:latin typeface="Raleway"/>
                <a:ea typeface="Raleway"/>
                <a:cs typeface="Raleway"/>
                <a:sym typeface="Raleway"/>
              </a:rPr>
              <a:t>vierittää/heittää alakautta pallo ympyrän halki toiselle puolelle. </a:t>
            </a:r>
            <a:r>
              <a:rPr lang="fi" dirty="0">
                <a:latin typeface="Raleway"/>
                <a:ea typeface="Raleway"/>
                <a:cs typeface="Raleway"/>
                <a:sym typeface="Raleway"/>
              </a:rPr>
              <a:t>Lapset yrittävät väistää palloa. Pallon osuessa lapseen, lapsi lähtee määrätystä kohdasta ulos alueelta ja juoksee sakkokierroksen. Juoksun jälkeen lapsi voi palata alueelle. Yksi ohjaaja voi vahtia sakkokierroksia.</a:t>
            </a:r>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endParaRPr b="1" dirty="0">
              <a:solidFill>
                <a:schemeClr val="dk1"/>
              </a:solidFill>
              <a:latin typeface="Raleway"/>
              <a:ea typeface="Raleway"/>
              <a:cs typeface="Raleway"/>
              <a:sym typeface="Raleway"/>
            </a:endParaRPr>
          </a:p>
          <a:p>
            <a:r>
              <a:rPr lang="fi" b="1" i="1" dirty="0">
                <a:solidFill>
                  <a:srgbClr val="1C4587"/>
                </a:solidFill>
                <a:latin typeface="Raleway"/>
                <a:ea typeface="Raleway"/>
                <a:cs typeface="Raleway"/>
                <a:sym typeface="Raleway"/>
              </a:rPr>
              <a:t>Helpota: -</a:t>
            </a:r>
            <a:endParaRPr b="1" i="1" dirty="0">
              <a:solidFill>
                <a:srgbClr val="1C4587"/>
              </a:solidFill>
              <a:latin typeface="Raleway"/>
              <a:ea typeface="Raleway"/>
              <a:cs typeface="Raleway"/>
              <a:sym typeface="Raleway"/>
            </a:endParaRPr>
          </a:p>
          <a:p>
            <a:endParaRPr b="1" i="1" dirty="0">
              <a:solidFill>
                <a:srgbClr val="1C4587"/>
              </a:solidFill>
              <a:latin typeface="Raleway"/>
              <a:ea typeface="Raleway"/>
              <a:cs typeface="Raleway"/>
              <a:sym typeface="Raleway"/>
            </a:endParaRPr>
          </a:p>
          <a:p>
            <a:r>
              <a:rPr lang="fi" b="1" i="1" dirty="0">
                <a:solidFill>
                  <a:srgbClr val="1C4587"/>
                </a:solidFill>
                <a:latin typeface="Raleway"/>
                <a:ea typeface="Raleway"/>
                <a:cs typeface="Raleway"/>
                <a:sym typeface="Raleway"/>
              </a:rPr>
              <a:t>Vaikeuta</a:t>
            </a:r>
            <a:r>
              <a:rPr lang="fi" b="1" i="1" dirty="0" smtClean="0">
                <a:solidFill>
                  <a:srgbClr val="1C4587"/>
                </a:solidFill>
                <a:latin typeface="Raleway"/>
                <a:ea typeface="Raleway"/>
                <a:cs typeface="Raleway"/>
                <a:sym typeface="Raleway"/>
              </a:rPr>
              <a:t>: </a:t>
            </a:r>
            <a:r>
              <a:rPr lang="fi" dirty="0" smtClean="0">
                <a:solidFill>
                  <a:schemeClr val="tx1"/>
                </a:solidFill>
                <a:latin typeface="Raleway"/>
                <a:ea typeface="Raleway"/>
                <a:cs typeface="Raleway"/>
                <a:sym typeface="Raleway"/>
              </a:rPr>
              <a:t>Muuta sakkokierroksen liikkumistapaa. Useampi polttaja</a:t>
            </a:r>
            <a:endParaRPr dirty="0">
              <a:solidFill>
                <a:schemeClr val="tx1"/>
              </a:solidFill>
              <a:latin typeface="Raleway"/>
              <a:ea typeface="Raleway"/>
              <a:cs typeface="Raleway"/>
              <a:sym typeface="Raleway"/>
            </a:endParaRPr>
          </a:p>
          <a:p>
            <a:pPr marL="536433"/>
            <a:endParaRPr dirty="0">
              <a:solidFill>
                <a:schemeClr val="dk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a:t>
            </a:r>
            <a:endParaRPr dirty="0">
              <a:latin typeface="Raleway"/>
              <a:ea typeface="Raleway"/>
              <a:cs typeface="Raleway"/>
              <a:sym typeface="Raleway"/>
            </a:endParaRPr>
          </a:p>
        </p:txBody>
      </p:sp>
      <p:sp>
        <p:nvSpPr>
          <p:cNvPr id="1195" name="Google Shape;1195;p81"/>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1196" name="Google Shape;1196;p81"/>
          <p:cNvSpPr txBox="1"/>
          <p:nvPr/>
        </p:nvSpPr>
        <p:spPr>
          <a:xfrm>
            <a:off x="7418233"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197" name="Google Shape;1197;p81"/>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5-15 min</a:t>
            </a:r>
            <a:endParaRPr>
              <a:latin typeface="Raleway"/>
              <a:ea typeface="Raleway"/>
              <a:cs typeface="Raleway"/>
              <a:sym typeface="Raleway"/>
            </a:endParaRPr>
          </a:p>
        </p:txBody>
      </p:sp>
      <p:pic>
        <p:nvPicPr>
          <p:cNvPr id="1199" name="Google Shape;1199;p81"/>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200" name="Google Shape;1200;p81"/>
          <p:cNvPicPr preferRelativeResize="0"/>
          <p:nvPr/>
        </p:nvPicPr>
        <p:blipFill rotWithShape="1">
          <a:blip r:embed="rId3">
            <a:alphaModFix/>
          </a:blip>
          <a:srcRect l="6360" t="2698" r="75121" b="74076"/>
          <a:stretch/>
        </p:blipFill>
        <p:spPr>
          <a:xfrm>
            <a:off x="8847475" y="310967"/>
            <a:ext cx="468000" cy="774404"/>
          </a:xfrm>
          <a:prstGeom prst="rect">
            <a:avLst/>
          </a:prstGeom>
          <a:noFill/>
          <a:ln>
            <a:noFill/>
          </a:ln>
        </p:spPr>
      </p:pic>
      <p:pic>
        <p:nvPicPr>
          <p:cNvPr id="1201" name="Google Shape;1201;p81"/>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202" name="Google Shape;1202;p81"/>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3"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4"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
        <p:nvSpPr>
          <p:cNvPr id="15" name="Google Shape;1279;p85"/>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8" name="Google Shape;1208;p82"/>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1209" name="Google Shape;1209;p82"/>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210" name="Google Shape;1210;p82"/>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211" name="Google Shape;1211;p82"/>
          <p:cNvSpPr/>
          <p:nvPr/>
        </p:nvSpPr>
        <p:spPr>
          <a:xfrm>
            <a:off x="2611917" y="576000"/>
            <a:ext cx="6170775" cy="57060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12" name="Google Shape;1212;p82"/>
          <p:cNvSpPr/>
          <p:nvPr/>
        </p:nvSpPr>
        <p:spPr>
          <a:xfrm>
            <a:off x="4657954" y="334867"/>
            <a:ext cx="380900" cy="830400"/>
          </a:xfrm>
          <a:prstGeom prst="upArrow">
            <a:avLst>
              <a:gd name="adj1" fmla="val 50000"/>
              <a:gd name="adj2" fmla="val 50000"/>
            </a:avLst>
          </a:prstGeom>
          <a:solidFill>
            <a:srgbClr val="00FFFF"/>
          </a:solidFill>
          <a:ln w="9525" cap="flat" cmpd="sng">
            <a:solidFill>
              <a:srgbClr val="FF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13" name="Google Shape;1213;p82"/>
          <p:cNvSpPr/>
          <p:nvPr/>
        </p:nvSpPr>
        <p:spPr>
          <a:xfrm>
            <a:off x="6138004" y="334867"/>
            <a:ext cx="380900" cy="830400"/>
          </a:xfrm>
          <a:prstGeom prst="upArrow">
            <a:avLst>
              <a:gd name="adj1" fmla="val 50000"/>
              <a:gd name="adj2" fmla="val 50000"/>
            </a:avLst>
          </a:prstGeom>
          <a:solidFill>
            <a:srgbClr val="00FFFF"/>
          </a:solidFill>
          <a:ln w="9525" cap="flat" cmpd="sng">
            <a:solidFill>
              <a:srgbClr val="FF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14" name="Google Shape;1214;p82"/>
          <p:cNvSpPr txBox="1"/>
          <p:nvPr/>
        </p:nvSpPr>
        <p:spPr>
          <a:xfrm>
            <a:off x="5038854" y="200933"/>
            <a:ext cx="1289600" cy="642800"/>
          </a:xfrm>
          <a:prstGeom prst="rect">
            <a:avLst/>
          </a:prstGeom>
          <a:noFill/>
          <a:ln>
            <a:noFill/>
          </a:ln>
        </p:spPr>
        <p:txBody>
          <a:bodyPr spcFirstLastPara="1" wrap="square" lIns="107269" tIns="107269" rIns="107269" bIns="107269" anchor="t" anchorCtr="0">
            <a:noAutofit/>
          </a:bodyPr>
          <a:lstStyle/>
          <a:p>
            <a:pPr algn="ctr"/>
            <a:r>
              <a:rPr lang="fi" b="1" dirty="0">
                <a:latin typeface="Raleway"/>
                <a:ea typeface="Raleway"/>
                <a:cs typeface="Raleway"/>
                <a:sym typeface="Raleway"/>
              </a:rPr>
              <a:t>Ulosmeno portti</a:t>
            </a:r>
            <a:endParaRPr sz="1500" b="1" dirty="0">
              <a:latin typeface="Raleway"/>
              <a:ea typeface="Raleway"/>
              <a:cs typeface="Raleway"/>
              <a:sym typeface="Raleway"/>
            </a:endParaRPr>
          </a:p>
        </p:txBody>
      </p:sp>
      <p:cxnSp>
        <p:nvCxnSpPr>
          <p:cNvPr id="1215" name="Google Shape;1215;p82"/>
          <p:cNvCxnSpPr/>
          <p:nvPr/>
        </p:nvCxnSpPr>
        <p:spPr>
          <a:xfrm>
            <a:off x="7596360" y="602767"/>
            <a:ext cx="1001325" cy="1044800"/>
          </a:xfrm>
          <a:prstGeom prst="straightConnector1">
            <a:avLst/>
          </a:prstGeom>
          <a:noFill/>
          <a:ln w="9525" cap="flat" cmpd="sng">
            <a:solidFill>
              <a:srgbClr val="C27BA0"/>
            </a:solidFill>
            <a:prstDash val="solid"/>
            <a:round/>
            <a:headEnd type="none" w="med" len="med"/>
            <a:tailEnd type="triangle" w="med" len="med"/>
          </a:ln>
        </p:spPr>
      </p:cxnSp>
      <p:cxnSp>
        <p:nvCxnSpPr>
          <p:cNvPr id="1216" name="Google Shape;1216;p82"/>
          <p:cNvCxnSpPr/>
          <p:nvPr/>
        </p:nvCxnSpPr>
        <p:spPr>
          <a:xfrm flipH="1">
            <a:off x="7596360" y="4643312"/>
            <a:ext cx="1112800" cy="1531600"/>
          </a:xfrm>
          <a:prstGeom prst="straightConnector1">
            <a:avLst/>
          </a:prstGeom>
          <a:noFill/>
          <a:ln w="9525" cap="flat" cmpd="sng">
            <a:solidFill>
              <a:srgbClr val="A64D79"/>
            </a:solidFill>
            <a:prstDash val="solid"/>
            <a:round/>
            <a:headEnd type="none" w="med" len="med"/>
            <a:tailEnd type="triangle" w="med" len="med"/>
          </a:ln>
        </p:spPr>
      </p:cxnSp>
      <p:cxnSp>
        <p:nvCxnSpPr>
          <p:cNvPr id="1217" name="Google Shape;1217;p82"/>
          <p:cNvCxnSpPr/>
          <p:nvPr/>
        </p:nvCxnSpPr>
        <p:spPr>
          <a:xfrm rot="10800000">
            <a:off x="3928627" y="6174900"/>
            <a:ext cx="1980875" cy="415200"/>
          </a:xfrm>
          <a:prstGeom prst="straightConnector1">
            <a:avLst/>
          </a:prstGeom>
          <a:noFill/>
          <a:ln w="9525" cap="flat" cmpd="sng">
            <a:solidFill>
              <a:srgbClr val="C27BA0"/>
            </a:solidFill>
            <a:prstDash val="solid"/>
            <a:round/>
            <a:headEnd type="none" w="med" len="med"/>
            <a:tailEnd type="triangle" w="med" len="med"/>
          </a:ln>
        </p:spPr>
      </p:cxnSp>
      <p:cxnSp>
        <p:nvCxnSpPr>
          <p:cNvPr id="1218" name="Google Shape;1218;p82"/>
          <p:cNvCxnSpPr/>
          <p:nvPr/>
        </p:nvCxnSpPr>
        <p:spPr>
          <a:xfrm rot="10800000">
            <a:off x="2481321" y="2022733"/>
            <a:ext cx="21775" cy="2544800"/>
          </a:xfrm>
          <a:prstGeom prst="straightConnector1">
            <a:avLst/>
          </a:prstGeom>
          <a:noFill/>
          <a:ln w="9525" cap="flat" cmpd="sng">
            <a:solidFill>
              <a:srgbClr val="A64D79"/>
            </a:solidFill>
            <a:prstDash val="solid"/>
            <a:round/>
            <a:headEnd type="none" w="med" len="med"/>
            <a:tailEnd type="triangle" w="med" len="med"/>
          </a:ln>
        </p:spPr>
      </p:cxnSp>
      <p:cxnSp>
        <p:nvCxnSpPr>
          <p:cNvPr id="1219" name="Google Shape;1219;p82"/>
          <p:cNvCxnSpPr/>
          <p:nvPr/>
        </p:nvCxnSpPr>
        <p:spPr>
          <a:xfrm rot="10800000" flipH="1">
            <a:off x="3069192" y="602767"/>
            <a:ext cx="1218750" cy="710000"/>
          </a:xfrm>
          <a:prstGeom prst="straightConnector1">
            <a:avLst/>
          </a:prstGeom>
          <a:noFill/>
          <a:ln w="9525" cap="flat" cmpd="sng">
            <a:solidFill>
              <a:srgbClr val="A64D79"/>
            </a:solidFill>
            <a:prstDash val="solid"/>
            <a:round/>
            <a:headEnd type="none" w="med" len="med"/>
            <a:tailEnd type="triangle" w="med" len="med"/>
          </a:ln>
        </p:spPr>
      </p:cxnSp>
      <p:cxnSp>
        <p:nvCxnSpPr>
          <p:cNvPr id="1220" name="Google Shape;1220;p82"/>
          <p:cNvCxnSpPr/>
          <p:nvPr/>
        </p:nvCxnSpPr>
        <p:spPr>
          <a:xfrm>
            <a:off x="5630192" y="200933"/>
            <a:ext cx="0" cy="1326000"/>
          </a:xfrm>
          <a:prstGeom prst="straightConnector1">
            <a:avLst/>
          </a:prstGeom>
          <a:noFill/>
          <a:ln w="9525" cap="flat" cmpd="sng">
            <a:solidFill>
              <a:srgbClr val="C27BA0"/>
            </a:solidFill>
            <a:prstDash val="solid"/>
            <a:round/>
            <a:headEnd type="none" w="med" len="med"/>
            <a:tailEnd type="triangle" w="med" len="med"/>
          </a:ln>
        </p:spPr>
      </p:cxnSp>
      <p:cxnSp>
        <p:nvCxnSpPr>
          <p:cNvPr id="1221" name="Google Shape;1221;p82"/>
          <p:cNvCxnSpPr/>
          <p:nvPr/>
        </p:nvCxnSpPr>
        <p:spPr>
          <a:xfrm>
            <a:off x="8891513" y="2591933"/>
            <a:ext cx="10725" cy="1406400"/>
          </a:xfrm>
          <a:prstGeom prst="straightConnector1">
            <a:avLst/>
          </a:prstGeom>
          <a:noFill/>
          <a:ln w="9525" cap="flat" cmpd="sng">
            <a:solidFill>
              <a:srgbClr val="C27BA0"/>
            </a:solidFill>
            <a:prstDash val="solid"/>
            <a:round/>
            <a:headEnd type="none" w="med" len="med"/>
            <a:tailEnd type="triangle" w="med" len="med"/>
          </a:ln>
        </p:spPr>
      </p:cxnSp>
      <p:sp>
        <p:nvSpPr>
          <p:cNvPr id="1222" name="Google Shape;1222;p82"/>
          <p:cNvSpPr/>
          <p:nvPr/>
        </p:nvSpPr>
        <p:spPr>
          <a:xfrm>
            <a:off x="3819969" y="21262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23" name="Google Shape;1223;p82"/>
          <p:cNvSpPr/>
          <p:nvPr/>
        </p:nvSpPr>
        <p:spPr>
          <a:xfrm>
            <a:off x="3168831" y="3429000"/>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24" name="Google Shape;1224;p82"/>
          <p:cNvSpPr/>
          <p:nvPr/>
        </p:nvSpPr>
        <p:spPr>
          <a:xfrm>
            <a:off x="4356923" y="4643300"/>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25" name="Google Shape;1225;p82"/>
          <p:cNvSpPr/>
          <p:nvPr/>
        </p:nvSpPr>
        <p:spPr>
          <a:xfrm>
            <a:off x="5305625" y="322131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26" name="Google Shape;1226;p82"/>
          <p:cNvSpPr/>
          <p:nvPr/>
        </p:nvSpPr>
        <p:spPr>
          <a:xfrm>
            <a:off x="5216467" y="16475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27" name="Google Shape;1227;p82"/>
          <p:cNvSpPr/>
          <p:nvPr/>
        </p:nvSpPr>
        <p:spPr>
          <a:xfrm>
            <a:off x="6221529" y="4173633"/>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28" name="Google Shape;1228;p82"/>
          <p:cNvSpPr/>
          <p:nvPr/>
        </p:nvSpPr>
        <p:spPr>
          <a:xfrm>
            <a:off x="6518904" y="21866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29" name="Google Shape;1229;p82"/>
          <p:cNvSpPr/>
          <p:nvPr/>
        </p:nvSpPr>
        <p:spPr>
          <a:xfrm>
            <a:off x="7552838" y="35218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25"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26"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4"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3"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235" name="Google Shape;1235;p83"/>
          <p:cNvSpPr txBox="1"/>
          <p:nvPr/>
        </p:nvSpPr>
        <p:spPr>
          <a:xfrm>
            <a:off x="1558700"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PALLOTUS</a:t>
            </a:r>
            <a:endParaRPr sz="2200" b="1">
              <a:latin typeface="Raleway"/>
              <a:ea typeface="Raleway"/>
              <a:cs typeface="Raleway"/>
              <a:sym typeface="Raleway"/>
            </a:endParaRPr>
          </a:p>
        </p:txBody>
      </p:sp>
      <p:sp>
        <p:nvSpPr>
          <p:cNvPr id="1236" name="Google Shape;1236;p83"/>
          <p:cNvSpPr txBox="1"/>
          <p:nvPr/>
        </p:nvSpPr>
        <p:spPr>
          <a:xfrm>
            <a:off x="1758765" y="1219233"/>
            <a:ext cx="6851000"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a:latin typeface="Raleway"/>
                <a:ea typeface="Raleway"/>
                <a:cs typeface="Raleway"/>
                <a:sym typeface="Raleway"/>
              </a:rPr>
              <a:t>Kiinniottaminen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Erikokoisia palloja</a:t>
            </a:r>
            <a:endParaRPr dirty="0">
              <a:latin typeface="Raleway"/>
              <a:ea typeface="Raleway"/>
              <a:cs typeface="Raleway"/>
              <a:sym typeface="Raleway"/>
            </a:endParaRPr>
          </a:p>
          <a:p>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Lapset menevät jonoihin/jonoon. Ohjaaja heittää pallon lapselle. Lapsen palauttaessa pallon ohjaajalle, lapsi juoksee määrätyn reitin (kunniakierroksen). Kierroksen jälkeen lapsi menee jonon perälle</a:t>
            </a:r>
            <a:r>
              <a:rPr lang="fi" dirty="0" smtClean="0">
                <a:latin typeface="Raleway"/>
                <a:ea typeface="Raleway"/>
                <a:cs typeface="Raleway"/>
                <a:sym typeface="Raleway"/>
              </a:rPr>
              <a:t>. </a:t>
            </a:r>
            <a:r>
              <a:rPr lang="fi-FI" dirty="0" smtClean="0">
                <a:latin typeface="Raleway"/>
                <a:ea typeface="Raleway"/>
                <a:cs typeface="Raleway"/>
                <a:sym typeface="Raleway"/>
              </a:rPr>
              <a:t>M</a:t>
            </a:r>
            <a:r>
              <a:rPr lang="fi" dirty="0" smtClean="0">
                <a:latin typeface="Raleway"/>
                <a:ea typeface="Raleway"/>
                <a:cs typeface="Raleway"/>
                <a:sym typeface="Raleway"/>
              </a:rPr>
              <a:t>ax.3 lasta jonossa.</a:t>
            </a:r>
            <a:endParaRPr dirty="0">
              <a:latin typeface="Raleway"/>
              <a:ea typeface="Raleway"/>
              <a:cs typeface="Raleway"/>
              <a:sym typeface="Raleway"/>
            </a:endParaRPr>
          </a:p>
          <a:p>
            <a:endParaRPr dirty="0">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Helpota: -</a:t>
            </a:r>
            <a:endParaRPr b="1" i="1" dirty="0">
              <a:solidFill>
                <a:srgbClr val="1C4587"/>
              </a:solidFill>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Vaikeuta: </a:t>
            </a:r>
            <a:r>
              <a:rPr lang="fi" dirty="0">
                <a:solidFill>
                  <a:schemeClr val="dk1"/>
                </a:solidFill>
                <a:latin typeface="Raleway"/>
                <a:ea typeface="Raleway"/>
                <a:cs typeface="Raleway"/>
                <a:sym typeface="Raleway"/>
              </a:rPr>
              <a:t>Isommilla lapsilla voi molemmat tai toinen parista mennä esim. kyykkyyn/istumaan/makaamaan ja koittaa ottaa pallon kiinni.</a:t>
            </a:r>
            <a:endParaRPr dirty="0">
              <a:solidFill>
                <a:schemeClr val="dk1"/>
              </a:solidFill>
              <a:latin typeface="Raleway"/>
              <a:ea typeface="Raleway"/>
              <a:cs typeface="Raleway"/>
              <a:sym typeface="Raleway"/>
            </a:endParaRPr>
          </a:p>
          <a:p>
            <a:endParaRPr dirty="0"/>
          </a:p>
        </p:txBody>
      </p:sp>
      <p:sp>
        <p:nvSpPr>
          <p:cNvPr id="1237" name="Google Shape;1237;p83"/>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1238" name="Google Shape;1238;p83"/>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5-20 min</a:t>
            </a:r>
            <a:endParaRPr>
              <a:latin typeface="Raleway"/>
              <a:ea typeface="Raleway"/>
              <a:cs typeface="Raleway"/>
              <a:sym typeface="Raleway"/>
            </a:endParaRPr>
          </a:p>
        </p:txBody>
      </p:sp>
      <p:sp>
        <p:nvSpPr>
          <p:cNvPr id="1239" name="Google Shape;1239;p83"/>
          <p:cNvSpPr txBox="1"/>
          <p:nvPr/>
        </p:nvSpPr>
        <p:spPr>
          <a:xfrm>
            <a:off x="7310713" y="44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240" name="Google Shape;1240;p83"/>
          <p:cNvSpPr/>
          <p:nvPr/>
        </p:nvSpPr>
        <p:spPr>
          <a:xfrm>
            <a:off x="8706263" y="5188200"/>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241" name="Google Shape;1241;p83"/>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242" name="Google Shape;1242;p83"/>
          <p:cNvPicPr preferRelativeResize="0"/>
          <p:nvPr/>
        </p:nvPicPr>
        <p:blipFill rotWithShape="1">
          <a:blip r:embed="rId3">
            <a:alphaModFix/>
          </a:blip>
          <a:srcRect l="6360" t="2698" r="75121" b="74076"/>
          <a:stretch/>
        </p:blipFill>
        <p:spPr>
          <a:xfrm>
            <a:off x="8843385" y="310967"/>
            <a:ext cx="468000" cy="774404"/>
          </a:xfrm>
          <a:prstGeom prst="rect">
            <a:avLst/>
          </a:prstGeom>
          <a:noFill/>
          <a:ln>
            <a:noFill/>
          </a:ln>
        </p:spPr>
      </p:pic>
      <p:pic>
        <p:nvPicPr>
          <p:cNvPr id="1243" name="Google Shape;1243;p83"/>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244" name="Google Shape;1244;p83"/>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23"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22"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250" name="Google Shape;1250;p84"/>
          <p:cNvSpPr txBox="1"/>
          <p:nvPr/>
        </p:nvSpPr>
        <p:spPr>
          <a:xfrm>
            <a:off x="1683879" y="1261100"/>
            <a:ext cx="5530200" cy="5188400"/>
          </a:xfrm>
          <a:prstGeom prst="rect">
            <a:avLst/>
          </a:prstGeom>
          <a:noFill/>
          <a:ln>
            <a:noFill/>
          </a:ln>
        </p:spPr>
        <p:txBody>
          <a:bodyPr spcFirstLastPara="1" wrap="square" lIns="107269" tIns="107269" rIns="107269" bIns="107269" anchor="t" anchorCtr="0">
            <a:noAutofit/>
          </a:bodyPr>
          <a:lstStyle/>
          <a:p>
            <a:endParaRPr/>
          </a:p>
          <a:p>
            <a:endParaRPr/>
          </a:p>
          <a:p>
            <a:r>
              <a:rPr lang="fi" sz="4200" b="1">
                <a:solidFill>
                  <a:srgbClr val="FFFFFF"/>
                </a:solidFill>
                <a:latin typeface="Raleway"/>
                <a:ea typeface="Raleway"/>
                <a:cs typeface="Raleway"/>
                <a:sym typeface="Raleway"/>
              </a:rPr>
              <a:t>  Message from the video</a:t>
            </a:r>
            <a:endParaRPr sz="4200" b="1">
              <a:solidFill>
                <a:srgbClr val="FFFFFF"/>
              </a:solidFill>
              <a:latin typeface="Raleway"/>
              <a:ea typeface="Raleway"/>
              <a:cs typeface="Raleway"/>
              <a:sym typeface="Raleway"/>
            </a:endParaRPr>
          </a:p>
          <a:p>
            <a:endParaRPr/>
          </a:p>
          <a:p>
            <a:endParaRPr/>
          </a:p>
        </p:txBody>
      </p:sp>
      <p:sp>
        <p:nvSpPr>
          <p:cNvPr id="1251" name="Google Shape;1251;p84"/>
          <p:cNvSpPr txBox="1"/>
          <p:nvPr/>
        </p:nvSpPr>
        <p:spPr>
          <a:xfrm rot="-5400000">
            <a:off x="-2063411" y="3193647"/>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1252" name="Google Shape;1252;p84"/>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253" name="Google Shape;1253;p84"/>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254" name="Google Shape;1254;p84"/>
          <p:cNvSpPr/>
          <p:nvPr/>
        </p:nvSpPr>
        <p:spPr>
          <a:xfrm>
            <a:off x="2590169" y="669733"/>
            <a:ext cx="707525" cy="7468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55" name="Google Shape;1255;p84"/>
          <p:cNvSpPr/>
          <p:nvPr/>
        </p:nvSpPr>
        <p:spPr>
          <a:xfrm>
            <a:off x="4953000" y="669733"/>
            <a:ext cx="751075" cy="7468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56" name="Google Shape;1256;p84"/>
          <p:cNvSpPr/>
          <p:nvPr/>
        </p:nvSpPr>
        <p:spPr>
          <a:xfrm>
            <a:off x="7928104" y="788600"/>
            <a:ext cx="751075" cy="6564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57" name="Google Shape;1257;p84"/>
          <p:cNvSpPr/>
          <p:nvPr/>
        </p:nvSpPr>
        <p:spPr>
          <a:xfrm>
            <a:off x="2688129" y="21530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58" name="Google Shape;1258;p84"/>
          <p:cNvSpPr/>
          <p:nvPr/>
        </p:nvSpPr>
        <p:spPr>
          <a:xfrm>
            <a:off x="2688129" y="3141000"/>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59" name="Google Shape;1259;p84"/>
          <p:cNvSpPr/>
          <p:nvPr/>
        </p:nvSpPr>
        <p:spPr>
          <a:xfrm>
            <a:off x="2688129" y="39926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60" name="Google Shape;1260;p84"/>
          <p:cNvSpPr/>
          <p:nvPr/>
        </p:nvSpPr>
        <p:spPr>
          <a:xfrm>
            <a:off x="5121675" y="3847633"/>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61" name="Google Shape;1261;p84"/>
          <p:cNvSpPr/>
          <p:nvPr/>
        </p:nvSpPr>
        <p:spPr>
          <a:xfrm>
            <a:off x="5121675" y="29524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62" name="Google Shape;1262;p84"/>
          <p:cNvSpPr/>
          <p:nvPr/>
        </p:nvSpPr>
        <p:spPr>
          <a:xfrm>
            <a:off x="5121675" y="21530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63" name="Google Shape;1263;p84"/>
          <p:cNvSpPr/>
          <p:nvPr/>
        </p:nvSpPr>
        <p:spPr>
          <a:xfrm>
            <a:off x="8096779" y="3958651"/>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64" name="Google Shape;1264;p84"/>
          <p:cNvSpPr/>
          <p:nvPr/>
        </p:nvSpPr>
        <p:spPr>
          <a:xfrm>
            <a:off x="8096779" y="30798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65" name="Google Shape;1265;p84"/>
          <p:cNvSpPr/>
          <p:nvPr/>
        </p:nvSpPr>
        <p:spPr>
          <a:xfrm>
            <a:off x="8096779" y="2153067"/>
            <a:ext cx="413725" cy="57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266" name="Google Shape;1266;p84"/>
          <p:cNvSpPr txBox="1"/>
          <p:nvPr/>
        </p:nvSpPr>
        <p:spPr>
          <a:xfrm>
            <a:off x="2492208" y="295200"/>
            <a:ext cx="1009125" cy="212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opettaja</a:t>
            </a:r>
            <a:endParaRPr>
              <a:latin typeface="Raleway"/>
              <a:ea typeface="Raleway"/>
              <a:cs typeface="Raleway"/>
              <a:sym typeface="Raleway"/>
            </a:endParaRPr>
          </a:p>
        </p:txBody>
      </p:sp>
      <p:sp>
        <p:nvSpPr>
          <p:cNvPr id="1267" name="Google Shape;1267;p84"/>
          <p:cNvSpPr txBox="1"/>
          <p:nvPr/>
        </p:nvSpPr>
        <p:spPr>
          <a:xfrm>
            <a:off x="2590169" y="1751100"/>
            <a:ext cx="891150" cy="3216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lapsi</a:t>
            </a:r>
            <a:endParaRPr>
              <a:latin typeface="Raleway"/>
              <a:ea typeface="Raleway"/>
              <a:cs typeface="Raleway"/>
              <a:sym typeface="Raleway"/>
            </a:endParaRPr>
          </a:p>
        </p:txBody>
      </p:sp>
      <p:sp>
        <p:nvSpPr>
          <p:cNvPr id="1268" name="Google Shape;1268;p84"/>
          <p:cNvSpPr/>
          <p:nvPr/>
        </p:nvSpPr>
        <p:spPr>
          <a:xfrm>
            <a:off x="3221373" y="2236900"/>
            <a:ext cx="761800" cy="30672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4" name="Google Shape;1274;p85"/>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dirty="0">
                <a:latin typeface="Raleway"/>
                <a:ea typeface="Raleway"/>
                <a:cs typeface="Raleway"/>
                <a:sym typeface="Raleway"/>
              </a:rPr>
              <a:t>LATTIA/MAA ON LAAVAA</a:t>
            </a:r>
            <a:endParaRPr sz="2200" b="1" dirty="0">
              <a:latin typeface="Raleway"/>
              <a:ea typeface="Raleway"/>
              <a:cs typeface="Raleway"/>
              <a:sym typeface="Raleway"/>
            </a:endParaRPr>
          </a:p>
        </p:txBody>
      </p:sp>
      <p:sp>
        <p:nvSpPr>
          <p:cNvPr id="1275" name="Google Shape;1275;p85"/>
          <p:cNvSpPr txBox="1"/>
          <p:nvPr/>
        </p:nvSpPr>
        <p:spPr>
          <a:xfrm>
            <a:off x="1709175" y="1261100"/>
            <a:ext cx="6900725" cy="5188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a:t>
            </a:r>
            <a:r>
              <a:rPr lang="fi">
                <a:latin typeface="Raleway"/>
                <a:ea typeface="Raleway"/>
                <a:cs typeface="Raleway"/>
                <a:sym typeface="Raleway"/>
              </a:rPr>
              <a:t> Hyppääminen, tasapaino</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Jotain, jonka päälle voi hypätä.</a:t>
            </a:r>
            <a:endParaRPr>
              <a:latin typeface="Raleway"/>
              <a:ea typeface="Raleway"/>
              <a:cs typeface="Raleway"/>
              <a:sym typeface="Raleway"/>
            </a:endParaRPr>
          </a:p>
          <a:p>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a:t>
            </a:r>
            <a:endParaRPr b="1">
              <a:latin typeface="Raleway"/>
              <a:ea typeface="Raleway"/>
              <a:cs typeface="Raleway"/>
              <a:sym typeface="Raleway"/>
            </a:endParaRPr>
          </a:p>
          <a:p>
            <a:pPr>
              <a:spcBef>
                <a:spcPts val="1173"/>
              </a:spcBef>
            </a:pPr>
            <a:r>
              <a:rPr lang="fi">
                <a:latin typeface="Raleway"/>
                <a:ea typeface="Raleway"/>
                <a:cs typeface="Raleway"/>
                <a:sym typeface="Raleway"/>
              </a:rPr>
              <a:t>Laitetaan esim. laatikoita/tyynyjä ympäri lattiaa/maata. Ohjaaja sanoo : lattia on laavaa. Lapset hyppäävät esim. laatikoiden/tyynyjen päälle tasajalkaa/takaperin/yhdellä jalalla. Ulkona voi tuoda esim. lätkiä. Ja saa käyttää hyväksi myös ympäristöä.</a:t>
            </a:r>
            <a:endParaRPr>
              <a:latin typeface="Raleway"/>
              <a:ea typeface="Raleway"/>
              <a:cs typeface="Raleway"/>
              <a:sym typeface="Raleway"/>
            </a:endParaRPr>
          </a:p>
          <a:p>
            <a:endParaRPr>
              <a:latin typeface="Raleway"/>
              <a:ea typeface="Raleway"/>
              <a:cs typeface="Raleway"/>
              <a:sym typeface="Raleway"/>
            </a:endParaRPr>
          </a:p>
          <a:p>
            <a:endParaRPr>
              <a:latin typeface="Raleway"/>
              <a:ea typeface="Raleway"/>
              <a:cs typeface="Raleway"/>
              <a:sym typeface="Raleway"/>
            </a:endParaRPr>
          </a:p>
          <a:p>
            <a:r>
              <a:rPr lang="fi" b="1" i="1">
                <a:solidFill>
                  <a:srgbClr val="1C4587"/>
                </a:solidFill>
                <a:latin typeface="Raleway"/>
                <a:ea typeface="Raleway"/>
                <a:cs typeface="Raleway"/>
                <a:sym typeface="Raleway"/>
              </a:rPr>
              <a:t>Helpota:</a:t>
            </a:r>
            <a:r>
              <a:rPr lang="fi" b="1">
                <a:latin typeface="Raleway"/>
                <a:ea typeface="Raleway"/>
                <a:cs typeface="Raleway"/>
                <a:sym typeface="Raleway"/>
              </a:rPr>
              <a:t> </a:t>
            </a:r>
            <a:r>
              <a:rPr lang="fi">
                <a:latin typeface="Raleway"/>
                <a:ea typeface="Raleway"/>
                <a:cs typeface="Raleway"/>
                <a:sym typeface="Raleway"/>
              </a:rPr>
              <a:t>Pienemmille matalia kohteita, joiden päälle hypätä.</a:t>
            </a:r>
            <a:endParaRPr>
              <a:latin typeface="Raleway"/>
              <a:ea typeface="Raleway"/>
              <a:cs typeface="Raleway"/>
              <a:sym typeface="Raleway"/>
            </a:endParaRPr>
          </a:p>
          <a:p>
            <a:endParaRPr b="1" i="1">
              <a:solidFill>
                <a:srgbClr val="1C4587"/>
              </a:solidFill>
              <a:latin typeface="Raleway"/>
              <a:ea typeface="Raleway"/>
              <a:cs typeface="Raleway"/>
              <a:sym typeface="Raleway"/>
            </a:endParaRPr>
          </a:p>
          <a:p>
            <a:r>
              <a:rPr lang="fi" b="1" i="1">
                <a:solidFill>
                  <a:srgbClr val="1C4587"/>
                </a:solidFill>
                <a:latin typeface="Raleway"/>
                <a:ea typeface="Raleway"/>
                <a:cs typeface="Raleway"/>
                <a:sym typeface="Raleway"/>
              </a:rPr>
              <a:t>Vaikeuta: -</a:t>
            </a:r>
            <a:endParaRPr b="1" i="1">
              <a:solidFill>
                <a:srgbClr val="1C4587"/>
              </a:solidFill>
              <a:latin typeface="Raleway"/>
              <a:ea typeface="Raleway"/>
              <a:cs typeface="Raleway"/>
              <a:sym typeface="Raleway"/>
            </a:endParaRPr>
          </a:p>
          <a:p>
            <a:endParaRPr b="1" i="1">
              <a:solidFill>
                <a:srgbClr val="1C4587"/>
              </a:solidFill>
              <a:latin typeface="Raleway"/>
              <a:ea typeface="Raleway"/>
              <a:cs typeface="Raleway"/>
              <a:sym typeface="Raleway"/>
            </a:endParaRPr>
          </a:p>
          <a:p>
            <a:endParaRPr/>
          </a:p>
        </p:txBody>
      </p:sp>
      <p:sp>
        <p:nvSpPr>
          <p:cNvPr id="1276" name="Google Shape;1276;p85"/>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5-15 min</a:t>
            </a:r>
            <a:endParaRPr>
              <a:latin typeface="Raleway"/>
              <a:ea typeface="Raleway"/>
              <a:cs typeface="Raleway"/>
              <a:sym typeface="Raleway"/>
            </a:endParaRPr>
          </a:p>
        </p:txBody>
      </p:sp>
      <p:sp>
        <p:nvSpPr>
          <p:cNvPr id="1277" name="Google Shape;1277;p85"/>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sp>
        <p:nvSpPr>
          <p:cNvPr id="1278" name="Google Shape;1278;p85"/>
          <p:cNvSpPr txBox="1"/>
          <p:nvPr/>
        </p:nvSpPr>
        <p:spPr>
          <a:xfrm>
            <a:off x="7290400"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279" name="Google Shape;1279;p85"/>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280" name="Google Shape;1280;p85"/>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281" name="Google Shape;1281;p85"/>
          <p:cNvPicPr preferRelativeResize="0"/>
          <p:nvPr/>
        </p:nvPicPr>
        <p:blipFill rotWithShape="1">
          <a:blip r:embed="rId3">
            <a:alphaModFix/>
          </a:blip>
          <a:srcRect l="6360" t="2698" r="75121" b="74076"/>
          <a:stretch/>
        </p:blipFill>
        <p:spPr>
          <a:xfrm>
            <a:off x="8843385" y="310967"/>
            <a:ext cx="468000" cy="774404"/>
          </a:xfrm>
          <a:prstGeom prst="rect">
            <a:avLst/>
          </a:prstGeom>
          <a:noFill/>
          <a:ln>
            <a:noFill/>
          </a:ln>
        </p:spPr>
      </p:pic>
      <p:pic>
        <p:nvPicPr>
          <p:cNvPr id="1282" name="Google Shape;1282;p85"/>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283" name="Google Shape;1283;p85"/>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3"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4"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86"/>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pic>
        <p:nvPicPr>
          <p:cNvPr id="1290" name="Google Shape;1290;p86"/>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291" name="Google Shape;1291;p86"/>
          <p:cNvPicPr preferRelativeResize="0"/>
          <p:nvPr/>
        </p:nvPicPr>
        <p:blipFill>
          <a:blip r:embed="rId4">
            <a:alphaModFix/>
          </a:blip>
          <a:stretch>
            <a:fillRect/>
          </a:stretch>
        </p:blipFill>
        <p:spPr>
          <a:xfrm>
            <a:off x="7552824" y="5764246"/>
            <a:ext cx="1126368" cy="746972"/>
          </a:xfrm>
          <a:prstGeom prst="rect">
            <a:avLst/>
          </a:prstGeom>
          <a:noFill/>
          <a:ln>
            <a:noFill/>
          </a:ln>
        </p:spPr>
      </p:pic>
      <p:pic>
        <p:nvPicPr>
          <p:cNvPr id="1292" name="Google Shape;1292;p86"/>
          <p:cNvPicPr preferRelativeResize="0"/>
          <p:nvPr/>
        </p:nvPicPr>
        <p:blipFill>
          <a:blip r:embed="rId5">
            <a:alphaModFix/>
          </a:blip>
          <a:stretch>
            <a:fillRect/>
          </a:stretch>
        </p:blipFill>
        <p:spPr>
          <a:xfrm>
            <a:off x="1420576" y="436962"/>
            <a:ext cx="3774278" cy="2280567"/>
          </a:xfrm>
          <a:prstGeom prst="rect">
            <a:avLst/>
          </a:prstGeom>
          <a:noFill/>
          <a:ln>
            <a:noFill/>
          </a:ln>
        </p:spPr>
      </p:pic>
      <p:pic>
        <p:nvPicPr>
          <p:cNvPr id="1293" name="Google Shape;1293;p86"/>
          <p:cNvPicPr preferRelativeResize="0"/>
          <p:nvPr/>
        </p:nvPicPr>
        <p:blipFill>
          <a:blip r:embed="rId6">
            <a:alphaModFix/>
          </a:blip>
          <a:stretch>
            <a:fillRect/>
          </a:stretch>
        </p:blipFill>
        <p:spPr>
          <a:xfrm>
            <a:off x="5324855" y="1289266"/>
            <a:ext cx="4076583" cy="2054633"/>
          </a:xfrm>
          <a:prstGeom prst="rect">
            <a:avLst/>
          </a:prstGeom>
          <a:noFill/>
          <a:ln>
            <a:noFill/>
          </a:ln>
        </p:spPr>
      </p:pic>
      <p:pic>
        <p:nvPicPr>
          <p:cNvPr id="1294" name="Google Shape;1294;p86"/>
          <p:cNvPicPr preferRelativeResize="0"/>
          <p:nvPr/>
        </p:nvPicPr>
        <p:blipFill>
          <a:blip r:embed="rId7">
            <a:alphaModFix/>
          </a:blip>
          <a:stretch>
            <a:fillRect/>
          </a:stretch>
        </p:blipFill>
        <p:spPr>
          <a:xfrm>
            <a:off x="1623104" y="2541061"/>
            <a:ext cx="3033934" cy="3734072"/>
          </a:xfrm>
          <a:prstGeom prst="rect">
            <a:avLst/>
          </a:prstGeom>
          <a:noFill/>
          <a:ln>
            <a:noFill/>
          </a:ln>
        </p:spPr>
      </p:pic>
      <p:pic>
        <p:nvPicPr>
          <p:cNvPr id="1295" name="Google Shape;1295;p86"/>
          <p:cNvPicPr preferRelativeResize="0"/>
          <p:nvPr/>
        </p:nvPicPr>
        <p:blipFill>
          <a:blip r:embed="rId8">
            <a:alphaModFix/>
          </a:blip>
          <a:stretch>
            <a:fillRect/>
          </a:stretch>
        </p:blipFill>
        <p:spPr>
          <a:xfrm>
            <a:off x="4706465" y="3602833"/>
            <a:ext cx="2312918" cy="2846668"/>
          </a:xfrm>
          <a:prstGeom prst="rect">
            <a:avLst/>
          </a:prstGeom>
          <a:noFill/>
          <a:ln>
            <a:noFill/>
          </a:ln>
        </p:spPr>
      </p:pic>
      <p:sp>
        <p:nvSpPr>
          <p:cNvPr id="10"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1"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1" name="Google Shape;1301;p87"/>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BONUSELÄIN POSSU</a:t>
            </a:r>
            <a:endParaRPr sz="2200" b="1">
              <a:latin typeface="Raleway"/>
              <a:ea typeface="Raleway"/>
              <a:cs typeface="Raleway"/>
              <a:sym typeface="Raleway"/>
            </a:endParaRPr>
          </a:p>
        </p:txBody>
      </p:sp>
      <p:sp>
        <p:nvSpPr>
          <p:cNvPr id="1302" name="Google Shape;1302;p87"/>
          <p:cNvSpPr txBox="1"/>
          <p:nvPr/>
        </p:nvSpPr>
        <p:spPr>
          <a:xfrm>
            <a:off x="1747525" y="1261200"/>
            <a:ext cx="6931600" cy="5104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 </a:t>
            </a:r>
            <a:r>
              <a:rPr lang="fi">
                <a:latin typeface="Raleway"/>
                <a:ea typeface="Raleway"/>
                <a:cs typeface="Raleway"/>
                <a:sym typeface="Raleway"/>
              </a:rPr>
              <a:t>Väistäminen</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pPr>
              <a:spcBef>
                <a:spcPts val="1173"/>
              </a:spcBef>
            </a:pPr>
            <a:r>
              <a:rPr lang="fi">
                <a:latin typeface="Raleway"/>
                <a:ea typeface="Raleway"/>
                <a:cs typeface="Raleway"/>
                <a:sym typeface="Raleway"/>
              </a:rPr>
              <a:t>Lapset laitetaan pareittain, joilla sama eläin (poni,poni). Ohjaaja on bonuseläin possu, joka yrittää saada lapsia kiinni. Porukka sekoitetaan eri puolille tilaa. Lapset yrittävät nopeasti löytää parinsa ääntelemällä kuten kyseinen oma eläin. Jos bonuseläin possu saa sinut kiinni, muutut itse myös bonuseläin possuksi.  Bonuseläimiä voi olla myös useita alkuun. Lapset voivat liikkua eri tavoin esim. oman eläimen tavoin/ohjaajan määräyksen mukaan.</a:t>
            </a:r>
            <a:endParaRPr>
              <a:solidFill>
                <a:schemeClr val="dk1"/>
              </a:solidFill>
              <a:latin typeface="Raleway"/>
              <a:ea typeface="Raleway"/>
              <a:cs typeface="Raleway"/>
              <a:sym typeface="Raleway"/>
            </a:endParaRPr>
          </a:p>
          <a:p>
            <a:endParaRPr>
              <a:solidFill>
                <a:schemeClr val="dk1"/>
              </a:solidFill>
              <a:latin typeface="Raleway"/>
              <a:ea typeface="Raleway"/>
              <a:cs typeface="Raleway"/>
              <a:sym typeface="Raleway"/>
            </a:endParaRPr>
          </a:p>
          <a:p>
            <a:r>
              <a:rPr lang="fi" b="1" i="1">
                <a:solidFill>
                  <a:srgbClr val="1C4587"/>
                </a:solidFill>
                <a:latin typeface="Raleway"/>
                <a:ea typeface="Raleway"/>
                <a:cs typeface="Raleway"/>
                <a:sym typeface="Raleway"/>
              </a:rPr>
              <a:t>Helpota:</a:t>
            </a:r>
            <a:r>
              <a:rPr lang="fi" b="1">
                <a:solidFill>
                  <a:schemeClr val="dk1"/>
                </a:solidFill>
                <a:latin typeface="Raleway"/>
                <a:ea typeface="Raleway"/>
                <a:cs typeface="Raleway"/>
                <a:sym typeface="Raleway"/>
              </a:rPr>
              <a:t> </a:t>
            </a:r>
            <a:r>
              <a:rPr lang="fi">
                <a:solidFill>
                  <a:schemeClr val="dk1"/>
                </a:solidFill>
                <a:latin typeface="Raleway"/>
                <a:ea typeface="Raleway"/>
                <a:cs typeface="Raleway"/>
                <a:sym typeface="Raleway"/>
              </a:rPr>
              <a:t>Pienemmillä isompia ryhmiä kuin pari. Kiinniotettu lapsi ei muutu bonuseläimeksi.</a:t>
            </a:r>
            <a:endParaRPr>
              <a:solidFill>
                <a:schemeClr val="dk1"/>
              </a:solidFill>
              <a:latin typeface="Raleway"/>
              <a:ea typeface="Raleway"/>
              <a:cs typeface="Raleway"/>
              <a:sym typeface="Raleway"/>
            </a:endParaRPr>
          </a:p>
          <a:p>
            <a:endParaRPr b="1" i="1">
              <a:solidFill>
                <a:srgbClr val="1C4587"/>
              </a:solidFill>
              <a:latin typeface="Raleway"/>
              <a:ea typeface="Raleway"/>
              <a:cs typeface="Raleway"/>
              <a:sym typeface="Raleway"/>
            </a:endParaRPr>
          </a:p>
          <a:p>
            <a:r>
              <a:rPr lang="fi" b="1" i="1">
                <a:solidFill>
                  <a:srgbClr val="1C4587"/>
                </a:solidFill>
                <a:latin typeface="Raleway"/>
                <a:ea typeface="Raleway"/>
                <a:cs typeface="Raleway"/>
                <a:sym typeface="Raleway"/>
              </a:rPr>
              <a:t>Vaikeuta: -</a:t>
            </a:r>
            <a:endParaRPr b="1" i="1">
              <a:solidFill>
                <a:srgbClr val="1C4587"/>
              </a:solidFill>
              <a:latin typeface="Raleway"/>
              <a:ea typeface="Raleway"/>
              <a:cs typeface="Raleway"/>
              <a:sym typeface="Raleway"/>
            </a:endParaRPr>
          </a:p>
          <a:p>
            <a:endParaRPr>
              <a:solidFill>
                <a:schemeClr val="dk1"/>
              </a:solidFill>
              <a:latin typeface="Raleway"/>
              <a:ea typeface="Raleway"/>
              <a:cs typeface="Raleway"/>
              <a:sym typeface="Raleway"/>
            </a:endParaRPr>
          </a:p>
          <a:p>
            <a:endParaRPr b="1" i="1">
              <a:solidFill>
                <a:srgbClr val="1C4587"/>
              </a:solidFill>
              <a:latin typeface="Raleway"/>
              <a:ea typeface="Raleway"/>
              <a:cs typeface="Raleway"/>
              <a:sym typeface="Raleway"/>
            </a:endParaRPr>
          </a:p>
          <a:p>
            <a:pPr marL="536433"/>
            <a:endParaRPr>
              <a:solidFill>
                <a:schemeClr val="dk1"/>
              </a:solidFill>
              <a:latin typeface="Raleway"/>
              <a:ea typeface="Raleway"/>
              <a:cs typeface="Raleway"/>
              <a:sym typeface="Raleway"/>
            </a:endParaRPr>
          </a:p>
          <a:p>
            <a:pPr>
              <a:buClr>
                <a:schemeClr val="dk1"/>
              </a:buClr>
              <a:buSzPts val="1100"/>
            </a:pPr>
            <a:endParaRPr b="1">
              <a:solidFill>
                <a:schemeClr val="dk1"/>
              </a:solidFill>
              <a:latin typeface="Raleway"/>
              <a:ea typeface="Raleway"/>
              <a:cs typeface="Raleway"/>
              <a:sym typeface="Raleway"/>
            </a:endParaRPr>
          </a:p>
          <a:p>
            <a:endParaRPr>
              <a:latin typeface="Raleway"/>
              <a:ea typeface="Raleway"/>
              <a:cs typeface="Raleway"/>
              <a:sym typeface="Raleway"/>
            </a:endParaRPr>
          </a:p>
          <a:p>
            <a:r>
              <a:rPr lang="fi" sz="4200" b="1">
                <a:solidFill>
                  <a:srgbClr val="FFFFFF"/>
                </a:solidFill>
                <a:latin typeface="Raleway"/>
                <a:ea typeface="Raleway"/>
                <a:cs typeface="Raleway"/>
                <a:sym typeface="Raleway"/>
              </a:rPr>
              <a:t>  </a:t>
            </a:r>
            <a:endParaRPr>
              <a:latin typeface="Raleway"/>
              <a:ea typeface="Raleway"/>
              <a:cs typeface="Raleway"/>
              <a:sym typeface="Raleway"/>
            </a:endParaRPr>
          </a:p>
        </p:txBody>
      </p:sp>
      <p:sp>
        <p:nvSpPr>
          <p:cNvPr id="1303" name="Google Shape;1303;p87"/>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1304" name="Google Shape;1304;p87"/>
          <p:cNvSpPr txBox="1"/>
          <p:nvPr/>
        </p:nvSpPr>
        <p:spPr>
          <a:xfrm>
            <a:off x="7283575"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305" name="Google Shape;1305;p87"/>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5-15 min</a:t>
            </a:r>
            <a:endParaRPr>
              <a:latin typeface="Raleway"/>
              <a:ea typeface="Raleway"/>
              <a:cs typeface="Raleway"/>
              <a:sym typeface="Raleway"/>
            </a:endParaRPr>
          </a:p>
        </p:txBody>
      </p:sp>
      <p:sp>
        <p:nvSpPr>
          <p:cNvPr id="1306" name="Google Shape;1306;p87"/>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307" name="Google Shape;1307;p87"/>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308" name="Google Shape;1308;p87"/>
          <p:cNvPicPr preferRelativeResize="0"/>
          <p:nvPr/>
        </p:nvPicPr>
        <p:blipFill rotWithShape="1">
          <a:blip r:embed="rId3">
            <a:alphaModFix/>
          </a:blip>
          <a:srcRect l="6360" t="2698" r="75121" b="74076"/>
          <a:stretch/>
        </p:blipFill>
        <p:spPr>
          <a:xfrm>
            <a:off x="8873300" y="310967"/>
            <a:ext cx="468000" cy="774404"/>
          </a:xfrm>
          <a:prstGeom prst="rect">
            <a:avLst/>
          </a:prstGeom>
          <a:noFill/>
          <a:ln>
            <a:noFill/>
          </a:ln>
        </p:spPr>
      </p:pic>
      <p:pic>
        <p:nvPicPr>
          <p:cNvPr id="1309" name="Google Shape;1309;p87"/>
          <p:cNvPicPr preferRelativeResize="0"/>
          <p:nvPr/>
        </p:nvPicPr>
        <p:blipFill rotWithShape="1">
          <a:blip r:embed="rId3">
            <a:alphaModFix/>
          </a:blip>
          <a:srcRect l="6360" t="2698" r="75121" b="74076"/>
          <a:stretch/>
        </p:blipFill>
        <p:spPr>
          <a:xfrm>
            <a:off x="9367123" y="310967"/>
            <a:ext cx="468000" cy="774404"/>
          </a:xfrm>
          <a:prstGeom prst="rect">
            <a:avLst/>
          </a:prstGeom>
          <a:noFill/>
          <a:ln>
            <a:noFill/>
          </a:ln>
        </p:spPr>
      </p:pic>
      <p:pic>
        <p:nvPicPr>
          <p:cNvPr id="1310" name="Google Shape;1310;p87"/>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311" name="Google Shape;1311;p87"/>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4"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5"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7" name="Google Shape;1317;p88"/>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1318" name="Google Shape;1318;p88"/>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319" name="Google Shape;1319;p88"/>
          <p:cNvPicPr preferRelativeResize="0"/>
          <p:nvPr/>
        </p:nvPicPr>
        <p:blipFill>
          <a:blip r:embed="rId4">
            <a:alphaModFix/>
          </a:blip>
          <a:stretch>
            <a:fillRect/>
          </a:stretch>
        </p:blipFill>
        <p:spPr>
          <a:xfrm>
            <a:off x="7552824" y="5764246"/>
            <a:ext cx="1126368" cy="746972"/>
          </a:xfrm>
          <a:prstGeom prst="rect">
            <a:avLst/>
          </a:prstGeom>
          <a:noFill/>
          <a:ln>
            <a:noFill/>
          </a:ln>
        </p:spPr>
      </p:pic>
      <p:pic>
        <p:nvPicPr>
          <p:cNvPr id="1320" name="Google Shape;1320;p88"/>
          <p:cNvPicPr preferRelativeResize="0"/>
          <p:nvPr/>
        </p:nvPicPr>
        <p:blipFill>
          <a:blip r:embed="rId5">
            <a:alphaModFix/>
          </a:blip>
          <a:stretch>
            <a:fillRect/>
          </a:stretch>
        </p:blipFill>
        <p:spPr>
          <a:xfrm>
            <a:off x="1575816" y="508001"/>
            <a:ext cx="2188063" cy="2460465"/>
          </a:xfrm>
          <a:prstGeom prst="rect">
            <a:avLst/>
          </a:prstGeom>
          <a:noFill/>
          <a:ln>
            <a:noFill/>
          </a:ln>
        </p:spPr>
      </p:pic>
      <p:pic>
        <p:nvPicPr>
          <p:cNvPr id="1321" name="Google Shape;1321;p88"/>
          <p:cNvPicPr preferRelativeResize="0"/>
          <p:nvPr/>
        </p:nvPicPr>
        <p:blipFill>
          <a:blip r:embed="rId6">
            <a:alphaModFix/>
          </a:blip>
          <a:stretch>
            <a:fillRect/>
          </a:stretch>
        </p:blipFill>
        <p:spPr>
          <a:xfrm>
            <a:off x="4282375" y="541867"/>
            <a:ext cx="2188063" cy="2693000"/>
          </a:xfrm>
          <a:prstGeom prst="rect">
            <a:avLst/>
          </a:prstGeom>
          <a:noFill/>
          <a:ln>
            <a:noFill/>
          </a:ln>
        </p:spPr>
      </p:pic>
      <p:pic>
        <p:nvPicPr>
          <p:cNvPr id="1322" name="Google Shape;1322;p88"/>
          <p:cNvPicPr preferRelativeResize="0"/>
          <p:nvPr/>
        </p:nvPicPr>
        <p:blipFill>
          <a:blip r:embed="rId7">
            <a:alphaModFix/>
          </a:blip>
          <a:stretch>
            <a:fillRect/>
          </a:stretch>
        </p:blipFill>
        <p:spPr>
          <a:xfrm>
            <a:off x="1474471" y="3110167"/>
            <a:ext cx="2522894" cy="3105100"/>
          </a:xfrm>
          <a:prstGeom prst="rect">
            <a:avLst/>
          </a:prstGeom>
          <a:noFill/>
          <a:ln>
            <a:noFill/>
          </a:ln>
        </p:spPr>
      </p:pic>
      <p:pic>
        <p:nvPicPr>
          <p:cNvPr id="1323" name="Google Shape;1323;p88"/>
          <p:cNvPicPr preferRelativeResize="0"/>
          <p:nvPr/>
        </p:nvPicPr>
        <p:blipFill>
          <a:blip r:embed="rId8">
            <a:alphaModFix/>
          </a:blip>
          <a:stretch>
            <a:fillRect/>
          </a:stretch>
        </p:blipFill>
        <p:spPr>
          <a:xfrm>
            <a:off x="6755423" y="275468"/>
            <a:ext cx="2620964" cy="3225801"/>
          </a:xfrm>
          <a:prstGeom prst="rect">
            <a:avLst/>
          </a:prstGeom>
          <a:noFill/>
          <a:ln>
            <a:noFill/>
          </a:ln>
        </p:spPr>
      </p:pic>
      <p:pic>
        <p:nvPicPr>
          <p:cNvPr id="1324" name="Google Shape;1324;p88"/>
          <p:cNvPicPr preferRelativeResize="0"/>
          <p:nvPr/>
        </p:nvPicPr>
        <p:blipFill>
          <a:blip r:embed="rId9">
            <a:alphaModFix/>
          </a:blip>
          <a:stretch>
            <a:fillRect/>
          </a:stretch>
        </p:blipFill>
        <p:spPr>
          <a:xfrm>
            <a:off x="4282363" y="3607000"/>
            <a:ext cx="2679706" cy="2329333"/>
          </a:xfrm>
          <a:prstGeom prst="rect">
            <a:avLst/>
          </a:prstGeom>
          <a:noFill/>
          <a:ln>
            <a:noFill/>
          </a:ln>
        </p:spPr>
      </p:pic>
      <p:sp>
        <p:nvSpPr>
          <p:cNvPr id="11"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2"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2" name="Google Shape;81;p15"/>
          <p:cNvSpPr/>
          <p:nvPr/>
        </p:nvSpPr>
        <p:spPr>
          <a:xfrm>
            <a:off x="61810" y="780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330" name="Google Shape;1330;p89"/>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HÄNNÄNRYÖSTÖ</a:t>
            </a:r>
            <a:endParaRPr sz="2200" b="1">
              <a:latin typeface="Raleway"/>
              <a:ea typeface="Raleway"/>
              <a:cs typeface="Raleway"/>
              <a:sym typeface="Raleway"/>
            </a:endParaRPr>
          </a:p>
        </p:txBody>
      </p:sp>
      <p:sp>
        <p:nvSpPr>
          <p:cNvPr id="1331" name="Google Shape;1331;p89"/>
          <p:cNvSpPr txBox="1"/>
          <p:nvPr/>
        </p:nvSpPr>
        <p:spPr>
          <a:xfrm>
            <a:off x="1683879" y="1085367"/>
            <a:ext cx="6996925" cy="53640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smtClean="0">
                <a:latin typeface="Raleway"/>
                <a:ea typeface="Raleway"/>
                <a:cs typeface="Raleway"/>
                <a:sym typeface="Raleway"/>
              </a:rPr>
              <a:t> </a:t>
            </a:r>
            <a:r>
              <a:rPr lang="fi" dirty="0">
                <a:latin typeface="Raleway"/>
                <a:ea typeface="Raleway"/>
                <a:cs typeface="Raleway"/>
                <a:sym typeface="Raleway"/>
              </a:rPr>
              <a:t>J</a:t>
            </a:r>
            <a:r>
              <a:rPr lang="fi" dirty="0" smtClean="0">
                <a:latin typeface="Raleway"/>
                <a:ea typeface="Raleway"/>
                <a:cs typeface="Raleway"/>
                <a:sym typeface="Raleway"/>
              </a:rPr>
              <a:t>uokseminen</a:t>
            </a:r>
            <a:r>
              <a:rPr lang="fi" dirty="0">
                <a:latin typeface="Raleway"/>
                <a:ea typeface="Raleway"/>
                <a:cs typeface="Raleway"/>
                <a:sym typeface="Raleway"/>
              </a:rPr>
              <a:t>, väistäminen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smtClean="0">
                <a:latin typeface="Raleway"/>
                <a:ea typeface="Raleway"/>
                <a:cs typeface="Raleway"/>
                <a:sym typeface="Raleway"/>
              </a:rPr>
              <a:t>Häntiä </a:t>
            </a:r>
            <a:r>
              <a:rPr lang="fi" dirty="0">
                <a:latin typeface="Raleway"/>
                <a:ea typeface="Raleway"/>
                <a:cs typeface="Raleway"/>
                <a:sym typeface="Raleway"/>
              </a:rPr>
              <a:t>(esim. narua eri värisiä)</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Yksi tai useampi kiinniottaja. Muille tulee yksi tai useampi häntä housujen vyötärön taakse kiinni. Kiinniottajat keräävät oman värisiä häntiä aikarajalla tai ilman. Se kenellä on eniten oman värin häntiä (esim. punaisia) voittaa tai on kerännyt kaikki hännät. </a:t>
            </a:r>
            <a:endParaRPr dirty="0">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Helpota: </a:t>
            </a:r>
            <a:r>
              <a:rPr lang="fi" dirty="0">
                <a:solidFill>
                  <a:schemeClr val="dk1"/>
                </a:solidFill>
                <a:latin typeface="Raleway"/>
                <a:ea typeface="Raleway"/>
                <a:cs typeface="Raleway"/>
                <a:sym typeface="Raleway"/>
              </a:rPr>
              <a:t>Aikuinen voi ottaa häntiä kiinni (alle 3-vuotiaat)</a:t>
            </a:r>
            <a:endParaRPr dirty="0">
              <a:solidFill>
                <a:schemeClr val="dk1"/>
              </a:solidFill>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Vaikeuta: </a:t>
            </a:r>
            <a:r>
              <a:rPr lang="fi" dirty="0">
                <a:solidFill>
                  <a:schemeClr val="dk1"/>
                </a:solidFill>
                <a:latin typeface="Raleway"/>
                <a:ea typeface="Raleway"/>
                <a:cs typeface="Raleway"/>
                <a:sym typeface="Raleway"/>
              </a:rPr>
              <a:t>Ohjaajat heittelevät lapsille palloja. Kun lapsella pallo, kukaan ei saa ryöstää hänen häntää/häntiään. Lapsi heittää pallon takaisin ohjaajalle, jonka jälkeen muut voivat ottaa taas hänen hännän.</a:t>
            </a:r>
            <a:endParaRPr dirty="0">
              <a:solidFill>
                <a:schemeClr val="dk1"/>
              </a:solidFill>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endParaRPr dirty="0"/>
          </a:p>
        </p:txBody>
      </p:sp>
      <p:sp>
        <p:nvSpPr>
          <p:cNvPr id="1332" name="Google Shape;1332;p89"/>
          <p:cNvSpPr txBox="1"/>
          <p:nvPr/>
        </p:nvSpPr>
        <p:spPr>
          <a:xfrm rot="-5400000">
            <a:off x="-2063411"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1333" name="Google Shape;1333;p89"/>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5-15 min</a:t>
            </a:r>
            <a:endParaRPr>
              <a:latin typeface="Raleway"/>
              <a:ea typeface="Raleway"/>
              <a:cs typeface="Raleway"/>
              <a:sym typeface="Raleway"/>
            </a:endParaRPr>
          </a:p>
        </p:txBody>
      </p:sp>
      <p:sp>
        <p:nvSpPr>
          <p:cNvPr id="1334" name="Google Shape;1334;p89"/>
          <p:cNvSpPr txBox="1"/>
          <p:nvPr/>
        </p:nvSpPr>
        <p:spPr>
          <a:xfrm>
            <a:off x="7287150"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335" name="Google Shape;1335;p89"/>
          <p:cNvSpPr/>
          <p:nvPr/>
        </p:nvSpPr>
        <p:spPr>
          <a:xfrm>
            <a:off x="8679179" y="51882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336" name="Google Shape;1336;p89"/>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337" name="Google Shape;1337;p89"/>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338" name="Google Shape;1338;p89"/>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4"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5"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17" name="Google Shape;117;p17"/>
          <p:cNvSpPr txBox="1"/>
          <p:nvPr/>
        </p:nvSpPr>
        <p:spPr>
          <a:xfrm>
            <a:off x="1596075" y="355767"/>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LOIKKIMISRATA</a:t>
            </a:r>
            <a:endParaRPr sz="2200" b="1">
              <a:latin typeface="Raleway"/>
              <a:ea typeface="Raleway"/>
              <a:cs typeface="Raleway"/>
              <a:sym typeface="Raleway"/>
            </a:endParaRPr>
          </a:p>
        </p:txBody>
      </p:sp>
      <p:sp>
        <p:nvSpPr>
          <p:cNvPr id="118" name="Google Shape;118;p17"/>
          <p:cNvSpPr txBox="1"/>
          <p:nvPr/>
        </p:nvSpPr>
        <p:spPr>
          <a:xfrm>
            <a:off x="1709175" y="1219233"/>
            <a:ext cx="6976775" cy="5176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dirty="0">
                <a:latin typeface="Raleway"/>
                <a:ea typeface="Raleway"/>
                <a:cs typeface="Raleway"/>
                <a:sym typeface="Raleway"/>
              </a:rPr>
              <a:t>  </a:t>
            </a:r>
            <a:r>
              <a:rPr lang="fi" dirty="0" smtClean="0">
                <a:latin typeface="Raleway"/>
                <a:ea typeface="Raleway"/>
                <a:cs typeface="Raleway"/>
                <a:sym typeface="Raleway"/>
              </a:rPr>
              <a:t>Loikkaaminen, hyppääminen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Kartioita, hulavanteita, keppejä tai hyppynaruja</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Rakenna neliön muotoinen rata (ks.kuva). </a:t>
            </a:r>
            <a:r>
              <a:rPr lang="fi" dirty="0">
                <a:solidFill>
                  <a:schemeClr val="dk1"/>
                </a:solidFill>
                <a:latin typeface="Raleway"/>
                <a:ea typeface="Raleway"/>
                <a:cs typeface="Raleway"/>
                <a:sym typeface="Raleway"/>
              </a:rPr>
              <a:t>Lapset kiertävät rataa niin kauan kuin jaksavat.</a:t>
            </a:r>
            <a:r>
              <a:rPr lang="fi" dirty="0">
                <a:latin typeface="Raleway"/>
                <a:ea typeface="Raleway"/>
                <a:cs typeface="Raleway"/>
                <a:sym typeface="Raleway"/>
              </a:rPr>
              <a:t> Käy läpi radan tehtävät:</a:t>
            </a:r>
            <a:endParaRPr dirty="0">
              <a:latin typeface="Raleway"/>
              <a:ea typeface="Raleway"/>
              <a:cs typeface="Raleway"/>
              <a:sym typeface="Raleway"/>
            </a:endParaRPr>
          </a:p>
          <a:p>
            <a:pPr marL="536433" indent="-372523">
              <a:buSzPts val="1400"/>
              <a:buFont typeface="Raleway"/>
              <a:buAutoNum type="arabicPeriod"/>
            </a:pPr>
            <a:r>
              <a:rPr lang="fi" dirty="0">
                <a:latin typeface="Raleway"/>
                <a:ea typeface="Raleway"/>
                <a:cs typeface="Raleway"/>
                <a:sym typeface="Raleway"/>
              </a:rPr>
              <a:t>Rataosuudella loikitaan renkaisiin yhdellä jalalla.</a:t>
            </a:r>
            <a:endParaRPr dirty="0">
              <a:latin typeface="Raleway"/>
              <a:ea typeface="Raleway"/>
              <a:cs typeface="Raleway"/>
              <a:sym typeface="Raleway"/>
            </a:endParaRPr>
          </a:p>
          <a:p>
            <a:pPr marL="536433" indent="-372523">
              <a:buSzPts val="1400"/>
              <a:buFont typeface="Raleway"/>
              <a:buAutoNum type="arabicPeriod"/>
            </a:pPr>
            <a:r>
              <a:rPr lang="fi" dirty="0">
                <a:latin typeface="Raleway"/>
                <a:ea typeface="Raleway"/>
                <a:cs typeface="Raleway"/>
                <a:sym typeface="Raleway"/>
              </a:rPr>
              <a:t>Osuudella hypitään kartioiden yli.</a:t>
            </a:r>
            <a:endParaRPr dirty="0">
              <a:latin typeface="Raleway"/>
              <a:ea typeface="Raleway"/>
              <a:cs typeface="Raleway"/>
              <a:sym typeface="Raleway"/>
            </a:endParaRPr>
          </a:p>
          <a:p>
            <a:pPr marL="536433" indent="-372523">
              <a:buSzPts val="1400"/>
              <a:buFont typeface="Raleway"/>
              <a:buAutoNum type="arabicPeriod"/>
            </a:pPr>
            <a:r>
              <a:rPr lang="fi" dirty="0">
                <a:latin typeface="Raleway"/>
                <a:ea typeface="Raleway"/>
                <a:cs typeface="Raleway"/>
                <a:sym typeface="Raleway"/>
              </a:rPr>
              <a:t>Osuudella on tasajalkahypyt keppien (narujen) yli.</a:t>
            </a:r>
            <a:endParaRPr dirty="0">
              <a:latin typeface="Raleway"/>
              <a:ea typeface="Raleway"/>
              <a:cs typeface="Raleway"/>
              <a:sym typeface="Raleway"/>
            </a:endParaRPr>
          </a:p>
          <a:p>
            <a:pPr marL="536433" indent="-372523">
              <a:buSzPts val="1400"/>
              <a:buFont typeface="Raleway"/>
              <a:buAutoNum type="arabicPeriod"/>
            </a:pPr>
            <a:r>
              <a:rPr lang="fi" dirty="0">
                <a:latin typeface="Raleway"/>
                <a:ea typeface="Raleway"/>
                <a:cs typeface="Raleway"/>
                <a:sym typeface="Raleway"/>
              </a:rPr>
              <a:t>Osuudella hypitään yhdellä jalalla merkille asti jossa vaihdetaan jalkaa.</a:t>
            </a:r>
            <a:endParaRPr dirty="0">
              <a:latin typeface="Raleway"/>
              <a:ea typeface="Raleway"/>
              <a:cs typeface="Raleway"/>
              <a:sym typeface="Raleway"/>
            </a:endParaRPr>
          </a:p>
          <a:p>
            <a:endParaRPr dirty="0">
              <a:latin typeface="Raleway"/>
              <a:ea typeface="Raleway"/>
              <a:cs typeface="Raleway"/>
              <a:sym typeface="Raleway"/>
            </a:endParaRPr>
          </a:p>
          <a:p>
            <a:endParaRPr dirty="0">
              <a:latin typeface="Raleway"/>
              <a:ea typeface="Raleway"/>
              <a:cs typeface="Raleway"/>
              <a:sym typeface="Raleway"/>
            </a:endParaRPr>
          </a:p>
          <a:p>
            <a:r>
              <a:rPr lang="fi" b="1" i="1" dirty="0">
                <a:solidFill>
                  <a:srgbClr val="004E9E"/>
                </a:solidFill>
                <a:latin typeface="Raleway"/>
                <a:ea typeface="Raleway"/>
                <a:cs typeface="Raleway"/>
                <a:sym typeface="Raleway"/>
              </a:rPr>
              <a:t>Helpota:</a:t>
            </a:r>
            <a:r>
              <a:rPr lang="fi" b="1" dirty="0">
                <a:latin typeface="Raleway"/>
                <a:ea typeface="Raleway"/>
                <a:cs typeface="Raleway"/>
                <a:sym typeface="Raleway"/>
              </a:rPr>
              <a:t> </a:t>
            </a:r>
            <a:r>
              <a:rPr lang="fi" dirty="0">
                <a:latin typeface="Raleway"/>
                <a:ea typeface="Raleway"/>
                <a:cs typeface="Raleway"/>
                <a:sym typeface="Raleway"/>
              </a:rPr>
              <a:t>Hidasta vauhtia. Jos jokin radan osuus on liian vaikea</a:t>
            </a:r>
            <a:r>
              <a:rPr lang="fi" dirty="0" smtClean="0">
                <a:latin typeface="Raleway"/>
                <a:ea typeface="Raleway"/>
                <a:cs typeface="Raleway"/>
                <a:sym typeface="Raleway"/>
              </a:rPr>
              <a:t>, hyppäämisen sijaan askelletaan yli.</a:t>
            </a:r>
            <a:endParaRPr dirty="0">
              <a:latin typeface="Raleway"/>
              <a:ea typeface="Raleway"/>
              <a:cs typeface="Raleway"/>
              <a:sym typeface="Raleway"/>
            </a:endParaRPr>
          </a:p>
          <a:p>
            <a:endParaRPr dirty="0">
              <a:latin typeface="Raleway"/>
              <a:ea typeface="Raleway"/>
              <a:cs typeface="Raleway"/>
              <a:sym typeface="Raleway"/>
            </a:endParaRPr>
          </a:p>
          <a:p>
            <a:r>
              <a:rPr lang="fi" b="1" i="1" dirty="0">
                <a:solidFill>
                  <a:srgbClr val="004E9E"/>
                </a:solidFill>
                <a:latin typeface="Raleway"/>
                <a:ea typeface="Raleway"/>
                <a:cs typeface="Raleway"/>
                <a:sym typeface="Raleway"/>
              </a:rPr>
              <a:t>Vaikeuta:</a:t>
            </a:r>
            <a:r>
              <a:rPr lang="fi" b="1" dirty="0">
                <a:latin typeface="Raleway"/>
                <a:ea typeface="Raleway"/>
                <a:cs typeface="Raleway"/>
                <a:sym typeface="Raleway"/>
              </a:rPr>
              <a:t> </a:t>
            </a:r>
            <a:r>
              <a:rPr lang="fi" dirty="0">
                <a:latin typeface="Raleway"/>
                <a:ea typeface="Raleway"/>
                <a:cs typeface="Raleway"/>
                <a:sym typeface="Raleway"/>
              </a:rPr>
              <a:t>Kulje rata takaperin tai nopeuta vauhtia.</a:t>
            </a:r>
            <a:endParaRPr dirty="0">
              <a:latin typeface="Raleway"/>
              <a:ea typeface="Raleway"/>
              <a:cs typeface="Raleway"/>
              <a:sym typeface="Raleway"/>
            </a:endParaRPr>
          </a:p>
          <a:p>
            <a:pPr marL="536433"/>
            <a:endParaRPr dirty="0"/>
          </a:p>
          <a:p>
            <a:endParaRPr dirty="0"/>
          </a:p>
        </p:txBody>
      </p:sp>
      <p:sp>
        <p:nvSpPr>
          <p:cNvPr id="119" name="Google Shape;119;p17"/>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15 min</a:t>
            </a:r>
            <a:endParaRPr>
              <a:latin typeface="Raleway"/>
              <a:ea typeface="Raleway"/>
              <a:cs typeface="Raleway"/>
              <a:sym typeface="Raleway"/>
            </a:endParaRPr>
          </a:p>
        </p:txBody>
      </p:sp>
      <p:sp>
        <p:nvSpPr>
          <p:cNvPr id="120" name="Google Shape;120;p17"/>
          <p:cNvSpPr txBox="1"/>
          <p:nvPr/>
        </p:nvSpPr>
        <p:spPr>
          <a:xfrm rot="-5400000">
            <a:off x="-2080134"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
        <p:nvSpPr>
          <p:cNvPr id="121" name="Google Shape;121;p17"/>
          <p:cNvSpPr txBox="1"/>
          <p:nvPr/>
        </p:nvSpPr>
        <p:spPr>
          <a:xfrm>
            <a:off x="7290400" y="491666"/>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22" name="Google Shape;122;p17"/>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23" name="Google Shape;123;p17"/>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24" name="Google Shape;124;p17"/>
          <p:cNvPicPr preferRelativeResize="0"/>
          <p:nvPr/>
        </p:nvPicPr>
        <p:blipFill rotWithShape="1">
          <a:blip r:embed="rId3">
            <a:alphaModFix/>
          </a:blip>
          <a:srcRect l="6360" t="2698" r="75121" b="74076"/>
          <a:stretch/>
        </p:blipFill>
        <p:spPr>
          <a:xfrm>
            <a:off x="8843385" y="310967"/>
            <a:ext cx="468000" cy="774404"/>
          </a:xfrm>
          <a:prstGeom prst="rect">
            <a:avLst/>
          </a:prstGeom>
          <a:noFill/>
          <a:ln>
            <a:noFill/>
          </a:ln>
        </p:spPr>
      </p:pic>
      <p:pic>
        <p:nvPicPr>
          <p:cNvPr id="125" name="Google Shape;125;p17"/>
          <p:cNvPicPr preferRelativeResize="0"/>
          <p:nvPr/>
        </p:nvPicPr>
        <p:blipFill rotWithShape="1">
          <a:blip r:embed="rId3">
            <a:alphaModFix/>
          </a:blip>
          <a:srcRect l="6360" t="2698" r="75121" b="74076"/>
          <a:stretch/>
        </p:blipFill>
        <p:spPr>
          <a:xfrm>
            <a:off x="9290125" y="310967"/>
            <a:ext cx="468000" cy="774404"/>
          </a:xfrm>
          <a:prstGeom prst="rect">
            <a:avLst/>
          </a:prstGeom>
          <a:noFill/>
          <a:ln>
            <a:noFill/>
          </a:ln>
        </p:spPr>
      </p:pic>
      <p:pic>
        <p:nvPicPr>
          <p:cNvPr id="126" name="Google Shape;126;p17"/>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27" name="Google Shape;127;p17"/>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4" name="Google Shape;1344;p90"/>
          <p:cNvSpPr txBox="1"/>
          <p:nvPr/>
        </p:nvSpPr>
        <p:spPr>
          <a:xfrm rot="-5400000">
            <a:off x="-2063411" y="31853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1345" name="Google Shape;1345;p90"/>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346" name="Google Shape;1346;p90"/>
          <p:cNvPicPr preferRelativeResize="0"/>
          <p:nvPr/>
        </p:nvPicPr>
        <p:blipFill>
          <a:blip r:embed="rId4">
            <a:alphaModFix/>
          </a:blip>
          <a:stretch>
            <a:fillRect/>
          </a:stretch>
        </p:blipFill>
        <p:spPr>
          <a:xfrm>
            <a:off x="7552824" y="5764246"/>
            <a:ext cx="1126368" cy="746972"/>
          </a:xfrm>
          <a:prstGeom prst="rect">
            <a:avLst/>
          </a:prstGeom>
          <a:noFill/>
          <a:ln>
            <a:noFill/>
          </a:ln>
        </p:spPr>
      </p:pic>
      <p:pic>
        <p:nvPicPr>
          <p:cNvPr id="1347" name="Google Shape;1347;p90"/>
          <p:cNvPicPr preferRelativeResize="0"/>
          <p:nvPr/>
        </p:nvPicPr>
        <p:blipFill>
          <a:blip r:embed="rId5">
            <a:alphaModFix/>
          </a:blip>
          <a:stretch>
            <a:fillRect/>
          </a:stretch>
        </p:blipFill>
        <p:spPr>
          <a:xfrm>
            <a:off x="7379179" y="2876333"/>
            <a:ext cx="2181329" cy="2684712"/>
          </a:xfrm>
          <a:prstGeom prst="rect">
            <a:avLst/>
          </a:prstGeom>
          <a:noFill/>
          <a:ln>
            <a:noFill/>
          </a:ln>
        </p:spPr>
      </p:pic>
      <p:pic>
        <p:nvPicPr>
          <p:cNvPr id="1348" name="Google Shape;1348;p90"/>
          <p:cNvPicPr preferRelativeResize="0"/>
          <p:nvPr/>
        </p:nvPicPr>
        <p:blipFill>
          <a:blip r:embed="rId6">
            <a:alphaModFix/>
          </a:blip>
          <a:stretch>
            <a:fillRect/>
          </a:stretch>
        </p:blipFill>
        <p:spPr>
          <a:xfrm flipH="1">
            <a:off x="4766071" y="203200"/>
            <a:ext cx="2448008" cy="3012933"/>
          </a:xfrm>
          <a:prstGeom prst="rect">
            <a:avLst/>
          </a:prstGeom>
          <a:noFill/>
          <a:ln>
            <a:noFill/>
          </a:ln>
        </p:spPr>
      </p:pic>
      <p:pic>
        <p:nvPicPr>
          <p:cNvPr id="1349" name="Google Shape;1349;p90"/>
          <p:cNvPicPr preferRelativeResize="0"/>
          <p:nvPr/>
        </p:nvPicPr>
        <p:blipFill>
          <a:blip r:embed="rId6">
            <a:alphaModFix/>
          </a:blip>
          <a:stretch>
            <a:fillRect/>
          </a:stretch>
        </p:blipFill>
        <p:spPr>
          <a:xfrm>
            <a:off x="2087286" y="2625167"/>
            <a:ext cx="2448008" cy="3012933"/>
          </a:xfrm>
          <a:prstGeom prst="rect">
            <a:avLst/>
          </a:prstGeom>
          <a:noFill/>
          <a:ln>
            <a:noFill/>
          </a:ln>
        </p:spPr>
      </p:pic>
      <p:pic>
        <p:nvPicPr>
          <p:cNvPr id="1350" name="Google Shape;1350;p90"/>
          <p:cNvPicPr preferRelativeResize="0"/>
          <p:nvPr/>
        </p:nvPicPr>
        <p:blipFill rotWithShape="1">
          <a:blip r:embed="rId7">
            <a:alphaModFix/>
          </a:blip>
          <a:srcRect b="39540"/>
          <a:stretch/>
        </p:blipFill>
        <p:spPr>
          <a:xfrm>
            <a:off x="4700395" y="3419334"/>
            <a:ext cx="2513685" cy="1870433"/>
          </a:xfrm>
          <a:prstGeom prst="rect">
            <a:avLst/>
          </a:prstGeom>
          <a:noFill/>
          <a:ln>
            <a:noFill/>
          </a:ln>
        </p:spPr>
      </p:pic>
      <p:pic>
        <p:nvPicPr>
          <p:cNvPr id="1351" name="Google Shape;1351;p90"/>
          <p:cNvPicPr preferRelativeResize="0"/>
          <p:nvPr/>
        </p:nvPicPr>
        <p:blipFill rotWithShape="1">
          <a:blip r:embed="rId7">
            <a:alphaModFix/>
          </a:blip>
          <a:srcRect b="39540"/>
          <a:stretch/>
        </p:blipFill>
        <p:spPr>
          <a:xfrm>
            <a:off x="2087286" y="407101"/>
            <a:ext cx="2513685" cy="1870433"/>
          </a:xfrm>
          <a:prstGeom prst="rect">
            <a:avLst/>
          </a:prstGeom>
          <a:noFill/>
          <a:ln>
            <a:noFill/>
          </a:ln>
        </p:spPr>
      </p:pic>
      <p:sp>
        <p:nvSpPr>
          <p:cNvPr id="13" name="Google Shape;116;p17"/>
          <p:cNvSpPr/>
          <p:nvPr/>
        </p:nvSpPr>
        <p:spPr>
          <a:xfrm>
            <a:off x="0" y="-9666"/>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4"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7" name="Google Shape;1357;p91"/>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MERIROSVORATA</a:t>
            </a:r>
            <a:endParaRPr sz="2200" b="1">
              <a:latin typeface="Raleway"/>
              <a:ea typeface="Raleway"/>
              <a:cs typeface="Raleway"/>
              <a:sym typeface="Raleway"/>
            </a:endParaRPr>
          </a:p>
        </p:txBody>
      </p:sp>
      <p:sp>
        <p:nvSpPr>
          <p:cNvPr id="1358" name="Google Shape;1358;p91"/>
          <p:cNvSpPr txBox="1"/>
          <p:nvPr/>
        </p:nvSpPr>
        <p:spPr>
          <a:xfrm>
            <a:off x="1709175" y="1261100"/>
            <a:ext cx="6976775" cy="5188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a:t>
            </a:r>
            <a:r>
              <a:rPr lang="fi">
                <a:latin typeface="Raleway"/>
                <a:ea typeface="Raleway"/>
                <a:cs typeface="Raleway"/>
                <a:sym typeface="Raleway"/>
              </a:rPr>
              <a:t> Kiipeäminen, loikkiminen, liukuminen</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Hulavanteita, kartioita</a:t>
            </a:r>
            <a:endParaRPr>
              <a:latin typeface="Raleway"/>
              <a:ea typeface="Raleway"/>
              <a:cs typeface="Raleway"/>
              <a:sym typeface="Raleway"/>
            </a:endParaRPr>
          </a:p>
          <a:p>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a:t>
            </a:r>
            <a:endParaRPr b="1">
              <a:latin typeface="Raleway"/>
              <a:ea typeface="Raleway"/>
              <a:cs typeface="Raleway"/>
              <a:sym typeface="Raleway"/>
            </a:endParaRPr>
          </a:p>
          <a:p>
            <a:pPr>
              <a:spcBef>
                <a:spcPts val="1173"/>
              </a:spcBef>
            </a:pPr>
            <a:r>
              <a:rPr lang="fi">
                <a:latin typeface="Raleway"/>
                <a:ea typeface="Raleway"/>
                <a:cs typeface="Raleway"/>
                <a:sym typeface="Raleway"/>
              </a:rPr>
              <a:t>Radan rakentaminen. Asetetaan hulavanteet liukumäen portaiden eteen, asetetaan kartiot siksakkiin liukumäen jälkeen.</a:t>
            </a:r>
            <a:r>
              <a:rPr lang="fi" b="1">
                <a:latin typeface="Raleway"/>
                <a:ea typeface="Raleway"/>
                <a:cs typeface="Raleway"/>
                <a:sym typeface="Raleway"/>
              </a:rPr>
              <a:t> </a:t>
            </a:r>
            <a:r>
              <a:rPr lang="fi">
                <a:latin typeface="Raleway"/>
                <a:ea typeface="Raleway"/>
                <a:cs typeface="Raleway"/>
                <a:sym typeface="Raleway"/>
              </a:rPr>
              <a:t>Loikitaan hulavanteet läpi, kiivetään liukumäkeen, lasketaan alas, pujotellaan kartiot (jotka johtavat kiipeilytelineen luo), kiivetään kiipeilytelineen läpi.  </a:t>
            </a:r>
            <a:endParaRPr>
              <a:latin typeface="Raleway"/>
              <a:ea typeface="Raleway"/>
              <a:cs typeface="Raleway"/>
              <a:sym typeface="Raleway"/>
            </a:endParaRPr>
          </a:p>
          <a:p>
            <a:endParaRPr>
              <a:latin typeface="Raleway"/>
              <a:ea typeface="Raleway"/>
              <a:cs typeface="Raleway"/>
              <a:sym typeface="Raleway"/>
            </a:endParaRPr>
          </a:p>
          <a:p>
            <a:endParaRPr>
              <a:latin typeface="Raleway"/>
              <a:ea typeface="Raleway"/>
              <a:cs typeface="Raleway"/>
              <a:sym typeface="Raleway"/>
            </a:endParaRPr>
          </a:p>
          <a:p>
            <a:r>
              <a:rPr lang="fi" b="1" i="1">
                <a:solidFill>
                  <a:srgbClr val="1C4587"/>
                </a:solidFill>
                <a:latin typeface="Raleway"/>
                <a:ea typeface="Raleway"/>
                <a:cs typeface="Raleway"/>
                <a:sym typeface="Raleway"/>
              </a:rPr>
              <a:t>Helpota: </a:t>
            </a:r>
            <a:r>
              <a:rPr lang="fi">
                <a:solidFill>
                  <a:schemeClr val="dk1"/>
                </a:solidFill>
                <a:latin typeface="Raleway"/>
                <a:ea typeface="Raleway"/>
                <a:cs typeface="Raleway"/>
                <a:sym typeface="Raleway"/>
              </a:rPr>
              <a:t>Kiipeilytelineen voi alittaa.</a:t>
            </a:r>
            <a:endParaRPr b="1" i="1">
              <a:solidFill>
                <a:srgbClr val="1C4587"/>
              </a:solidFill>
              <a:latin typeface="Raleway"/>
              <a:ea typeface="Raleway"/>
              <a:cs typeface="Raleway"/>
              <a:sym typeface="Raleway"/>
            </a:endParaRPr>
          </a:p>
          <a:p>
            <a:endParaRPr b="1" i="1">
              <a:solidFill>
                <a:srgbClr val="1C4587"/>
              </a:solidFill>
              <a:latin typeface="Raleway"/>
              <a:ea typeface="Raleway"/>
              <a:cs typeface="Raleway"/>
              <a:sym typeface="Raleway"/>
            </a:endParaRPr>
          </a:p>
          <a:p>
            <a:r>
              <a:rPr lang="fi" b="1" i="1">
                <a:solidFill>
                  <a:srgbClr val="1C4587"/>
                </a:solidFill>
                <a:latin typeface="Raleway"/>
                <a:ea typeface="Raleway"/>
                <a:cs typeface="Raleway"/>
                <a:sym typeface="Raleway"/>
              </a:rPr>
              <a:t>Vaikeuta: </a:t>
            </a:r>
            <a:r>
              <a:rPr lang="fi">
                <a:solidFill>
                  <a:schemeClr val="dk1"/>
                </a:solidFill>
                <a:latin typeface="Raleway"/>
                <a:ea typeface="Raleway"/>
                <a:cs typeface="Raleway"/>
                <a:sym typeface="Raleway"/>
              </a:rPr>
              <a:t>Pallon pujotteleminen kartioiden läpi.</a:t>
            </a:r>
            <a:endParaRPr b="1" i="1">
              <a:solidFill>
                <a:srgbClr val="1C4587"/>
              </a:solidFill>
              <a:latin typeface="Raleway"/>
              <a:ea typeface="Raleway"/>
              <a:cs typeface="Raleway"/>
              <a:sym typeface="Raleway"/>
            </a:endParaRPr>
          </a:p>
          <a:p>
            <a:endParaRPr>
              <a:latin typeface="Raleway"/>
              <a:ea typeface="Raleway"/>
              <a:cs typeface="Raleway"/>
              <a:sym typeface="Raleway"/>
            </a:endParaRPr>
          </a:p>
          <a:p>
            <a:pPr marL="536433"/>
            <a:endParaRPr/>
          </a:p>
          <a:p>
            <a:endParaRPr/>
          </a:p>
        </p:txBody>
      </p:sp>
      <p:sp>
        <p:nvSpPr>
          <p:cNvPr id="1359" name="Google Shape;1359;p91"/>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15 min</a:t>
            </a:r>
            <a:endParaRPr>
              <a:latin typeface="Raleway"/>
              <a:ea typeface="Raleway"/>
              <a:cs typeface="Raleway"/>
              <a:sym typeface="Raleway"/>
            </a:endParaRPr>
          </a:p>
        </p:txBody>
      </p:sp>
      <p:sp>
        <p:nvSpPr>
          <p:cNvPr id="1360" name="Google Shape;1360;p91"/>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sp>
        <p:nvSpPr>
          <p:cNvPr id="1361" name="Google Shape;1361;p91"/>
          <p:cNvSpPr txBox="1"/>
          <p:nvPr/>
        </p:nvSpPr>
        <p:spPr>
          <a:xfrm>
            <a:off x="7327125"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362" name="Google Shape;1362;p91"/>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363" name="Google Shape;1363;p91"/>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364" name="Google Shape;1364;p91"/>
          <p:cNvPicPr preferRelativeResize="0"/>
          <p:nvPr/>
        </p:nvPicPr>
        <p:blipFill rotWithShape="1">
          <a:blip r:embed="rId3">
            <a:alphaModFix/>
          </a:blip>
          <a:srcRect l="6360" t="2698" r="75121" b="74076"/>
          <a:stretch/>
        </p:blipFill>
        <p:spPr>
          <a:xfrm>
            <a:off x="8943350" y="310967"/>
            <a:ext cx="468000" cy="774404"/>
          </a:xfrm>
          <a:prstGeom prst="rect">
            <a:avLst/>
          </a:prstGeom>
          <a:noFill/>
          <a:ln>
            <a:noFill/>
          </a:ln>
        </p:spPr>
      </p:pic>
      <p:pic>
        <p:nvPicPr>
          <p:cNvPr id="1365" name="Google Shape;1365;p91"/>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366" name="Google Shape;1366;p91"/>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3"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4"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2" name="Google Shape;1372;p92"/>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pic>
        <p:nvPicPr>
          <p:cNvPr id="1373" name="Google Shape;1373;p92"/>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374" name="Google Shape;1374;p92"/>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375" name="Google Shape;1375;p92"/>
          <p:cNvSpPr/>
          <p:nvPr/>
        </p:nvSpPr>
        <p:spPr>
          <a:xfrm>
            <a:off x="6586613" y="1602667"/>
            <a:ext cx="1302275" cy="8760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76" name="Google Shape;1376;p92"/>
          <p:cNvSpPr/>
          <p:nvPr/>
        </p:nvSpPr>
        <p:spPr>
          <a:xfrm rot="-5400000">
            <a:off x="6734567" y="2747867"/>
            <a:ext cx="1006367" cy="468000"/>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77" name="Google Shape;1377;p92"/>
          <p:cNvSpPr/>
          <p:nvPr/>
        </p:nvSpPr>
        <p:spPr>
          <a:xfrm>
            <a:off x="6694269" y="3820367"/>
            <a:ext cx="215475" cy="2548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78" name="Google Shape;1378;p92"/>
          <p:cNvSpPr/>
          <p:nvPr/>
        </p:nvSpPr>
        <p:spPr>
          <a:xfrm rot="10800000" flipH="1">
            <a:off x="6177790" y="4025467"/>
            <a:ext cx="242125" cy="2732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79" name="Google Shape;1379;p92"/>
          <p:cNvSpPr/>
          <p:nvPr/>
        </p:nvSpPr>
        <p:spPr>
          <a:xfrm rot="10800000" flipH="1">
            <a:off x="5701475" y="4211600"/>
            <a:ext cx="219050" cy="2548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80" name="Google Shape;1380;p92"/>
          <p:cNvSpPr/>
          <p:nvPr/>
        </p:nvSpPr>
        <p:spPr>
          <a:xfrm rot="-9565464" flipH="1">
            <a:off x="5218783" y="4457818"/>
            <a:ext cx="222867" cy="249625"/>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81" name="Google Shape;1381;p92"/>
          <p:cNvSpPr/>
          <p:nvPr/>
        </p:nvSpPr>
        <p:spPr>
          <a:xfrm>
            <a:off x="3775160" y="4081433"/>
            <a:ext cx="1044875" cy="1006400"/>
          </a:xfrm>
          <a:prstGeom prst="rect">
            <a:avLst/>
          </a:prstGeom>
          <a:no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82" name="Google Shape;1382;p92"/>
          <p:cNvSpPr/>
          <p:nvPr/>
        </p:nvSpPr>
        <p:spPr>
          <a:xfrm>
            <a:off x="5457279" y="2131800"/>
            <a:ext cx="490100" cy="669200"/>
          </a:xfrm>
          <a:prstGeom prst="donut">
            <a:avLst>
              <a:gd name="adj" fmla="val 25000"/>
            </a:avLst>
          </a:prstGeom>
          <a:solidFill>
            <a:srgbClr val="FFB9D7"/>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1383" name="Google Shape;1383;p92"/>
          <p:cNvCxnSpPr/>
          <p:nvPr/>
        </p:nvCxnSpPr>
        <p:spPr>
          <a:xfrm rot="10800000">
            <a:off x="3285777" y="3261167"/>
            <a:ext cx="363350" cy="55920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92"/>
          <p:cNvCxnSpPr/>
          <p:nvPr/>
        </p:nvCxnSpPr>
        <p:spPr>
          <a:xfrm rot="10800000">
            <a:off x="4496619" y="2022333"/>
            <a:ext cx="393900" cy="52200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92"/>
          <p:cNvCxnSpPr/>
          <p:nvPr/>
        </p:nvCxnSpPr>
        <p:spPr>
          <a:xfrm rot="10800000" flipH="1">
            <a:off x="7964504" y="1285800"/>
            <a:ext cx="514800" cy="37280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92"/>
          <p:cNvCxnSpPr/>
          <p:nvPr/>
        </p:nvCxnSpPr>
        <p:spPr>
          <a:xfrm>
            <a:off x="5827385" y="4559567"/>
            <a:ext cx="30225" cy="568400"/>
          </a:xfrm>
          <a:prstGeom prst="straightConnector1">
            <a:avLst/>
          </a:prstGeom>
          <a:noFill/>
          <a:ln w="9525" cap="flat" cmpd="sng">
            <a:solidFill>
              <a:schemeClr val="dk2"/>
            </a:solidFill>
            <a:prstDash val="solid"/>
            <a:round/>
            <a:headEnd type="none" w="med" len="med"/>
            <a:tailEnd type="none" w="med" len="med"/>
          </a:ln>
        </p:spPr>
      </p:cxnSp>
      <p:sp>
        <p:nvSpPr>
          <p:cNvPr id="1387" name="Google Shape;1387;p92"/>
          <p:cNvSpPr txBox="1"/>
          <p:nvPr/>
        </p:nvSpPr>
        <p:spPr>
          <a:xfrm>
            <a:off x="2495215" y="2801000"/>
            <a:ext cx="1441375" cy="6692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Kiipeilyteline</a:t>
            </a:r>
            <a:endParaRPr>
              <a:latin typeface="Raleway"/>
              <a:ea typeface="Raleway"/>
              <a:cs typeface="Raleway"/>
              <a:sym typeface="Raleway"/>
            </a:endParaRPr>
          </a:p>
        </p:txBody>
      </p:sp>
      <p:sp>
        <p:nvSpPr>
          <p:cNvPr id="1388" name="Google Shape;1388;p92"/>
          <p:cNvSpPr txBox="1"/>
          <p:nvPr/>
        </p:nvSpPr>
        <p:spPr>
          <a:xfrm>
            <a:off x="3618848" y="1546600"/>
            <a:ext cx="1640600" cy="372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Hulavanteet</a:t>
            </a:r>
            <a:endParaRPr>
              <a:latin typeface="Raleway"/>
              <a:ea typeface="Raleway"/>
              <a:cs typeface="Raleway"/>
              <a:sym typeface="Raleway"/>
            </a:endParaRPr>
          </a:p>
        </p:txBody>
      </p:sp>
      <p:sp>
        <p:nvSpPr>
          <p:cNvPr id="1389" name="Google Shape;1389;p92"/>
          <p:cNvSpPr txBox="1"/>
          <p:nvPr/>
        </p:nvSpPr>
        <p:spPr>
          <a:xfrm>
            <a:off x="8161346" y="788600"/>
            <a:ext cx="1529450" cy="5760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Liukumäki</a:t>
            </a:r>
            <a:endParaRPr>
              <a:latin typeface="Raleway"/>
              <a:ea typeface="Raleway"/>
              <a:cs typeface="Raleway"/>
              <a:sym typeface="Raleway"/>
            </a:endParaRPr>
          </a:p>
        </p:txBody>
      </p:sp>
      <p:sp>
        <p:nvSpPr>
          <p:cNvPr id="1390" name="Google Shape;1390;p92"/>
          <p:cNvSpPr txBox="1"/>
          <p:nvPr/>
        </p:nvSpPr>
        <p:spPr>
          <a:xfrm>
            <a:off x="5457292" y="5221133"/>
            <a:ext cx="1302275" cy="372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Kartiot</a:t>
            </a:r>
            <a:endParaRPr>
              <a:latin typeface="Raleway"/>
              <a:ea typeface="Raleway"/>
              <a:cs typeface="Raleway"/>
              <a:sym typeface="Raleway"/>
            </a:endParaRPr>
          </a:p>
        </p:txBody>
      </p:sp>
      <p:sp>
        <p:nvSpPr>
          <p:cNvPr id="1391" name="Google Shape;1391;p92"/>
          <p:cNvSpPr/>
          <p:nvPr/>
        </p:nvSpPr>
        <p:spPr>
          <a:xfrm>
            <a:off x="4886741" y="2647267"/>
            <a:ext cx="490100" cy="669200"/>
          </a:xfrm>
          <a:prstGeom prst="donut">
            <a:avLst>
              <a:gd name="adj" fmla="val 25000"/>
            </a:avLst>
          </a:prstGeom>
          <a:solidFill>
            <a:srgbClr val="FFB9D7"/>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92" name="Google Shape;1392;p92"/>
          <p:cNvSpPr/>
          <p:nvPr/>
        </p:nvSpPr>
        <p:spPr>
          <a:xfrm>
            <a:off x="4316190" y="3213800"/>
            <a:ext cx="490100" cy="669200"/>
          </a:xfrm>
          <a:prstGeom prst="donut">
            <a:avLst>
              <a:gd name="adj" fmla="val 25000"/>
            </a:avLst>
          </a:prstGeom>
          <a:solidFill>
            <a:srgbClr val="FFB9D7"/>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1393" name="Google Shape;1393;p92"/>
          <p:cNvCxnSpPr>
            <a:stCxn id="1381" idx="1"/>
            <a:endCxn id="1381" idx="3"/>
          </p:cNvCxnSpPr>
          <p:nvPr/>
        </p:nvCxnSpPr>
        <p:spPr>
          <a:xfrm>
            <a:off x="3775160" y="4584633"/>
            <a:ext cx="1044875" cy="0"/>
          </a:xfrm>
          <a:prstGeom prst="straightConnector1">
            <a:avLst/>
          </a:prstGeom>
          <a:noFill/>
          <a:ln w="9525" cap="flat" cmpd="sng">
            <a:solidFill>
              <a:srgbClr val="0000FF"/>
            </a:solidFill>
            <a:prstDash val="solid"/>
            <a:round/>
            <a:headEnd type="none" w="med" len="med"/>
            <a:tailEnd type="none" w="med" len="med"/>
          </a:ln>
        </p:spPr>
      </p:cxnSp>
      <p:cxnSp>
        <p:nvCxnSpPr>
          <p:cNvPr id="1394" name="Google Shape;1394;p92"/>
          <p:cNvCxnSpPr/>
          <p:nvPr/>
        </p:nvCxnSpPr>
        <p:spPr>
          <a:xfrm rot="10800000" flipH="1">
            <a:off x="3743323" y="4801300"/>
            <a:ext cx="1108575" cy="18400"/>
          </a:xfrm>
          <a:prstGeom prst="straightConnector1">
            <a:avLst/>
          </a:prstGeom>
          <a:noFill/>
          <a:ln w="9525" cap="flat" cmpd="sng">
            <a:solidFill>
              <a:srgbClr val="0000FF"/>
            </a:solidFill>
            <a:prstDash val="solid"/>
            <a:round/>
            <a:headEnd type="none" w="med" len="med"/>
            <a:tailEnd type="none" w="med" len="med"/>
          </a:ln>
        </p:spPr>
      </p:cxnSp>
      <p:cxnSp>
        <p:nvCxnSpPr>
          <p:cNvPr id="1395" name="Google Shape;1395;p92"/>
          <p:cNvCxnSpPr/>
          <p:nvPr/>
        </p:nvCxnSpPr>
        <p:spPr>
          <a:xfrm rot="10800000" flipH="1">
            <a:off x="3743323" y="4349567"/>
            <a:ext cx="1108575" cy="18400"/>
          </a:xfrm>
          <a:prstGeom prst="straightConnector1">
            <a:avLst/>
          </a:prstGeom>
          <a:noFill/>
          <a:ln w="9525" cap="flat" cmpd="sng">
            <a:solidFill>
              <a:srgbClr val="0000FF"/>
            </a:solidFill>
            <a:prstDash val="solid"/>
            <a:round/>
            <a:headEnd type="none" w="med" len="med"/>
            <a:tailEnd type="none" w="med" len="med"/>
          </a:ln>
        </p:spPr>
      </p:cxnSp>
      <p:cxnSp>
        <p:nvCxnSpPr>
          <p:cNvPr id="1396" name="Google Shape;1396;p92"/>
          <p:cNvCxnSpPr/>
          <p:nvPr/>
        </p:nvCxnSpPr>
        <p:spPr>
          <a:xfrm flipH="1">
            <a:off x="3936698" y="4025333"/>
            <a:ext cx="15275" cy="1099600"/>
          </a:xfrm>
          <a:prstGeom prst="straightConnector1">
            <a:avLst/>
          </a:prstGeom>
          <a:noFill/>
          <a:ln w="9525" cap="flat" cmpd="sng">
            <a:solidFill>
              <a:srgbClr val="0000FF"/>
            </a:solidFill>
            <a:prstDash val="solid"/>
            <a:round/>
            <a:headEnd type="none" w="med" len="med"/>
            <a:tailEnd type="none" w="med" len="med"/>
          </a:ln>
        </p:spPr>
      </p:cxnSp>
      <p:cxnSp>
        <p:nvCxnSpPr>
          <p:cNvPr id="1397" name="Google Shape;1397;p92"/>
          <p:cNvCxnSpPr/>
          <p:nvPr/>
        </p:nvCxnSpPr>
        <p:spPr>
          <a:xfrm flipH="1">
            <a:off x="4121691" y="4034833"/>
            <a:ext cx="15275" cy="1099600"/>
          </a:xfrm>
          <a:prstGeom prst="straightConnector1">
            <a:avLst/>
          </a:prstGeom>
          <a:noFill/>
          <a:ln w="9525" cap="flat" cmpd="sng">
            <a:solidFill>
              <a:srgbClr val="0000FF"/>
            </a:solidFill>
            <a:prstDash val="solid"/>
            <a:round/>
            <a:headEnd type="none" w="med" len="med"/>
            <a:tailEnd type="none" w="med" len="med"/>
          </a:ln>
        </p:spPr>
      </p:cxnSp>
      <p:cxnSp>
        <p:nvCxnSpPr>
          <p:cNvPr id="1398" name="Google Shape;1398;p92"/>
          <p:cNvCxnSpPr/>
          <p:nvPr/>
        </p:nvCxnSpPr>
        <p:spPr>
          <a:xfrm flipH="1">
            <a:off x="4300915" y="4025333"/>
            <a:ext cx="15275" cy="1099600"/>
          </a:xfrm>
          <a:prstGeom prst="straightConnector1">
            <a:avLst/>
          </a:prstGeom>
          <a:noFill/>
          <a:ln w="9525" cap="flat" cmpd="sng">
            <a:solidFill>
              <a:srgbClr val="0000FF"/>
            </a:solidFill>
            <a:prstDash val="solid"/>
            <a:round/>
            <a:headEnd type="none" w="med" len="med"/>
            <a:tailEnd type="none" w="med" len="med"/>
          </a:ln>
        </p:spPr>
      </p:cxnSp>
      <p:cxnSp>
        <p:nvCxnSpPr>
          <p:cNvPr id="1399" name="Google Shape;1399;p92"/>
          <p:cNvCxnSpPr/>
          <p:nvPr/>
        </p:nvCxnSpPr>
        <p:spPr>
          <a:xfrm flipH="1">
            <a:off x="4481331" y="4025333"/>
            <a:ext cx="15275" cy="1099600"/>
          </a:xfrm>
          <a:prstGeom prst="straightConnector1">
            <a:avLst/>
          </a:prstGeom>
          <a:noFill/>
          <a:ln w="9525" cap="flat" cmpd="sng">
            <a:solidFill>
              <a:srgbClr val="0000FF"/>
            </a:solidFill>
            <a:prstDash val="solid"/>
            <a:round/>
            <a:headEnd type="none" w="med" len="med"/>
            <a:tailEnd type="none" w="med" len="med"/>
          </a:ln>
        </p:spPr>
      </p:cxnSp>
      <p:cxnSp>
        <p:nvCxnSpPr>
          <p:cNvPr id="1400" name="Google Shape;1400;p92"/>
          <p:cNvCxnSpPr/>
          <p:nvPr/>
        </p:nvCxnSpPr>
        <p:spPr>
          <a:xfrm flipH="1">
            <a:off x="4661733" y="4034833"/>
            <a:ext cx="15275" cy="1099600"/>
          </a:xfrm>
          <a:prstGeom prst="straightConnector1">
            <a:avLst/>
          </a:prstGeom>
          <a:noFill/>
          <a:ln w="9525" cap="flat" cmpd="sng">
            <a:solidFill>
              <a:srgbClr val="0000FF"/>
            </a:solidFill>
            <a:prstDash val="solid"/>
            <a:round/>
            <a:headEnd type="none" w="med" len="med"/>
            <a:tailEnd type="none" w="med" len="med"/>
          </a:ln>
        </p:spPr>
      </p:cxnSp>
      <p:sp>
        <p:nvSpPr>
          <p:cNvPr id="1401" name="Google Shape;1401;p92"/>
          <p:cNvSpPr/>
          <p:nvPr/>
        </p:nvSpPr>
        <p:spPr>
          <a:xfrm>
            <a:off x="3754265" y="4019067"/>
            <a:ext cx="1108575" cy="1099600"/>
          </a:xfrm>
          <a:prstGeom prst="frame">
            <a:avLst>
              <a:gd name="adj1" fmla="val 12500"/>
            </a:avLst>
          </a:prstGeom>
          <a:solidFill>
            <a:srgbClr val="F9CB9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33"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34"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07" name="Google Shape;1407;p93"/>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MUNAHIPPA</a:t>
            </a:r>
            <a:endParaRPr sz="2200" b="1">
              <a:latin typeface="Raleway"/>
              <a:ea typeface="Raleway"/>
              <a:cs typeface="Raleway"/>
              <a:sym typeface="Raleway"/>
            </a:endParaRPr>
          </a:p>
        </p:txBody>
      </p:sp>
      <p:sp>
        <p:nvSpPr>
          <p:cNvPr id="1408" name="Google Shape;1408;p93"/>
          <p:cNvSpPr txBox="1"/>
          <p:nvPr/>
        </p:nvSpPr>
        <p:spPr>
          <a:xfrm>
            <a:off x="1728025" y="1219233"/>
            <a:ext cx="6871150" cy="5104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smtClean="0">
                <a:latin typeface="Raleway"/>
                <a:ea typeface="Raleway"/>
                <a:cs typeface="Raleway"/>
                <a:sym typeface="Raleway"/>
              </a:rPr>
              <a:t>Juokseminen, </a:t>
            </a:r>
            <a:r>
              <a:rPr lang="fi" dirty="0">
                <a:latin typeface="Raleway"/>
                <a:ea typeface="Raleway"/>
                <a:cs typeface="Raleway"/>
                <a:sym typeface="Raleway"/>
              </a:rPr>
              <a:t>pysähtyminen, väistäminen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Kartioita</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Yksi on hippa. Kun jää kiinni, mennään kyykkyyn muna-asentoon. Pelastaa voi pysähtymällä “munan” eteen ja “rikkomalla” sen koskettamalla päätä.</a:t>
            </a:r>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r>
              <a:rPr lang="fi" b="1" i="1" dirty="0">
                <a:solidFill>
                  <a:srgbClr val="1C4587"/>
                </a:solidFill>
                <a:latin typeface="Raleway"/>
                <a:ea typeface="Raleway"/>
                <a:cs typeface="Raleway"/>
                <a:sym typeface="Raleway"/>
              </a:rPr>
              <a:t>Helpota:</a:t>
            </a:r>
            <a:r>
              <a:rPr lang="fi" dirty="0">
                <a:latin typeface="Raleway"/>
                <a:ea typeface="Raleway"/>
                <a:cs typeface="Raleway"/>
                <a:sym typeface="Raleway"/>
              </a:rPr>
              <a:t> Alueen suurentaminen.</a:t>
            </a:r>
            <a:endParaRPr dirty="0">
              <a:latin typeface="Raleway"/>
              <a:ea typeface="Raleway"/>
              <a:cs typeface="Raleway"/>
              <a:sym typeface="Raleway"/>
            </a:endParaRPr>
          </a:p>
          <a:p>
            <a:endParaRPr b="1" i="1" dirty="0">
              <a:solidFill>
                <a:srgbClr val="1C4587"/>
              </a:solidFill>
              <a:latin typeface="Raleway"/>
              <a:ea typeface="Raleway"/>
              <a:cs typeface="Raleway"/>
              <a:sym typeface="Raleway"/>
            </a:endParaRPr>
          </a:p>
          <a:p>
            <a:r>
              <a:rPr lang="fi" b="1" i="1" dirty="0">
                <a:solidFill>
                  <a:srgbClr val="1C4587"/>
                </a:solidFill>
                <a:latin typeface="Raleway"/>
                <a:ea typeface="Raleway"/>
                <a:cs typeface="Raleway"/>
                <a:sym typeface="Raleway"/>
              </a:rPr>
              <a:t>Vaikeuta: </a:t>
            </a:r>
            <a:r>
              <a:rPr lang="fi" dirty="0">
                <a:latin typeface="Raleway"/>
                <a:ea typeface="Raleway"/>
                <a:cs typeface="Raleway"/>
                <a:sym typeface="Raleway"/>
              </a:rPr>
              <a:t>Alueen pienentäminen, hippojen lisääminen.</a:t>
            </a:r>
            <a:endParaRPr dirty="0">
              <a:latin typeface="Raleway"/>
              <a:ea typeface="Raleway"/>
              <a:cs typeface="Raleway"/>
              <a:sym typeface="Raleway"/>
            </a:endParaRPr>
          </a:p>
          <a:p>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pPr marL="536433"/>
            <a:endParaRPr dirty="0">
              <a:solidFill>
                <a:schemeClr val="dk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a:t>
            </a:r>
            <a:endParaRPr dirty="0">
              <a:latin typeface="Raleway"/>
              <a:ea typeface="Raleway"/>
              <a:cs typeface="Raleway"/>
              <a:sym typeface="Raleway"/>
            </a:endParaRPr>
          </a:p>
        </p:txBody>
      </p:sp>
      <p:sp>
        <p:nvSpPr>
          <p:cNvPr id="1409" name="Google Shape;1409;p93"/>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1410" name="Google Shape;1410;p93"/>
          <p:cNvSpPr txBox="1"/>
          <p:nvPr/>
        </p:nvSpPr>
        <p:spPr>
          <a:xfrm>
            <a:off x="7418233"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411" name="Google Shape;1411;p93"/>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n. 10 min</a:t>
            </a:r>
            <a:endParaRPr>
              <a:latin typeface="Raleway"/>
              <a:ea typeface="Raleway"/>
              <a:cs typeface="Raleway"/>
              <a:sym typeface="Raleway"/>
            </a:endParaRPr>
          </a:p>
        </p:txBody>
      </p:sp>
      <p:sp>
        <p:nvSpPr>
          <p:cNvPr id="1412" name="Google Shape;1412;p93"/>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413" name="Google Shape;1413;p93"/>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414" name="Google Shape;1414;p93"/>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415" name="Google Shape;1415;p93"/>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2"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3"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7" name="Google Shape;1317;p88"/>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1318" name="Google Shape;1318;p88"/>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319" name="Google Shape;1319;p88"/>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1"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2"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pic>
        <p:nvPicPr>
          <p:cNvPr id="4098" name="Picture 2" descr="kyykistyä"/>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012" y="788600"/>
            <a:ext cx="2486966" cy="24869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yykistyä"/>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869712" y="3879363"/>
            <a:ext cx="1994122" cy="199412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iso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920039" y="74428"/>
            <a:ext cx="3201138" cy="32011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juos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7631" y="3984368"/>
            <a:ext cx="2747773" cy="274777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juost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046800" y="2639692"/>
            <a:ext cx="2479341" cy="24793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juos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8235" y="301110"/>
            <a:ext cx="2747773" cy="274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0051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3"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421" name="Google Shape;1421;p94"/>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AARTEEN METSÄSTYS</a:t>
            </a:r>
            <a:endParaRPr sz="2200" b="1">
              <a:latin typeface="Raleway"/>
              <a:ea typeface="Raleway"/>
              <a:cs typeface="Raleway"/>
              <a:sym typeface="Raleway"/>
            </a:endParaRPr>
          </a:p>
        </p:txBody>
      </p:sp>
      <p:sp>
        <p:nvSpPr>
          <p:cNvPr id="1422" name="Google Shape;1422;p94"/>
          <p:cNvSpPr txBox="1"/>
          <p:nvPr/>
        </p:nvSpPr>
        <p:spPr>
          <a:xfrm>
            <a:off x="1709338" y="1322833"/>
            <a:ext cx="6996925"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smtClean="0">
                <a:latin typeface="Raleway"/>
                <a:ea typeface="Raleway"/>
                <a:cs typeface="Raleway"/>
                <a:sym typeface="Raleway"/>
              </a:rPr>
              <a:t>Heittäminen, vierittäminen</a:t>
            </a:r>
            <a:r>
              <a:rPr lang="fi" dirty="0">
                <a:latin typeface="Raleway"/>
                <a:ea typeface="Raleway"/>
                <a:cs typeface="Raleway"/>
                <a:sym typeface="Raleway"/>
              </a:rPr>
              <a:t>, </a:t>
            </a:r>
            <a:r>
              <a:rPr lang="fi" dirty="0" smtClean="0">
                <a:latin typeface="Raleway"/>
                <a:ea typeface="Raleway"/>
                <a:cs typeface="Raleway"/>
                <a:sym typeface="Raleway"/>
              </a:rPr>
              <a:t>kauhaiseminen</a:t>
            </a: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Ämpäreitä (2-3kpl), kartioita, naru, pallo (2-3kpl)</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Piirretään maahan viiva josta heitetään. Laitetaan ämpärit pienen matkan päähän maahan. Asetetaan kartiot ämpäreiden taakse ja naru ämpärin ja viivan väliin sivummalle. Heitetään palloa ja yritetään kaataa ämpäri. Jos onnistuu, haetaan kartio ämpärin takaa ja liikutaan hyppynarua pitkin takaisin heittoviivan taakse. Tarkoituksena kerätä mahdollisimman paljon kartioita.</a:t>
            </a:r>
            <a:endParaRPr dirty="0">
              <a:latin typeface="Raleway"/>
              <a:ea typeface="Raleway"/>
              <a:cs typeface="Raleway"/>
              <a:sym typeface="Raleway"/>
            </a:endParaRPr>
          </a:p>
          <a:p>
            <a:endParaRPr dirty="0">
              <a:latin typeface="Raleway"/>
              <a:ea typeface="Raleway"/>
              <a:cs typeface="Raleway"/>
              <a:sym typeface="Raleway"/>
            </a:endParaRPr>
          </a:p>
          <a:p>
            <a:r>
              <a:rPr lang="fi" b="1" i="1" dirty="0">
                <a:solidFill>
                  <a:srgbClr val="1C4587"/>
                </a:solidFill>
                <a:latin typeface="Raleway"/>
                <a:ea typeface="Raleway"/>
                <a:cs typeface="Raleway"/>
                <a:sym typeface="Raleway"/>
              </a:rPr>
              <a:t>Helpota: </a:t>
            </a:r>
            <a:r>
              <a:rPr lang="fi" dirty="0">
                <a:latin typeface="Raleway"/>
                <a:ea typeface="Raleway"/>
                <a:cs typeface="Raleway"/>
                <a:sym typeface="Raleway"/>
              </a:rPr>
              <a:t>Lyhennetään heittomatkaa.</a:t>
            </a:r>
            <a:endParaRPr dirty="0">
              <a:latin typeface="Raleway"/>
              <a:ea typeface="Raleway"/>
              <a:cs typeface="Raleway"/>
              <a:sym typeface="Raleway"/>
            </a:endParaRPr>
          </a:p>
          <a:p>
            <a:endParaRPr dirty="0">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Vaikeuta:</a:t>
            </a:r>
            <a:r>
              <a:rPr lang="fi" dirty="0">
                <a:solidFill>
                  <a:schemeClr val="dk1"/>
                </a:solidFill>
                <a:latin typeface="Raleway"/>
                <a:ea typeface="Raleway"/>
                <a:cs typeface="Raleway"/>
                <a:sym typeface="Raleway"/>
              </a:rPr>
              <a:t> Lisätään ämpäriin hiekkaa painoksi.</a:t>
            </a:r>
            <a:endParaRPr dirty="0">
              <a:latin typeface="Raleway"/>
              <a:ea typeface="Raleway"/>
              <a:cs typeface="Raleway"/>
              <a:sym typeface="Raleway"/>
            </a:endParaRPr>
          </a:p>
          <a:p>
            <a:endParaRPr dirty="0"/>
          </a:p>
        </p:txBody>
      </p:sp>
      <p:sp>
        <p:nvSpPr>
          <p:cNvPr id="1423" name="Google Shape;1423;p94"/>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1424" name="Google Shape;1424;p94"/>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1425" name="Google Shape;1425;p94"/>
          <p:cNvSpPr txBox="1"/>
          <p:nvPr/>
        </p:nvSpPr>
        <p:spPr>
          <a:xfrm>
            <a:off x="7310713" y="489768"/>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426" name="Google Shape;1426;p94"/>
          <p:cNvSpPr/>
          <p:nvPr/>
        </p:nvSpPr>
        <p:spPr>
          <a:xfrm>
            <a:off x="8706263" y="5188200"/>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427" name="Google Shape;1427;p94"/>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428" name="Google Shape;1428;p94"/>
          <p:cNvPicPr preferRelativeResize="0"/>
          <p:nvPr/>
        </p:nvPicPr>
        <p:blipFill rotWithShape="1">
          <a:blip r:embed="rId3">
            <a:alphaModFix/>
          </a:blip>
          <a:srcRect l="6360" t="2698" r="75121" b="74076"/>
          <a:stretch/>
        </p:blipFill>
        <p:spPr>
          <a:xfrm>
            <a:off x="8843385" y="310967"/>
            <a:ext cx="468000" cy="774404"/>
          </a:xfrm>
          <a:prstGeom prst="rect">
            <a:avLst/>
          </a:prstGeom>
          <a:noFill/>
          <a:ln>
            <a:noFill/>
          </a:ln>
        </p:spPr>
      </p:pic>
      <p:pic>
        <p:nvPicPr>
          <p:cNvPr id="1429" name="Google Shape;1429;p94"/>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430" name="Google Shape;1430;p94"/>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22"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21"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436" name="Google Shape;1436;p95"/>
          <p:cNvSpPr txBox="1"/>
          <p:nvPr/>
        </p:nvSpPr>
        <p:spPr>
          <a:xfrm rot="-5400000">
            <a:off x="-2063411" y="3141767"/>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1437" name="Google Shape;1437;p95"/>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438" name="Google Shape;1438;p95"/>
          <p:cNvPicPr preferRelativeResize="0"/>
          <p:nvPr/>
        </p:nvPicPr>
        <p:blipFill>
          <a:blip r:embed="rId4">
            <a:alphaModFix/>
          </a:blip>
          <a:stretch>
            <a:fillRect/>
          </a:stretch>
        </p:blipFill>
        <p:spPr>
          <a:xfrm>
            <a:off x="7552824" y="5764246"/>
            <a:ext cx="1126368" cy="746972"/>
          </a:xfrm>
          <a:prstGeom prst="rect">
            <a:avLst/>
          </a:prstGeom>
          <a:noFill/>
          <a:ln>
            <a:noFill/>
          </a:ln>
        </p:spPr>
      </p:pic>
      <p:cxnSp>
        <p:nvCxnSpPr>
          <p:cNvPr id="1439" name="Google Shape;1439;p95"/>
          <p:cNvCxnSpPr/>
          <p:nvPr/>
        </p:nvCxnSpPr>
        <p:spPr>
          <a:xfrm>
            <a:off x="2799008" y="5180767"/>
            <a:ext cx="3482700" cy="74400"/>
          </a:xfrm>
          <a:prstGeom prst="straightConnector1">
            <a:avLst/>
          </a:prstGeom>
          <a:noFill/>
          <a:ln w="9525" cap="flat" cmpd="sng">
            <a:solidFill>
              <a:schemeClr val="dk2"/>
            </a:solidFill>
            <a:prstDash val="solid"/>
            <a:round/>
            <a:headEnd type="none" w="med" len="med"/>
            <a:tailEnd type="none" w="med" len="med"/>
          </a:ln>
        </p:spPr>
      </p:cxnSp>
      <p:sp>
        <p:nvSpPr>
          <p:cNvPr id="1440" name="Google Shape;1440;p95"/>
          <p:cNvSpPr/>
          <p:nvPr/>
        </p:nvSpPr>
        <p:spPr>
          <a:xfrm>
            <a:off x="3028323" y="2627667"/>
            <a:ext cx="468000" cy="576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41" name="Google Shape;1441;p95"/>
          <p:cNvSpPr/>
          <p:nvPr/>
        </p:nvSpPr>
        <p:spPr>
          <a:xfrm>
            <a:off x="4306345" y="2627667"/>
            <a:ext cx="468000" cy="576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42" name="Google Shape;1442;p95"/>
          <p:cNvSpPr/>
          <p:nvPr/>
        </p:nvSpPr>
        <p:spPr>
          <a:xfrm>
            <a:off x="5584367" y="2627667"/>
            <a:ext cx="468000" cy="5760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43" name="Google Shape;1443;p95"/>
          <p:cNvSpPr/>
          <p:nvPr/>
        </p:nvSpPr>
        <p:spPr>
          <a:xfrm>
            <a:off x="6556334" y="2925834"/>
            <a:ext cx="575658" cy="2254933"/>
          </a:xfrm>
          <a:custGeom>
            <a:avLst/>
            <a:gdLst/>
            <a:ahLst/>
            <a:cxnLst/>
            <a:rect l="l" t="t" r="r" b="b"/>
            <a:pathLst>
              <a:path w="11521" h="67648" extrusionOk="0">
                <a:moveTo>
                  <a:pt x="0" y="0"/>
                </a:moveTo>
                <a:cubicBezTo>
                  <a:pt x="6063" y="1732"/>
                  <a:pt x="14120" y="10407"/>
                  <a:pt x="10622" y="15654"/>
                </a:cubicBezTo>
                <a:cubicBezTo>
                  <a:pt x="8124" y="19401"/>
                  <a:pt x="3940" y="23585"/>
                  <a:pt x="5032" y="27954"/>
                </a:cubicBezTo>
                <a:cubicBezTo>
                  <a:pt x="6504" y="33843"/>
                  <a:pt x="12542" y="39526"/>
                  <a:pt x="10622" y="45285"/>
                </a:cubicBezTo>
                <a:cubicBezTo>
                  <a:pt x="9772" y="47835"/>
                  <a:pt x="7000" y="49444"/>
                  <a:pt x="6150" y="51994"/>
                </a:cubicBezTo>
                <a:cubicBezTo>
                  <a:pt x="4417" y="57194"/>
                  <a:pt x="7305" y="63772"/>
                  <a:pt x="11181" y="67648"/>
                </a:cubicBezTo>
              </a:path>
            </a:pathLst>
          </a:custGeom>
          <a:noFill/>
          <a:ln w="9525" cap="flat" cmpd="sng">
            <a:solidFill>
              <a:srgbClr val="E06666"/>
            </a:solidFill>
            <a:prstDash val="solid"/>
            <a:round/>
            <a:headEnd type="none" w="med" len="med"/>
            <a:tailEnd type="none" w="med" len="med"/>
          </a:ln>
        </p:spPr>
      </p:sp>
      <p:sp>
        <p:nvSpPr>
          <p:cNvPr id="1444" name="Google Shape;1444;p95"/>
          <p:cNvSpPr/>
          <p:nvPr/>
        </p:nvSpPr>
        <p:spPr>
          <a:xfrm>
            <a:off x="5125710" y="1409033"/>
            <a:ext cx="269750" cy="290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45" name="Google Shape;1445;p95"/>
          <p:cNvSpPr/>
          <p:nvPr/>
        </p:nvSpPr>
        <p:spPr>
          <a:xfrm>
            <a:off x="4584125" y="1409033"/>
            <a:ext cx="269750" cy="290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46" name="Google Shape;1446;p95"/>
          <p:cNvSpPr/>
          <p:nvPr/>
        </p:nvSpPr>
        <p:spPr>
          <a:xfrm>
            <a:off x="4853875" y="1612233"/>
            <a:ext cx="269750" cy="2904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47" name="Google Shape;1447;p95"/>
          <p:cNvSpPr/>
          <p:nvPr/>
        </p:nvSpPr>
        <p:spPr>
          <a:xfrm>
            <a:off x="4853875" y="1205833"/>
            <a:ext cx="269750" cy="2904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48" name="Google Shape;1448;p95"/>
          <p:cNvSpPr/>
          <p:nvPr/>
        </p:nvSpPr>
        <p:spPr>
          <a:xfrm>
            <a:off x="5125710" y="1699433"/>
            <a:ext cx="269750" cy="290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49" name="Google Shape;1449;p95"/>
          <p:cNvSpPr/>
          <p:nvPr/>
        </p:nvSpPr>
        <p:spPr>
          <a:xfrm>
            <a:off x="4584125" y="1205833"/>
            <a:ext cx="269750" cy="290400"/>
          </a:xfrm>
          <a:prstGeom prst="ellipse">
            <a:avLst/>
          </a:prstGeom>
          <a:solidFill>
            <a:srgbClr val="FF99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50" name="Google Shape;1450;p95"/>
          <p:cNvSpPr txBox="1"/>
          <p:nvPr/>
        </p:nvSpPr>
        <p:spPr>
          <a:xfrm>
            <a:off x="4188275" y="5351500"/>
            <a:ext cx="1529450" cy="5220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Heittoviiva</a:t>
            </a:r>
            <a:endParaRPr>
              <a:latin typeface="Raleway"/>
              <a:ea typeface="Raleway"/>
              <a:cs typeface="Raleway"/>
              <a:sym typeface="Raleway"/>
            </a:endParaRPr>
          </a:p>
        </p:txBody>
      </p:sp>
      <p:sp>
        <p:nvSpPr>
          <p:cNvPr id="1451" name="Google Shape;1451;p95"/>
          <p:cNvSpPr txBox="1"/>
          <p:nvPr/>
        </p:nvSpPr>
        <p:spPr>
          <a:xfrm>
            <a:off x="4009742" y="3161367"/>
            <a:ext cx="1574625" cy="428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Ämpärit</a:t>
            </a:r>
            <a:endParaRPr>
              <a:latin typeface="Raleway"/>
              <a:ea typeface="Raleway"/>
              <a:cs typeface="Raleway"/>
              <a:sym typeface="Raleway"/>
            </a:endParaRPr>
          </a:p>
        </p:txBody>
      </p:sp>
      <p:sp>
        <p:nvSpPr>
          <p:cNvPr id="1452" name="Google Shape;1452;p95"/>
          <p:cNvSpPr txBox="1"/>
          <p:nvPr/>
        </p:nvSpPr>
        <p:spPr>
          <a:xfrm>
            <a:off x="4485000" y="788600"/>
            <a:ext cx="1877525" cy="428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Kartiot</a:t>
            </a:r>
            <a:endParaRPr>
              <a:latin typeface="Raleway"/>
              <a:ea typeface="Raleway"/>
              <a:cs typeface="Raleway"/>
              <a:sym typeface="Raleway"/>
            </a:endParaRPr>
          </a:p>
        </p:txBody>
      </p:sp>
      <p:sp>
        <p:nvSpPr>
          <p:cNvPr id="1453" name="Google Shape;1453;p95"/>
          <p:cNvSpPr txBox="1"/>
          <p:nvPr/>
        </p:nvSpPr>
        <p:spPr>
          <a:xfrm>
            <a:off x="6868360" y="3590167"/>
            <a:ext cx="1574625" cy="5760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Hyppynaru</a:t>
            </a:r>
            <a:endParaRPr>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9" name="Google Shape;1459;p96"/>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LIUKUMÄKIHIPPA</a:t>
            </a:r>
            <a:endParaRPr sz="2200" b="1">
              <a:latin typeface="Raleway"/>
              <a:ea typeface="Raleway"/>
              <a:cs typeface="Raleway"/>
              <a:sym typeface="Raleway"/>
            </a:endParaRPr>
          </a:p>
        </p:txBody>
      </p:sp>
      <p:sp>
        <p:nvSpPr>
          <p:cNvPr id="1460" name="Google Shape;1460;p96"/>
          <p:cNvSpPr txBox="1"/>
          <p:nvPr/>
        </p:nvSpPr>
        <p:spPr>
          <a:xfrm>
            <a:off x="1702404" y="1219233"/>
            <a:ext cx="6976775"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dirty="0">
                <a:latin typeface="Raleway"/>
                <a:ea typeface="Raleway"/>
                <a:cs typeface="Raleway"/>
                <a:sym typeface="Raleway"/>
              </a:rPr>
              <a:t> Kiipeäminen, </a:t>
            </a:r>
            <a:r>
              <a:rPr lang="fi" dirty="0" smtClean="0">
                <a:latin typeface="Raleway"/>
                <a:ea typeface="Raleway"/>
                <a:cs typeface="Raleway"/>
                <a:sym typeface="Raleway"/>
              </a:rPr>
              <a:t>juokseminen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Liukumäki</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Normaali hippa liukumäen lähellä. Aina kun hippa saa kiinni, menee kiinniotettu liukumäen ylätasanteelle, kunnes joku kiipeää liukumäkeä ylös ja pelastaa kaikki huutamalla “kaikki pelastettu!”, jonka jälkeen hippa jatkuu tai kun kaikki jäävät kiinni.</a:t>
            </a:r>
            <a:endParaRPr dirty="0">
              <a:latin typeface="Raleway"/>
              <a:ea typeface="Raleway"/>
              <a:cs typeface="Raleway"/>
              <a:sym typeface="Raleway"/>
            </a:endParaRPr>
          </a:p>
          <a:p>
            <a:endParaRPr b="1" i="1" dirty="0">
              <a:solidFill>
                <a:srgbClr val="1C4587"/>
              </a:solidFill>
              <a:latin typeface="Raleway"/>
              <a:ea typeface="Raleway"/>
              <a:cs typeface="Raleway"/>
              <a:sym typeface="Raleway"/>
            </a:endParaRPr>
          </a:p>
          <a:p>
            <a:endParaRPr b="1" i="1" dirty="0">
              <a:solidFill>
                <a:srgbClr val="1C4587"/>
              </a:solidFill>
              <a:latin typeface="Raleway"/>
              <a:ea typeface="Raleway"/>
              <a:cs typeface="Raleway"/>
              <a:sym typeface="Raleway"/>
            </a:endParaRPr>
          </a:p>
          <a:p>
            <a:r>
              <a:rPr lang="fi" b="1" i="1" dirty="0">
                <a:solidFill>
                  <a:srgbClr val="1C4587"/>
                </a:solidFill>
                <a:latin typeface="Raleway"/>
                <a:ea typeface="Raleway"/>
                <a:cs typeface="Raleway"/>
                <a:sym typeface="Raleway"/>
              </a:rPr>
              <a:t>Helpota: -</a:t>
            </a:r>
            <a:endParaRPr b="1" i="1" dirty="0">
              <a:solidFill>
                <a:srgbClr val="1C4587"/>
              </a:solidFill>
              <a:latin typeface="Raleway"/>
              <a:ea typeface="Raleway"/>
              <a:cs typeface="Raleway"/>
              <a:sym typeface="Raleway"/>
            </a:endParaRPr>
          </a:p>
          <a:p>
            <a:endParaRPr b="1" i="1" dirty="0">
              <a:solidFill>
                <a:srgbClr val="1C4587"/>
              </a:solidFill>
              <a:latin typeface="Raleway"/>
              <a:ea typeface="Raleway"/>
              <a:cs typeface="Raleway"/>
              <a:sym typeface="Raleway"/>
            </a:endParaRPr>
          </a:p>
          <a:p>
            <a:r>
              <a:rPr lang="fi" b="1" i="1" dirty="0">
                <a:solidFill>
                  <a:srgbClr val="1C4587"/>
                </a:solidFill>
                <a:latin typeface="Raleway"/>
                <a:ea typeface="Raleway"/>
                <a:cs typeface="Raleway"/>
                <a:sym typeface="Raleway"/>
              </a:rPr>
              <a:t>Vaikeuta:</a:t>
            </a:r>
            <a:r>
              <a:rPr lang="fi" b="1" dirty="0">
                <a:latin typeface="Raleway"/>
                <a:ea typeface="Raleway"/>
                <a:cs typeface="Raleway"/>
                <a:sym typeface="Raleway"/>
              </a:rPr>
              <a:t> </a:t>
            </a:r>
            <a:r>
              <a:rPr lang="fi" dirty="0">
                <a:latin typeface="Raleway"/>
                <a:ea typeface="Raleway"/>
                <a:cs typeface="Raleway"/>
                <a:sym typeface="Raleway"/>
              </a:rPr>
              <a:t>Lisätään hippoja.</a:t>
            </a:r>
            <a:endParaRPr dirty="0">
              <a:latin typeface="Raleway"/>
              <a:ea typeface="Raleway"/>
              <a:cs typeface="Raleway"/>
              <a:sym typeface="Raleway"/>
            </a:endParaRPr>
          </a:p>
          <a:p>
            <a:pPr marL="536433"/>
            <a:endParaRPr dirty="0"/>
          </a:p>
          <a:p>
            <a:endParaRPr dirty="0"/>
          </a:p>
        </p:txBody>
      </p:sp>
      <p:sp>
        <p:nvSpPr>
          <p:cNvPr id="1461" name="Google Shape;1461;p96"/>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n. 15 min</a:t>
            </a:r>
            <a:endParaRPr>
              <a:latin typeface="Raleway"/>
              <a:ea typeface="Raleway"/>
              <a:cs typeface="Raleway"/>
              <a:sym typeface="Raleway"/>
            </a:endParaRPr>
          </a:p>
        </p:txBody>
      </p:sp>
      <p:sp>
        <p:nvSpPr>
          <p:cNvPr id="1462" name="Google Shape;1462;p96"/>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sp>
        <p:nvSpPr>
          <p:cNvPr id="1463" name="Google Shape;1463;p96"/>
          <p:cNvSpPr txBox="1"/>
          <p:nvPr/>
        </p:nvSpPr>
        <p:spPr>
          <a:xfrm>
            <a:off x="7418233"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464" name="Google Shape;1464;p96"/>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465" name="Google Shape;1465;p96"/>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466" name="Google Shape;1466;p96"/>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467" name="Google Shape;1467;p96"/>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2"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3"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86"/>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pic>
        <p:nvPicPr>
          <p:cNvPr id="1290" name="Google Shape;1290;p86"/>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291" name="Google Shape;1291;p86"/>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0"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1"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pic>
        <p:nvPicPr>
          <p:cNvPr id="3076" name="Picture 4" descr="leikkipaik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76" y="595422"/>
            <a:ext cx="5706331" cy="570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43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3" name="Google Shape;1473;p97"/>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MÖRKÖJAHTI</a:t>
            </a:r>
            <a:endParaRPr sz="2200" b="1">
              <a:latin typeface="Raleway"/>
              <a:ea typeface="Raleway"/>
              <a:cs typeface="Raleway"/>
              <a:sym typeface="Raleway"/>
            </a:endParaRPr>
          </a:p>
        </p:txBody>
      </p:sp>
      <p:sp>
        <p:nvSpPr>
          <p:cNvPr id="1474" name="Google Shape;1474;p97"/>
          <p:cNvSpPr txBox="1"/>
          <p:nvPr/>
        </p:nvSpPr>
        <p:spPr>
          <a:xfrm>
            <a:off x="1738046" y="1159233"/>
            <a:ext cx="7053800" cy="5104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smtClean="0">
                <a:latin typeface="Raleway"/>
                <a:ea typeface="Raleway"/>
                <a:cs typeface="Raleway"/>
                <a:sym typeface="Raleway"/>
              </a:rPr>
              <a:t>pysähtyminen, hyppääminen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Kartiot</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Rajataan kartoista alue. Ohjataan lapset kartioalueen sisäpuolelle. Lapset lähtevät juoksemaan paikallaan. Ohjaajalla/aikuisella on käytössä kolme komentoa: oksa, oja ja mörkö. Oksa= mennään nopeasti kyykkyyn ja ylös, ja jatketaan juoksua. Oja= hypätään, ja jatketaan juoksua. Mörkö= jähmetytään paikalleen “näkymättömäksi” kunnes sanotaan ettei mörkö enää jahtaa.</a:t>
            </a:r>
            <a:endParaRPr dirty="0">
              <a:solidFill>
                <a:schemeClr val="dk1"/>
              </a:solidFill>
              <a:latin typeface="Raleway"/>
              <a:ea typeface="Raleway"/>
              <a:cs typeface="Raleway"/>
              <a:sym typeface="Raleway"/>
            </a:endParaRPr>
          </a:p>
          <a:p>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Helpota: -</a:t>
            </a:r>
            <a:endParaRPr b="1" i="1" dirty="0">
              <a:solidFill>
                <a:srgbClr val="1C4587"/>
              </a:solidFill>
              <a:latin typeface="Raleway"/>
              <a:ea typeface="Raleway"/>
              <a:cs typeface="Raleway"/>
              <a:sym typeface="Raleway"/>
            </a:endParaRPr>
          </a:p>
          <a:p>
            <a:endParaRPr b="1" i="1" dirty="0">
              <a:solidFill>
                <a:srgbClr val="1C4587"/>
              </a:solidFill>
              <a:latin typeface="Raleway"/>
              <a:ea typeface="Raleway"/>
              <a:cs typeface="Raleway"/>
              <a:sym typeface="Raleway"/>
            </a:endParaRPr>
          </a:p>
          <a:p>
            <a:r>
              <a:rPr lang="fi" b="1" i="1" dirty="0">
                <a:solidFill>
                  <a:srgbClr val="1C4587"/>
                </a:solidFill>
                <a:latin typeface="Raleway"/>
                <a:ea typeface="Raleway"/>
                <a:cs typeface="Raleway"/>
                <a:sym typeface="Raleway"/>
              </a:rPr>
              <a:t>Vaikeuta: </a:t>
            </a:r>
            <a:r>
              <a:rPr lang="fi" dirty="0">
                <a:solidFill>
                  <a:schemeClr val="dk1"/>
                </a:solidFill>
                <a:latin typeface="Raleway"/>
                <a:ea typeface="Raleway"/>
                <a:cs typeface="Raleway"/>
                <a:sym typeface="Raleway"/>
              </a:rPr>
              <a:t>Lisätään komentoja, esimerkiksi mäki= nostetaan polvia. Voidaan </a:t>
            </a:r>
            <a:endParaRPr dirty="0">
              <a:solidFill>
                <a:schemeClr val="dk1"/>
              </a:solidFill>
              <a:latin typeface="Raleway"/>
              <a:ea typeface="Raleway"/>
              <a:cs typeface="Raleway"/>
              <a:sym typeface="Raleway"/>
            </a:endParaRPr>
          </a:p>
          <a:p>
            <a:r>
              <a:rPr lang="fi" dirty="0">
                <a:solidFill>
                  <a:schemeClr val="dk1"/>
                </a:solidFill>
                <a:latin typeface="Raleway"/>
                <a:ea typeface="Raleway"/>
                <a:cs typeface="Raleway"/>
                <a:sym typeface="Raleway"/>
              </a:rPr>
              <a:t>lisätä tempoa komentojen välissä.</a:t>
            </a:r>
            <a:endParaRPr dirty="0">
              <a:solidFill>
                <a:schemeClr val="dk1"/>
              </a:solidFill>
              <a:latin typeface="Raleway"/>
              <a:ea typeface="Raleway"/>
              <a:cs typeface="Raleway"/>
              <a:sym typeface="Raleway"/>
            </a:endParaRPr>
          </a:p>
          <a:p>
            <a:pPr marL="536433"/>
            <a:endParaRPr dirty="0">
              <a:solidFill>
                <a:schemeClr val="dk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 </a:t>
            </a:r>
            <a:endParaRPr dirty="0">
              <a:latin typeface="Raleway"/>
              <a:ea typeface="Raleway"/>
              <a:cs typeface="Raleway"/>
              <a:sym typeface="Raleway"/>
            </a:endParaRPr>
          </a:p>
        </p:txBody>
      </p:sp>
      <p:sp>
        <p:nvSpPr>
          <p:cNvPr id="1475" name="Google Shape;1475;p97"/>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1476" name="Google Shape;1476;p97"/>
          <p:cNvSpPr txBox="1"/>
          <p:nvPr/>
        </p:nvSpPr>
        <p:spPr>
          <a:xfrm>
            <a:off x="7290400"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477" name="Google Shape;1477;p97"/>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 min</a:t>
            </a:r>
            <a:endParaRPr>
              <a:latin typeface="Raleway"/>
              <a:ea typeface="Raleway"/>
              <a:cs typeface="Raleway"/>
              <a:sym typeface="Raleway"/>
            </a:endParaRPr>
          </a:p>
        </p:txBody>
      </p:sp>
      <p:sp>
        <p:nvSpPr>
          <p:cNvPr id="1478" name="Google Shape;1478;p97"/>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479" name="Google Shape;1479;p97"/>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480" name="Google Shape;1480;p97"/>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481" name="Google Shape;1481;p97"/>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2"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3"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31"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33" name="Google Shape;133;p18"/>
          <p:cNvSpPr txBox="1"/>
          <p:nvPr/>
        </p:nvSpPr>
        <p:spPr>
          <a:xfrm rot="-5400000">
            <a:off x="-2063411" y="3179353"/>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pic>
        <p:nvPicPr>
          <p:cNvPr id="134" name="Google Shape;134;p18"/>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35" name="Google Shape;135;p18"/>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36" name="Google Shape;136;p18"/>
          <p:cNvSpPr/>
          <p:nvPr/>
        </p:nvSpPr>
        <p:spPr>
          <a:xfrm>
            <a:off x="3324290" y="1389800"/>
            <a:ext cx="3989050" cy="3935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7" name="Google Shape;137;p18"/>
          <p:cNvSpPr/>
          <p:nvPr/>
        </p:nvSpPr>
        <p:spPr>
          <a:xfrm>
            <a:off x="6371950" y="1393533"/>
            <a:ext cx="210925" cy="259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8" name="Google Shape;138;p18"/>
          <p:cNvSpPr/>
          <p:nvPr/>
        </p:nvSpPr>
        <p:spPr>
          <a:xfrm>
            <a:off x="5965646" y="1130200"/>
            <a:ext cx="210925" cy="259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39" name="Google Shape;139;p18"/>
          <p:cNvSpPr/>
          <p:nvPr/>
        </p:nvSpPr>
        <p:spPr>
          <a:xfrm>
            <a:off x="5609744" y="1393533"/>
            <a:ext cx="210925" cy="259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0" name="Google Shape;140;p18"/>
          <p:cNvSpPr/>
          <p:nvPr/>
        </p:nvSpPr>
        <p:spPr>
          <a:xfrm>
            <a:off x="5261588" y="1130200"/>
            <a:ext cx="210925" cy="259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1" name="Google Shape;141;p18"/>
          <p:cNvSpPr/>
          <p:nvPr/>
        </p:nvSpPr>
        <p:spPr>
          <a:xfrm>
            <a:off x="4847538" y="1393533"/>
            <a:ext cx="210925" cy="259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2" name="Google Shape;142;p18"/>
          <p:cNvSpPr/>
          <p:nvPr/>
        </p:nvSpPr>
        <p:spPr>
          <a:xfrm>
            <a:off x="4452067" y="1130200"/>
            <a:ext cx="210925" cy="259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3" name="Google Shape;143;p18"/>
          <p:cNvSpPr/>
          <p:nvPr/>
        </p:nvSpPr>
        <p:spPr>
          <a:xfrm>
            <a:off x="4085331" y="1393533"/>
            <a:ext cx="210925" cy="259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4" name="Google Shape;144;p18"/>
          <p:cNvSpPr/>
          <p:nvPr/>
        </p:nvSpPr>
        <p:spPr>
          <a:xfrm>
            <a:off x="3755131" y="1130200"/>
            <a:ext cx="210925" cy="259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5" name="Google Shape;145;p18"/>
          <p:cNvSpPr/>
          <p:nvPr/>
        </p:nvSpPr>
        <p:spPr>
          <a:xfrm>
            <a:off x="7183177" y="1883367"/>
            <a:ext cx="210925" cy="312000"/>
          </a:xfrm>
          <a:prstGeom prst="triangle">
            <a:avLst>
              <a:gd name="adj" fmla="val 50000"/>
            </a:avLst>
          </a:prstGeom>
          <a:solidFill>
            <a:srgbClr val="1155C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6" name="Google Shape;146;p18"/>
          <p:cNvSpPr/>
          <p:nvPr/>
        </p:nvSpPr>
        <p:spPr>
          <a:xfrm>
            <a:off x="7183177" y="2575800"/>
            <a:ext cx="210925" cy="312000"/>
          </a:xfrm>
          <a:prstGeom prst="triangle">
            <a:avLst>
              <a:gd name="adj" fmla="val 50000"/>
            </a:avLst>
          </a:prstGeom>
          <a:solidFill>
            <a:srgbClr val="1155C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7" name="Google Shape;147;p18"/>
          <p:cNvSpPr/>
          <p:nvPr/>
        </p:nvSpPr>
        <p:spPr>
          <a:xfrm>
            <a:off x="7183177" y="3268233"/>
            <a:ext cx="210925" cy="312000"/>
          </a:xfrm>
          <a:prstGeom prst="triangle">
            <a:avLst>
              <a:gd name="adj" fmla="val 50000"/>
            </a:avLst>
          </a:prstGeom>
          <a:solidFill>
            <a:srgbClr val="1155C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8" name="Google Shape;148;p18"/>
          <p:cNvSpPr/>
          <p:nvPr/>
        </p:nvSpPr>
        <p:spPr>
          <a:xfrm>
            <a:off x="7183177" y="3843800"/>
            <a:ext cx="210925" cy="312000"/>
          </a:xfrm>
          <a:prstGeom prst="triangle">
            <a:avLst>
              <a:gd name="adj" fmla="val 50000"/>
            </a:avLst>
          </a:prstGeom>
          <a:solidFill>
            <a:srgbClr val="1155C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9" name="Google Shape;149;p18"/>
          <p:cNvSpPr/>
          <p:nvPr/>
        </p:nvSpPr>
        <p:spPr>
          <a:xfrm>
            <a:off x="7183177" y="4488600"/>
            <a:ext cx="210925" cy="312000"/>
          </a:xfrm>
          <a:prstGeom prst="triangle">
            <a:avLst>
              <a:gd name="adj" fmla="val 50000"/>
            </a:avLst>
          </a:prstGeom>
          <a:solidFill>
            <a:srgbClr val="1155CC"/>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0" name="Google Shape;150;p18"/>
          <p:cNvSpPr/>
          <p:nvPr/>
        </p:nvSpPr>
        <p:spPr>
          <a:xfrm>
            <a:off x="4451308" y="5141767"/>
            <a:ext cx="42250" cy="5196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1" name="Google Shape;151;p18"/>
          <p:cNvSpPr/>
          <p:nvPr/>
        </p:nvSpPr>
        <p:spPr>
          <a:xfrm>
            <a:off x="4984200" y="5141767"/>
            <a:ext cx="42250" cy="5196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2" name="Google Shape;152;p18"/>
          <p:cNvSpPr/>
          <p:nvPr/>
        </p:nvSpPr>
        <p:spPr>
          <a:xfrm flipH="1">
            <a:off x="3941470" y="5141767"/>
            <a:ext cx="42250" cy="5196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3" name="Google Shape;153;p18"/>
          <p:cNvSpPr/>
          <p:nvPr/>
        </p:nvSpPr>
        <p:spPr>
          <a:xfrm flipH="1">
            <a:off x="5517092" y="5141767"/>
            <a:ext cx="42250" cy="5196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4" name="Google Shape;154;p18"/>
          <p:cNvSpPr/>
          <p:nvPr/>
        </p:nvSpPr>
        <p:spPr>
          <a:xfrm>
            <a:off x="6049983" y="5141767"/>
            <a:ext cx="42250" cy="5196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5" name="Google Shape;155;p18"/>
          <p:cNvSpPr/>
          <p:nvPr/>
        </p:nvSpPr>
        <p:spPr>
          <a:xfrm>
            <a:off x="6582875" y="5141767"/>
            <a:ext cx="42250" cy="5196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6" name="Google Shape;156;p18"/>
          <p:cNvSpPr/>
          <p:nvPr/>
        </p:nvSpPr>
        <p:spPr>
          <a:xfrm>
            <a:off x="3218746" y="2996200"/>
            <a:ext cx="263900" cy="4328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7" name="Google Shape;157;p18"/>
          <p:cNvSpPr txBox="1"/>
          <p:nvPr/>
        </p:nvSpPr>
        <p:spPr>
          <a:xfrm>
            <a:off x="2574948" y="1000133"/>
            <a:ext cx="42250" cy="259600"/>
          </a:xfrm>
          <a:prstGeom prst="rect">
            <a:avLst/>
          </a:prstGeom>
          <a:noFill/>
          <a:ln>
            <a:noFill/>
          </a:ln>
        </p:spPr>
        <p:txBody>
          <a:bodyPr spcFirstLastPara="1" wrap="square" lIns="107269" tIns="107269" rIns="107269" bIns="107269" anchor="t" anchorCtr="0">
            <a:noAutofit/>
          </a:bodyPr>
          <a:lstStyle/>
          <a:p>
            <a:endParaRPr/>
          </a:p>
        </p:txBody>
      </p:sp>
      <p:sp>
        <p:nvSpPr>
          <p:cNvPr id="158" name="Google Shape;158;p18"/>
          <p:cNvSpPr txBox="1"/>
          <p:nvPr/>
        </p:nvSpPr>
        <p:spPr>
          <a:xfrm>
            <a:off x="2859946" y="818300"/>
            <a:ext cx="4960150" cy="519600"/>
          </a:xfrm>
          <a:prstGeom prst="rect">
            <a:avLst/>
          </a:prstGeom>
          <a:noFill/>
          <a:ln>
            <a:noFill/>
          </a:ln>
        </p:spPr>
        <p:txBody>
          <a:bodyPr spcFirstLastPara="1" wrap="square" lIns="107269" tIns="107269" rIns="107269" bIns="107269" anchor="t" anchorCtr="0">
            <a:noAutofit/>
          </a:bodyPr>
          <a:lstStyle/>
          <a:p>
            <a:r>
              <a:rPr lang="fi"/>
              <a:t>1.                                                                          2.</a:t>
            </a:r>
            <a:endParaRPr/>
          </a:p>
        </p:txBody>
      </p:sp>
      <p:sp>
        <p:nvSpPr>
          <p:cNvPr id="159" name="Google Shape;159;p18"/>
          <p:cNvSpPr txBox="1"/>
          <p:nvPr/>
        </p:nvSpPr>
        <p:spPr>
          <a:xfrm>
            <a:off x="7260608" y="805467"/>
            <a:ext cx="42250" cy="259600"/>
          </a:xfrm>
          <a:prstGeom prst="rect">
            <a:avLst/>
          </a:prstGeom>
          <a:noFill/>
          <a:ln>
            <a:noFill/>
          </a:ln>
        </p:spPr>
        <p:txBody>
          <a:bodyPr spcFirstLastPara="1" wrap="square" lIns="107269" tIns="107269" rIns="107269" bIns="107269" anchor="t" anchorCtr="0">
            <a:noAutofit/>
          </a:bodyPr>
          <a:lstStyle/>
          <a:p>
            <a:endParaRPr/>
          </a:p>
        </p:txBody>
      </p:sp>
      <p:sp>
        <p:nvSpPr>
          <p:cNvPr id="160" name="Google Shape;160;p18"/>
          <p:cNvSpPr txBox="1"/>
          <p:nvPr/>
        </p:nvSpPr>
        <p:spPr>
          <a:xfrm>
            <a:off x="2849383" y="5455233"/>
            <a:ext cx="4960150" cy="432800"/>
          </a:xfrm>
          <a:prstGeom prst="rect">
            <a:avLst/>
          </a:prstGeom>
          <a:noFill/>
          <a:ln>
            <a:noFill/>
          </a:ln>
        </p:spPr>
        <p:txBody>
          <a:bodyPr spcFirstLastPara="1" wrap="square" lIns="107269" tIns="107269" rIns="107269" bIns="107269" anchor="t" anchorCtr="0">
            <a:noAutofit/>
          </a:bodyPr>
          <a:lstStyle/>
          <a:p>
            <a:r>
              <a:rPr lang="fi"/>
              <a:t> 3.									 4.</a:t>
            </a:r>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98"/>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1488" name="Google Shape;1488;p98"/>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489" name="Google Shape;1489;p98"/>
          <p:cNvPicPr preferRelativeResize="0"/>
          <p:nvPr/>
        </p:nvPicPr>
        <p:blipFill>
          <a:blip r:embed="rId4">
            <a:alphaModFix/>
          </a:blip>
          <a:stretch>
            <a:fillRect/>
          </a:stretch>
        </p:blipFill>
        <p:spPr>
          <a:xfrm>
            <a:off x="7552824" y="5764246"/>
            <a:ext cx="1126368" cy="746972"/>
          </a:xfrm>
          <a:prstGeom prst="rect">
            <a:avLst/>
          </a:prstGeom>
          <a:noFill/>
          <a:ln>
            <a:noFill/>
          </a:ln>
        </p:spPr>
      </p:pic>
      <p:pic>
        <p:nvPicPr>
          <p:cNvPr id="1490" name="Google Shape;1490;p98"/>
          <p:cNvPicPr preferRelativeResize="0"/>
          <p:nvPr/>
        </p:nvPicPr>
        <p:blipFill>
          <a:blip r:embed="rId5">
            <a:alphaModFix/>
          </a:blip>
          <a:stretch>
            <a:fillRect/>
          </a:stretch>
        </p:blipFill>
        <p:spPr>
          <a:xfrm>
            <a:off x="6157614" y="508000"/>
            <a:ext cx="3371279" cy="3114000"/>
          </a:xfrm>
          <a:prstGeom prst="rect">
            <a:avLst/>
          </a:prstGeom>
          <a:noFill/>
          <a:ln>
            <a:noFill/>
          </a:ln>
        </p:spPr>
      </p:pic>
      <p:pic>
        <p:nvPicPr>
          <p:cNvPr id="1491" name="Google Shape;1491;p98"/>
          <p:cNvPicPr preferRelativeResize="0"/>
          <p:nvPr/>
        </p:nvPicPr>
        <p:blipFill>
          <a:blip r:embed="rId6">
            <a:alphaModFix/>
          </a:blip>
          <a:stretch>
            <a:fillRect/>
          </a:stretch>
        </p:blipFill>
        <p:spPr>
          <a:xfrm>
            <a:off x="3839213" y="3764433"/>
            <a:ext cx="2092459" cy="2575335"/>
          </a:xfrm>
          <a:prstGeom prst="rect">
            <a:avLst/>
          </a:prstGeom>
          <a:noFill/>
          <a:ln>
            <a:noFill/>
          </a:ln>
        </p:spPr>
      </p:pic>
      <p:sp>
        <p:nvSpPr>
          <p:cNvPr id="1492" name="Google Shape;1492;p98"/>
          <p:cNvSpPr/>
          <p:nvPr/>
        </p:nvSpPr>
        <p:spPr>
          <a:xfrm>
            <a:off x="2907179" y="2758200"/>
            <a:ext cx="302900" cy="670800"/>
          </a:xfrm>
          <a:prstGeom prst="downArrow">
            <a:avLst>
              <a:gd name="adj1" fmla="val 50000"/>
              <a:gd name="adj2" fmla="val 50000"/>
            </a:avLst>
          </a:prstGeom>
          <a:solidFill>
            <a:srgbClr val="D9EAD3"/>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493" name="Google Shape;1493;p98"/>
          <p:cNvSpPr/>
          <p:nvPr/>
        </p:nvSpPr>
        <p:spPr>
          <a:xfrm>
            <a:off x="7903919" y="3764433"/>
            <a:ext cx="302900" cy="746800"/>
          </a:xfrm>
          <a:prstGeom prst="upArrow">
            <a:avLst>
              <a:gd name="adj1" fmla="val 50000"/>
              <a:gd name="adj2" fmla="val 50000"/>
            </a:avLst>
          </a:prstGeom>
          <a:solidFill>
            <a:srgbClr val="FFD966"/>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pic>
        <p:nvPicPr>
          <p:cNvPr id="1494" name="Google Shape;1494;p98"/>
          <p:cNvPicPr preferRelativeResize="0"/>
          <p:nvPr/>
        </p:nvPicPr>
        <p:blipFill>
          <a:blip r:embed="rId7">
            <a:alphaModFix/>
          </a:blip>
          <a:stretch>
            <a:fillRect/>
          </a:stretch>
        </p:blipFill>
        <p:spPr>
          <a:xfrm rot="-5400000">
            <a:off x="1332290" y="810001"/>
            <a:ext cx="3221335" cy="2617334"/>
          </a:xfrm>
          <a:prstGeom prst="rect">
            <a:avLst/>
          </a:prstGeom>
          <a:noFill/>
          <a:ln>
            <a:noFill/>
          </a:ln>
        </p:spPr>
      </p:pic>
      <p:pic>
        <p:nvPicPr>
          <p:cNvPr id="1495" name="Google Shape;1495;p98"/>
          <p:cNvPicPr preferRelativeResize="0"/>
          <p:nvPr/>
        </p:nvPicPr>
        <p:blipFill>
          <a:blip r:embed="rId8">
            <a:alphaModFix/>
          </a:blip>
          <a:stretch>
            <a:fillRect/>
          </a:stretch>
        </p:blipFill>
        <p:spPr>
          <a:xfrm>
            <a:off x="2907180" y="4294818"/>
            <a:ext cx="1230585" cy="1514567"/>
          </a:xfrm>
          <a:prstGeom prst="rect">
            <a:avLst/>
          </a:prstGeom>
          <a:noFill/>
          <a:ln>
            <a:noFill/>
          </a:ln>
        </p:spPr>
      </p:pic>
      <p:sp>
        <p:nvSpPr>
          <p:cNvPr id="12"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3"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3"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2"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501" name="Google Shape;1501;p99"/>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HAIPALLO</a:t>
            </a:r>
            <a:endParaRPr sz="2200" b="1">
              <a:latin typeface="Raleway"/>
              <a:ea typeface="Raleway"/>
              <a:cs typeface="Raleway"/>
              <a:sym typeface="Raleway"/>
            </a:endParaRPr>
          </a:p>
        </p:txBody>
      </p:sp>
      <p:sp>
        <p:nvSpPr>
          <p:cNvPr id="1502" name="Google Shape;1502;p99"/>
          <p:cNvSpPr txBox="1"/>
          <p:nvPr/>
        </p:nvSpPr>
        <p:spPr>
          <a:xfrm>
            <a:off x="1748040" y="1219233"/>
            <a:ext cx="6931275"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a:latin typeface="Raleway"/>
                <a:ea typeface="Raleway"/>
                <a:cs typeface="Raleway"/>
                <a:sym typeface="Raleway"/>
              </a:rPr>
              <a:t>Heittäminen, </a:t>
            </a:r>
            <a:r>
              <a:rPr lang="fi" dirty="0" smtClean="0">
                <a:latin typeface="Raleway"/>
                <a:ea typeface="Raleway"/>
                <a:cs typeface="Raleway"/>
                <a:sym typeface="Raleway"/>
              </a:rPr>
              <a:t>kiinniottaminen</a:t>
            </a: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Pallo</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Mennään piiriin ja valitaan yksi piirin keskelle “haiksi”. Piirin ulkopuolella olevat yrittävät heittää palloa toiselle puolelle piiriä. Hai yrittää napata pallon. Jos hai saa pallon kiinni, heittäjästä tulee myös hai ja siirtyy piirin keskelle. Hai saa koskea palloon vain, kun se on irti kädestä.</a:t>
            </a:r>
            <a:endParaRPr dirty="0">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Helpota: -</a:t>
            </a:r>
            <a:endParaRPr b="1" i="1" dirty="0">
              <a:solidFill>
                <a:srgbClr val="1C4587"/>
              </a:solidFill>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Vaikeuta:</a:t>
            </a:r>
            <a:r>
              <a:rPr lang="fi" b="1" dirty="0">
                <a:solidFill>
                  <a:schemeClr val="dk1"/>
                </a:solidFill>
                <a:latin typeface="Raleway"/>
                <a:ea typeface="Raleway"/>
                <a:cs typeface="Raleway"/>
                <a:sym typeface="Raleway"/>
              </a:rPr>
              <a:t> </a:t>
            </a:r>
            <a:r>
              <a:rPr lang="fi" dirty="0">
                <a:solidFill>
                  <a:schemeClr val="dk1"/>
                </a:solidFill>
                <a:latin typeface="Raleway"/>
                <a:ea typeface="Raleway"/>
                <a:cs typeface="Raleway"/>
                <a:sym typeface="Raleway"/>
              </a:rPr>
              <a:t>Suurennetaan piiriä.</a:t>
            </a:r>
            <a:endParaRPr dirty="0">
              <a:latin typeface="Raleway"/>
              <a:ea typeface="Raleway"/>
              <a:cs typeface="Raleway"/>
              <a:sym typeface="Raleway"/>
            </a:endParaRPr>
          </a:p>
          <a:p>
            <a:endParaRPr dirty="0"/>
          </a:p>
        </p:txBody>
      </p:sp>
      <p:sp>
        <p:nvSpPr>
          <p:cNvPr id="1503" name="Google Shape;1503;p99"/>
          <p:cNvSpPr txBox="1"/>
          <p:nvPr/>
        </p:nvSpPr>
        <p:spPr>
          <a:xfrm rot="-5400000">
            <a:off x="-2063411" y="315661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1504" name="Google Shape;1504;p99"/>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1505" name="Google Shape;1505;p99"/>
          <p:cNvSpPr txBox="1"/>
          <p:nvPr/>
        </p:nvSpPr>
        <p:spPr>
          <a:xfrm>
            <a:off x="7283617" y="491666"/>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506" name="Google Shape;1506;p99"/>
          <p:cNvSpPr/>
          <p:nvPr/>
        </p:nvSpPr>
        <p:spPr>
          <a:xfrm>
            <a:off x="8679179" y="51882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507" name="Google Shape;1507;p99"/>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508" name="Google Shape;1508;p99"/>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509" name="Google Shape;1509;p99"/>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4"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515" name="Google Shape;1515;p100"/>
          <p:cNvSpPr txBox="1"/>
          <p:nvPr/>
        </p:nvSpPr>
        <p:spPr>
          <a:xfrm>
            <a:off x="1683879" y="1261100"/>
            <a:ext cx="5530200" cy="5188400"/>
          </a:xfrm>
          <a:prstGeom prst="rect">
            <a:avLst/>
          </a:prstGeom>
          <a:noFill/>
          <a:ln>
            <a:noFill/>
          </a:ln>
        </p:spPr>
        <p:txBody>
          <a:bodyPr spcFirstLastPara="1" wrap="square" lIns="107269" tIns="107269" rIns="107269" bIns="107269" anchor="t" anchorCtr="0">
            <a:noAutofit/>
          </a:bodyPr>
          <a:lstStyle/>
          <a:p>
            <a:endParaRPr/>
          </a:p>
          <a:p>
            <a:endParaRPr/>
          </a:p>
          <a:p>
            <a:r>
              <a:rPr lang="fi" sz="4200" b="1">
                <a:solidFill>
                  <a:srgbClr val="FFFFFF"/>
                </a:solidFill>
                <a:latin typeface="Raleway"/>
                <a:ea typeface="Raleway"/>
                <a:cs typeface="Raleway"/>
                <a:sym typeface="Raleway"/>
              </a:rPr>
              <a:t>  Message from the video</a:t>
            </a:r>
            <a:endParaRPr sz="4200" b="1">
              <a:solidFill>
                <a:srgbClr val="FFFFFF"/>
              </a:solidFill>
              <a:latin typeface="Raleway"/>
              <a:ea typeface="Raleway"/>
              <a:cs typeface="Raleway"/>
              <a:sym typeface="Raleway"/>
            </a:endParaRPr>
          </a:p>
          <a:p>
            <a:endParaRPr/>
          </a:p>
          <a:p>
            <a:endParaRPr/>
          </a:p>
        </p:txBody>
      </p:sp>
      <p:sp>
        <p:nvSpPr>
          <p:cNvPr id="1516" name="Google Shape;1516;p100"/>
          <p:cNvSpPr txBox="1"/>
          <p:nvPr/>
        </p:nvSpPr>
        <p:spPr>
          <a:xfrm rot="-5400000">
            <a:off x="-2063411" y="3205159"/>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1517" name="Google Shape;1517;p100"/>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518" name="Google Shape;1518;p100"/>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519" name="Google Shape;1519;p100"/>
          <p:cNvSpPr/>
          <p:nvPr/>
        </p:nvSpPr>
        <p:spPr>
          <a:xfrm>
            <a:off x="2558806" y="4932054"/>
            <a:ext cx="1650458" cy="171333"/>
          </a:xfrm>
          <a:custGeom>
            <a:avLst/>
            <a:gdLst/>
            <a:ahLst/>
            <a:cxnLst/>
            <a:rect l="l" t="t" r="r" b="b"/>
            <a:pathLst>
              <a:path w="60940" h="5140" extrusionOk="0">
                <a:moveTo>
                  <a:pt x="0" y="4665"/>
                </a:moveTo>
                <a:cubicBezTo>
                  <a:pt x="3914" y="4665"/>
                  <a:pt x="7944" y="5614"/>
                  <a:pt x="11741" y="4665"/>
                </a:cubicBezTo>
                <a:cubicBezTo>
                  <a:pt x="14349" y="4013"/>
                  <a:pt x="15843" y="845"/>
                  <a:pt x="18450" y="192"/>
                </a:cubicBezTo>
                <a:cubicBezTo>
                  <a:pt x="21523" y="-578"/>
                  <a:pt x="23729" y="4044"/>
                  <a:pt x="26836" y="4665"/>
                </a:cubicBezTo>
                <a:cubicBezTo>
                  <a:pt x="31580" y="5614"/>
                  <a:pt x="36223" y="2282"/>
                  <a:pt x="40813" y="752"/>
                </a:cubicBezTo>
                <a:cubicBezTo>
                  <a:pt x="47239" y="-1390"/>
                  <a:pt x="56146" y="8332"/>
                  <a:pt x="60940" y="3547"/>
                </a:cubicBezTo>
              </a:path>
            </a:pathLst>
          </a:custGeom>
          <a:noFill/>
          <a:ln w="9525" cap="flat" cmpd="sng">
            <a:solidFill>
              <a:srgbClr val="4A86E8"/>
            </a:solidFill>
            <a:prstDash val="solid"/>
            <a:round/>
            <a:headEnd type="none" w="med" len="med"/>
            <a:tailEnd type="none" w="med" len="med"/>
          </a:ln>
        </p:spPr>
      </p:sp>
      <p:sp>
        <p:nvSpPr>
          <p:cNvPr id="1520" name="Google Shape;1520;p100"/>
          <p:cNvSpPr/>
          <p:nvPr/>
        </p:nvSpPr>
        <p:spPr>
          <a:xfrm>
            <a:off x="7298282" y="1974932"/>
            <a:ext cx="1998771" cy="261656"/>
          </a:xfrm>
          <a:custGeom>
            <a:avLst/>
            <a:gdLst/>
            <a:ahLst/>
            <a:cxnLst/>
            <a:rect l="l" t="t" r="r" b="b"/>
            <a:pathLst>
              <a:path w="80507" h="9356" extrusionOk="0">
                <a:moveTo>
                  <a:pt x="0" y="5993"/>
                </a:moveTo>
                <a:cubicBezTo>
                  <a:pt x="4104" y="5993"/>
                  <a:pt x="8628" y="8387"/>
                  <a:pt x="12299" y="6552"/>
                </a:cubicBezTo>
                <a:cubicBezTo>
                  <a:pt x="16201" y="4602"/>
                  <a:pt x="20969" y="-341"/>
                  <a:pt x="24599" y="2079"/>
                </a:cubicBezTo>
                <a:cubicBezTo>
                  <a:pt x="28966" y="4990"/>
                  <a:pt x="34548" y="7581"/>
                  <a:pt x="39694" y="6552"/>
                </a:cubicBezTo>
                <a:cubicBezTo>
                  <a:pt x="44685" y="5554"/>
                  <a:pt x="48842" y="-1208"/>
                  <a:pt x="53671" y="402"/>
                </a:cubicBezTo>
                <a:cubicBezTo>
                  <a:pt x="62511" y="3349"/>
                  <a:pt x="72173" y="12396"/>
                  <a:pt x="80507" y="8229"/>
                </a:cubicBezTo>
              </a:path>
            </a:pathLst>
          </a:custGeom>
          <a:noFill/>
          <a:ln w="9525" cap="flat" cmpd="sng">
            <a:solidFill>
              <a:srgbClr val="4A86E8"/>
            </a:solidFill>
            <a:prstDash val="solid"/>
            <a:round/>
            <a:headEnd type="none" w="med" len="med"/>
            <a:tailEnd type="none" w="med" len="med"/>
          </a:ln>
        </p:spPr>
      </p:sp>
      <p:cxnSp>
        <p:nvCxnSpPr>
          <p:cNvPr id="1521" name="Google Shape;1521;p100"/>
          <p:cNvCxnSpPr/>
          <p:nvPr/>
        </p:nvCxnSpPr>
        <p:spPr>
          <a:xfrm flipH="1">
            <a:off x="2104565" y="2963100"/>
            <a:ext cx="530075" cy="410000"/>
          </a:xfrm>
          <a:prstGeom prst="straightConnector1">
            <a:avLst/>
          </a:prstGeom>
          <a:noFill/>
          <a:ln w="9525" cap="flat" cmpd="sng">
            <a:solidFill>
              <a:schemeClr val="dk2"/>
            </a:solidFill>
            <a:prstDash val="solid"/>
            <a:round/>
            <a:headEnd type="none" w="med" len="med"/>
            <a:tailEnd type="none" w="med" len="med"/>
          </a:ln>
        </p:spPr>
      </p:cxnSp>
      <p:cxnSp>
        <p:nvCxnSpPr>
          <p:cNvPr id="1522" name="Google Shape;1522;p100"/>
          <p:cNvCxnSpPr/>
          <p:nvPr/>
        </p:nvCxnSpPr>
        <p:spPr>
          <a:xfrm flipH="1">
            <a:off x="1771575" y="3298533"/>
            <a:ext cx="923650" cy="801200"/>
          </a:xfrm>
          <a:prstGeom prst="straightConnector1">
            <a:avLst/>
          </a:prstGeom>
          <a:noFill/>
          <a:ln w="9525" cap="flat" cmpd="sng">
            <a:solidFill>
              <a:schemeClr val="dk2"/>
            </a:solidFill>
            <a:prstDash val="solid"/>
            <a:round/>
            <a:headEnd type="none" w="med" len="med"/>
            <a:tailEnd type="none" w="med" len="med"/>
          </a:ln>
        </p:spPr>
      </p:cxnSp>
      <p:cxnSp>
        <p:nvCxnSpPr>
          <p:cNvPr id="1523" name="Google Shape;1523;p100"/>
          <p:cNvCxnSpPr/>
          <p:nvPr/>
        </p:nvCxnSpPr>
        <p:spPr>
          <a:xfrm flipH="1">
            <a:off x="2558806" y="3522167"/>
            <a:ext cx="348400" cy="372800"/>
          </a:xfrm>
          <a:prstGeom prst="straightConnector1">
            <a:avLst/>
          </a:prstGeom>
          <a:noFill/>
          <a:ln w="9525" cap="flat" cmpd="sng">
            <a:solidFill>
              <a:schemeClr val="dk2"/>
            </a:solidFill>
            <a:prstDash val="solid"/>
            <a:round/>
            <a:headEnd type="none" w="med" len="med"/>
            <a:tailEnd type="none" w="med" len="med"/>
          </a:ln>
        </p:spPr>
      </p:cxnSp>
      <p:pic>
        <p:nvPicPr>
          <p:cNvPr id="1524" name="Google Shape;1524;p100"/>
          <p:cNvPicPr preferRelativeResize="0"/>
          <p:nvPr/>
        </p:nvPicPr>
        <p:blipFill>
          <a:blip r:embed="rId5">
            <a:alphaModFix/>
          </a:blip>
          <a:stretch>
            <a:fillRect/>
          </a:stretch>
        </p:blipFill>
        <p:spPr>
          <a:xfrm>
            <a:off x="2771681" y="613833"/>
            <a:ext cx="2181329" cy="2684712"/>
          </a:xfrm>
          <a:prstGeom prst="rect">
            <a:avLst/>
          </a:prstGeom>
          <a:noFill/>
          <a:ln>
            <a:noFill/>
          </a:ln>
        </p:spPr>
      </p:pic>
      <p:pic>
        <p:nvPicPr>
          <p:cNvPr id="1525" name="Google Shape;1525;p100"/>
          <p:cNvPicPr preferRelativeResize="0"/>
          <p:nvPr/>
        </p:nvPicPr>
        <p:blipFill>
          <a:blip r:embed="rId6">
            <a:alphaModFix/>
          </a:blip>
          <a:stretch>
            <a:fillRect/>
          </a:stretch>
        </p:blipFill>
        <p:spPr>
          <a:xfrm>
            <a:off x="5090042" y="3196160"/>
            <a:ext cx="3291681" cy="2306433"/>
          </a:xfrm>
          <a:prstGeom prst="rect">
            <a:avLst/>
          </a:prstGeom>
          <a:noFill/>
          <a:ln>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1531" name="Google Shape;1531;p101"/>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1532" name="Google Shape;1532;p101"/>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endParaRPr>
              <a:latin typeface="Raleway"/>
              <a:ea typeface="Raleway"/>
              <a:cs typeface="Raleway"/>
              <a:sym typeface="Raleway"/>
            </a:endParaRPr>
          </a:p>
        </p:txBody>
      </p:sp>
      <p:sp>
        <p:nvSpPr>
          <p:cNvPr id="1533" name="Google Shape;1533;p101"/>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534" name="Google Shape;1534;p101"/>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535" name="Google Shape;1535;p101"/>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536" name="Google Shape;1536;p101"/>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537" name="Google Shape;1537;p101"/>
          <p:cNvSpPr txBox="1"/>
          <p:nvPr/>
        </p:nvSpPr>
        <p:spPr>
          <a:xfrm>
            <a:off x="1745954" y="1334833"/>
            <a:ext cx="6854575" cy="5176400"/>
          </a:xfrm>
          <a:prstGeom prst="rect">
            <a:avLst/>
          </a:prstGeom>
          <a:noFill/>
          <a:ln>
            <a:noFill/>
          </a:ln>
        </p:spPr>
        <p:txBody>
          <a:bodyPr spcFirstLastPara="1" wrap="square" lIns="107269" tIns="107269" rIns="107269" bIns="107269" anchor="t" anchorCtr="0">
            <a:noAutofit/>
          </a:bodyPr>
          <a:lstStyle/>
          <a:p>
            <a:r>
              <a:rPr lang="fi" b="1">
                <a:solidFill>
                  <a:schemeClr val="dk1"/>
                </a:solidFill>
                <a:latin typeface="Raleway"/>
                <a:ea typeface="Raleway"/>
                <a:cs typeface="Raleway"/>
                <a:sym typeface="Raleway"/>
              </a:rPr>
              <a:t>Tavoite:</a:t>
            </a:r>
            <a:r>
              <a:rPr lang="fi">
                <a:solidFill>
                  <a:schemeClr val="dk1"/>
                </a:solidFill>
                <a:latin typeface="Raleway"/>
                <a:ea typeface="Raleway"/>
                <a:cs typeface="Raleway"/>
                <a:sym typeface="Raleway"/>
              </a:rPr>
              <a:t> Tasapainoilu</a:t>
            </a:r>
            <a:endParaRPr>
              <a:solidFill>
                <a:schemeClr val="dk1"/>
              </a:solidFill>
              <a:latin typeface="Raleway"/>
              <a:ea typeface="Raleway"/>
              <a:cs typeface="Raleway"/>
              <a:sym typeface="Raleway"/>
            </a:endParaRPr>
          </a:p>
          <a:p>
            <a:endParaRPr>
              <a:solidFill>
                <a:schemeClr val="dk1"/>
              </a:solidFill>
              <a:latin typeface="Raleway"/>
              <a:ea typeface="Raleway"/>
              <a:cs typeface="Raleway"/>
              <a:sym typeface="Raleway"/>
            </a:endParaRPr>
          </a:p>
          <a:p>
            <a:r>
              <a:rPr lang="fi" b="1">
                <a:solidFill>
                  <a:schemeClr val="dk1"/>
                </a:solidFill>
                <a:latin typeface="Raleway"/>
                <a:ea typeface="Raleway"/>
                <a:cs typeface="Raleway"/>
                <a:sym typeface="Raleway"/>
              </a:rPr>
              <a:t>Välineet: </a:t>
            </a:r>
            <a:r>
              <a:rPr lang="fi">
                <a:solidFill>
                  <a:schemeClr val="dk1"/>
                </a:solidFill>
                <a:latin typeface="Raleway"/>
                <a:ea typeface="Raleway"/>
                <a:cs typeface="Raleway"/>
                <a:sym typeface="Raleway"/>
              </a:rPr>
              <a:t>-</a:t>
            </a:r>
            <a:endParaRPr>
              <a:solidFill>
                <a:schemeClr val="dk1"/>
              </a:solidFill>
              <a:latin typeface="Raleway"/>
              <a:ea typeface="Raleway"/>
              <a:cs typeface="Raleway"/>
              <a:sym typeface="Raleway"/>
            </a:endParaRPr>
          </a:p>
          <a:p>
            <a:endParaRPr>
              <a:solidFill>
                <a:schemeClr val="dk1"/>
              </a:solidFill>
              <a:latin typeface="Raleway"/>
              <a:ea typeface="Raleway"/>
              <a:cs typeface="Raleway"/>
              <a:sym typeface="Raleway"/>
            </a:endParaRPr>
          </a:p>
          <a:p>
            <a:r>
              <a:rPr lang="fi" b="1">
                <a:solidFill>
                  <a:schemeClr val="dk1"/>
                </a:solidFill>
                <a:latin typeface="Raleway"/>
                <a:ea typeface="Raleway"/>
                <a:cs typeface="Raleway"/>
                <a:sym typeface="Raleway"/>
              </a:rPr>
              <a:t>Ohjeet: </a:t>
            </a:r>
            <a:endParaRPr b="1">
              <a:solidFill>
                <a:schemeClr val="dk1"/>
              </a:solidFill>
              <a:latin typeface="Raleway"/>
              <a:ea typeface="Raleway"/>
              <a:cs typeface="Raleway"/>
              <a:sym typeface="Raleway"/>
            </a:endParaRPr>
          </a:p>
          <a:p>
            <a:pPr>
              <a:spcBef>
                <a:spcPts val="1173"/>
              </a:spcBef>
            </a:pPr>
            <a:r>
              <a:rPr lang="fi">
                <a:solidFill>
                  <a:schemeClr val="dk1"/>
                </a:solidFill>
                <a:latin typeface="Raleway"/>
                <a:ea typeface="Raleway"/>
                <a:cs typeface="Raleway"/>
                <a:sym typeface="Raleway"/>
              </a:rPr>
              <a:t>Lapset asettuvat jonoon sopivan välimatkan päähän toisistaan. Kukin leikkijä menee haluamaansa asentoon siten, että kehosta muodostuu tunneli tai kolo, josta toinen leikkijä voi mennä ryömimällä, konttaamalla tai kiipeämällä. Jonon viimeinen lähtee ensimmäisenä liikkeelle edeten ihmistunnelia pitkin jonon ensimmäiseksi ja asettuu tunnelin jatkoksi uuteen asentoon. Leikki jatkuu ja jatkuu….</a:t>
            </a:r>
            <a:endParaRPr>
              <a:solidFill>
                <a:schemeClr val="dk1"/>
              </a:solidFill>
              <a:latin typeface="Raleway"/>
              <a:ea typeface="Raleway"/>
              <a:cs typeface="Raleway"/>
              <a:sym typeface="Raleway"/>
            </a:endParaRPr>
          </a:p>
          <a:p>
            <a:endParaRPr>
              <a:solidFill>
                <a:schemeClr val="dk1"/>
              </a:solidFill>
              <a:latin typeface="Raleway"/>
              <a:ea typeface="Raleway"/>
              <a:cs typeface="Raleway"/>
              <a:sym typeface="Raleway"/>
            </a:endParaRPr>
          </a:p>
          <a:p>
            <a:pPr>
              <a:buClr>
                <a:schemeClr val="dk1"/>
              </a:buClr>
              <a:buSzPts val="1100"/>
            </a:pPr>
            <a:r>
              <a:rPr lang="fi" b="1" i="1">
                <a:solidFill>
                  <a:srgbClr val="1C4587"/>
                </a:solidFill>
                <a:latin typeface="Raleway"/>
                <a:ea typeface="Raleway"/>
                <a:cs typeface="Raleway"/>
                <a:sym typeface="Raleway"/>
              </a:rPr>
              <a:t>Helpota:-</a:t>
            </a:r>
            <a:endParaRPr>
              <a:solidFill>
                <a:schemeClr val="dk1"/>
              </a:solidFill>
              <a:latin typeface="Raleway"/>
              <a:ea typeface="Raleway"/>
              <a:cs typeface="Raleway"/>
              <a:sym typeface="Raleway"/>
            </a:endParaRPr>
          </a:p>
          <a:p>
            <a:endParaRPr>
              <a:solidFill>
                <a:schemeClr val="dk1"/>
              </a:solidFill>
              <a:latin typeface="Raleway"/>
              <a:ea typeface="Raleway"/>
              <a:cs typeface="Raleway"/>
              <a:sym typeface="Raleway"/>
            </a:endParaRPr>
          </a:p>
          <a:p>
            <a:pPr>
              <a:buClr>
                <a:schemeClr val="dk1"/>
              </a:buClr>
              <a:buSzPts val="1100"/>
            </a:pPr>
            <a:r>
              <a:rPr lang="fi" b="1" i="1">
                <a:solidFill>
                  <a:srgbClr val="1C4587"/>
                </a:solidFill>
                <a:latin typeface="Raleway"/>
                <a:ea typeface="Raleway"/>
                <a:cs typeface="Raleway"/>
                <a:sym typeface="Raleway"/>
              </a:rPr>
              <a:t>Vaikeuta:-</a:t>
            </a:r>
            <a:endParaRPr sz="1800">
              <a:solidFill>
                <a:schemeClr val="dk1"/>
              </a:solidFill>
              <a:latin typeface="Raleway"/>
              <a:ea typeface="Raleway"/>
              <a:cs typeface="Raleway"/>
              <a:sym typeface="Raleway"/>
            </a:endParaRPr>
          </a:p>
          <a:p>
            <a:endParaRPr sz="1800">
              <a:solidFill>
                <a:schemeClr val="dk1"/>
              </a:solidFill>
              <a:latin typeface="Raleway"/>
              <a:ea typeface="Raleway"/>
              <a:cs typeface="Raleway"/>
              <a:sym typeface="Raleway"/>
            </a:endParaRPr>
          </a:p>
          <a:p>
            <a:r>
              <a:rPr lang="fi" sz="3300">
                <a:solidFill>
                  <a:schemeClr val="dk1"/>
                </a:solidFill>
                <a:latin typeface="Raleway"/>
                <a:ea typeface="Raleway"/>
                <a:cs typeface="Raleway"/>
                <a:sym typeface="Raleway"/>
              </a:rPr>
              <a:t> </a:t>
            </a:r>
            <a:endParaRPr>
              <a:solidFill>
                <a:schemeClr val="dk1"/>
              </a:solidFill>
              <a:latin typeface="Raleway"/>
              <a:ea typeface="Raleway"/>
              <a:cs typeface="Raleway"/>
              <a:sym typeface="Raleway"/>
            </a:endParaRPr>
          </a:p>
        </p:txBody>
      </p:sp>
      <p:sp>
        <p:nvSpPr>
          <p:cNvPr id="1538" name="Google Shape;1538;p101"/>
          <p:cNvSpPr txBox="1"/>
          <p:nvPr/>
        </p:nvSpPr>
        <p:spPr>
          <a:xfrm>
            <a:off x="7287150" y="459768"/>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539" name="Google Shape;1539;p101"/>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1540" name="Google Shape;1540;p101"/>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IHMISTUNNELI</a:t>
            </a:r>
            <a:endParaRPr sz="2200" b="1">
              <a:latin typeface="Raleway"/>
              <a:ea typeface="Raleway"/>
              <a:cs typeface="Raleway"/>
              <a:sym typeface="Raleway"/>
            </a:endParaRPr>
          </a:p>
        </p:txBody>
      </p:sp>
      <p:sp>
        <p:nvSpPr>
          <p:cNvPr id="13"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4"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6" name="Google Shape;1546;p102"/>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1547" name="Google Shape;1547;p102"/>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548" name="Google Shape;1548;p102"/>
          <p:cNvPicPr preferRelativeResize="0"/>
          <p:nvPr/>
        </p:nvPicPr>
        <p:blipFill>
          <a:blip r:embed="rId4">
            <a:alphaModFix/>
          </a:blip>
          <a:stretch>
            <a:fillRect/>
          </a:stretch>
        </p:blipFill>
        <p:spPr>
          <a:xfrm>
            <a:off x="7552824" y="5764246"/>
            <a:ext cx="1126368" cy="746972"/>
          </a:xfrm>
          <a:prstGeom prst="rect">
            <a:avLst/>
          </a:prstGeom>
          <a:noFill/>
          <a:ln>
            <a:noFill/>
          </a:ln>
        </p:spPr>
      </p:pic>
      <p:pic>
        <p:nvPicPr>
          <p:cNvPr id="1549" name="Google Shape;1549;p102"/>
          <p:cNvPicPr preferRelativeResize="0"/>
          <p:nvPr/>
        </p:nvPicPr>
        <p:blipFill>
          <a:blip r:embed="rId5">
            <a:alphaModFix/>
          </a:blip>
          <a:stretch>
            <a:fillRect/>
          </a:stretch>
        </p:blipFill>
        <p:spPr>
          <a:xfrm>
            <a:off x="5509183" y="788600"/>
            <a:ext cx="3613496" cy="4447333"/>
          </a:xfrm>
          <a:prstGeom prst="rect">
            <a:avLst/>
          </a:prstGeom>
          <a:noFill/>
          <a:ln>
            <a:noFill/>
          </a:ln>
        </p:spPr>
      </p:pic>
      <p:pic>
        <p:nvPicPr>
          <p:cNvPr id="1550" name="Google Shape;1550;p102"/>
          <p:cNvPicPr preferRelativeResize="0"/>
          <p:nvPr/>
        </p:nvPicPr>
        <p:blipFill>
          <a:blip r:embed="rId6">
            <a:alphaModFix/>
          </a:blip>
          <a:stretch>
            <a:fillRect/>
          </a:stretch>
        </p:blipFill>
        <p:spPr>
          <a:xfrm>
            <a:off x="2191882" y="788599"/>
            <a:ext cx="3317293" cy="4447333"/>
          </a:xfrm>
          <a:prstGeom prst="rect">
            <a:avLst/>
          </a:prstGeom>
          <a:noFill/>
          <a:ln>
            <a:noFill/>
          </a:ln>
        </p:spPr>
      </p:pic>
      <p:sp>
        <p:nvSpPr>
          <p:cNvPr id="8"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9"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6" name="Google Shape;1556;p103"/>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POMPPIVAT ELÄIMET</a:t>
            </a:r>
            <a:endParaRPr sz="2200" b="1">
              <a:latin typeface="Raleway"/>
              <a:ea typeface="Raleway"/>
              <a:cs typeface="Raleway"/>
              <a:sym typeface="Raleway"/>
            </a:endParaRPr>
          </a:p>
        </p:txBody>
      </p:sp>
      <p:sp>
        <p:nvSpPr>
          <p:cNvPr id="1557" name="Google Shape;1557;p103"/>
          <p:cNvSpPr txBox="1"/>
          <p:nvPr/>
        </p:nvSpPr>
        <p:spPr>
          <a:xfrm>
            <a:off x="1767188" y="1219233"/>
            <a:ext cx="6852625" cy="5230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dirty="0">
                <a:latin typeface="Raleway"/>
                <a:ea typeface="Raleway"/>
                <a:cs typeface="Raleway"/>
                <a:sym typeface="Raleway"/>
              </a:rPr>
              <a:t> </a:t>
            </a:r>
            <a:r>
              <a:rPr lang="fi" dirty="0" smtClean="0">
                <a:latin typeface="Raleway"/>
                <a:ea typeface="Raleway"/>
                <a:cs typeface="Raleway"/>
                <a:sym typeface="Raleway"/>
              </a:rPr>
              <a:t>Hyppääminen  </a:t>
            </a:r>
            <a:r>
              <a:rPr lang="fi" dirty="0">
                <a:latin typeface="Raleway"/>
                <a:ea typeface="Raleway"/>
                <a:cs typeface="Raleway"/>
                <a:sym typeface="Raleway"/>
              </a:rPr>
              <a:t>l</a:t>
            </a:r>
            <a:r>
              <a:rPr lang="fi" dirty="0" smtClean="0">
                <a:latin typeface="Raleway"/>
                <a:ea typeface="Raleway"/>
                <a:cs typeface="Raleway"/>
                <a:sym typeface="Raleway"/>
              </a:rPr>
              <a:t>oikk</a:t>
            </a:r>
            <a:r>
              <a:rPr lang="fi-FI" dirty="0" err="1" smtClean="0">
                <a:latin typeface="Raleway"/>
                <a:ea typeface="Raleway"/>
                <a:cs typeface="Raleway"/>
                <a:sym typeface="Raleway"/>
              </a:rPr>
              <a:t>aaminen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Eriväriset kartiot tai lelut.</a:t>
            </a:r>
            <a:endParaRPr dirty="0">
              <a:latin typeface="Raleway"/>
              <a:ea typeface="Raleway"/>
              <a:cs typeface="Raleway"/>
              <a:sym typeface="Raleway"/>
            </a:endParaRPr>
          </a:p>
          <a:p>
            <a:endParaRPr b="1" dirty="0">
              <a:latin typeface="Raleway"/>
              <a:ea typeface="Raleway"/>
              <a:cs typeface="Raleway"/>
              <a:sym typeface="Raleway"/>
            </a:endParaRPr>
          </a:p>
          <a:p>
            <a:pPr>
              <a:spcBef>
                <a:spcPts val="1173"/>
              </a:spcBef>
            </a:pPr>
            <a:r>
              <a:rPr lang="fi" b="1" dirty="0">
                <a:latin typeface="Raleway"/>
                <a:ea typeface="Raleway"/>
                <a:cs typeface="Raleway"/>
                <a:sym typeface="Raleway"/>
              </a:rPr>
              <a:t>Ohjeet:</a:t>
            </a:r>
            <a:endParaRPr dirty="0">
              <a:latin typeface="Raleway"/>
              <a:ea typeface="Raleway"/>
              <a:cs typeface="Raleway"/>
              <a:sym typeface="Raleway"/>
            </a:endParaRPr>
          </a:p>
          <a:p>
            <a:pPr>
              <a:spcBef>
                <a:spcPts val="1173"/>
              </a:spcBef>
            </a:pPr>
            <a:r>
              <a:rPr lang="fi" dirty="0">
                <a:latin typeface="Raleway"/>
                <a:ea typeface="Raleway"/>
                <a:cs typeface="Raleway"/>
                <a:sym typeface="Raleway"/>
              </a:rPr>
              <a:t>Sijoita eriväriset kartiot pitkin pihaa. Kysy tai näytä eläin joka liikkuu pomppien. Kun eläin on valittu, ohjeista lapset liikkumaan pomppien jollekin tietylle kartiolle. Pomppivia eläimiä voivat esimerkiksi olla: kenguru, heinäsirkka, pupu ja sammakko</a:t>
            </a:r>
            <a:endParaRPr dirty="0">
              <a:latin typeface="Raleway"/>
              <a:ea typeface="Raleway"/>
              <a:cs typeface="Raleway"/>
              <a:sym typeface="Raleway"/>
            </a:endParaRPr>
          </a:p>
          <a:p>
            <a:pPr>
              <a:spcBef>
                <a:spcPts val="1173"/>
              </a:spcBef>
            </a:pPr>
            <a:endParaRPr b="1" dirty="0">
              <a:latin typeface="Raleway"/>
              <a:ea typeface="Raleway"/>
              <a:cs typeface="Raleway"/>
              <a:sym typeface="Raleway"/>
            </a:endParaRPr>
          </a:p>
          <a:p>
            <a:r>
              <a:rPr lang="fi" b="1" i="1" dirty="0">
                <a:solidFill>
                  <a:srgbClr val="004E9E"/>
                </a:solidFill>
                <a:latin typeface="Raleway"/>
                <a:ea typeface="Raleway"/>
                <a:cs typeface="Raleway"/>
                <a:sym typeface="Raleway"/>
              </a:rPr>
              <a:t>Helpota</a:t>
            </a:r>
            <a:r>
              <a:rPr lang="fi" b="1" dirty="0">
                <a:solidFill>
                  <a:srgbClr val="004E9E"/>
                </a:solidFill>
                <a:latin typeface="Raleway"/>
                <a:ea typeface="Raleway"/>
                <a:cs typeface="Raleway"/>
                <a:sym typeface="Raleway"/>
              </a:rPr>
              <a:t>: </a:t>
            </a:r>
            <a:r>
              <a:rPr lang="fi" dirty="0">
                <a:latin typeface="Raleway"/>
                <a:ea typeface="Raleway"/>
                <a:cs typeface="Raleway"/>
                <a:sym typeface="Raleway"/>
              </a:rPr>
              <a:t>Lyhennä kartioiden välejä.</a:t>
            </a:r>
            <a:endParaRPr dirty="0">
              <a:latin typeface="Raleway"/>
              <a:ea typeface="Raleway"/>
              <a:cs typeface="Raleway"/>
              <a:sym typeface="Raleway"/>
            </a:endParaRPr>
          </a:p>
          <a:p>
            <a:endParaRPr b="1" i="1" dirty="0">
              <a:solidFill>
                <a:srgbClr val="004E9E"/>
              </a:solidFill>
              <a:latin typeface="Raleway"/>
              <a:ea typeface="Raleway"/>
              <a:cs typeface="Raleway"/>
              <a:sym typeface="Raleway"/>
            </a:endParaRPr>
          </a:p>
          <a:p>
            <a:r>
              <a:rPr lang="fi" b="1" i="1" dirty="0">
                <a:solidFill>
                  <a:srgbClr val="004E9E"/>
                </a:solidFill>
                <a:latin typeface="Raleway"/>
                <a:ea typeface="Raleway"/>
                <a:cs typeface="Raleway"/>
                <a:sym typeface="Raleway"/>
              </a:rPr>
              <a:t>Vaikeuta:</a:t>
            </a:r>
            <a:r>
              <a:rPr lang="fi" dirty="0">
                <a:solidFill>
                  <a:srgbClr val="004E9E"/>
                </a:solidFill>
                <a:latin typeface="Raleway"/>
                <a:ea typeface="Raleway"/>
                <a:cs typeface="Raleway"/>
                <a:sym typeface="Raleway"/>
              </a:rPr>
              <a:t> </a:t>
            </a:r>
            <a:r>
              <a:rPr lang="fi" dirty="0">
                <a:latin typeface="Raleway"/>
                <a:ea typeface="Raleway"/>
                <a:cs typeface="Raleway"/>
                <a:sym typeface="Raleway"/>
              </a:rPr>
              <a:t>Lisää vauhtia tai liikkukaa myös takaperin. Lapset voivat keksiä omia eläimiä jotka liikkuvat pomppien.</a:t>
            </a:r>
            <a:endParaRPr dirty="0">
              <a:latin typeface="Raleway"/>
              <a:ea typeface="Raleway"/>
              <a:cs typeface="Raleway"/>
              <a:sym typeface="Raleway"/>
            </a:endParaRPr>
          </a:p>
          <a:p>
            <a:pPr marL="536433"/>
            <a:endParaRPr dirty="0"/>
          </a:p>
          <a:p>
            <a:endParaRPr dirty="0"/>
          </a:p>
        </p:txBody>
      </p:sp>
      <p:sp>
        <p:nvSpPr>
          <p:cNvPr id="1558" name="Google Shape;1558;p103"/>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5-10 min</a:t>
            </a:r>
            <a:endParaRPr>
              <a:latin typeface="Raleway"/>
              <a:ea typeface="Raleway"/>
              <a:cs typeface="Raleway"/>
              <a:sym typeface="Raleway"/>
            </a:endParaRPr>
          </a:p>
        </p:txBody>
      </p:sp>
      <p:sp>
        <p:nvSpPr>
          <p:cNvPr id="1559" name="Google Shape;1559;p103"/>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sp>
        <p:nvSpPr>
          <p:cNvPr id="1560" name="Google Shape;1560;p103"/>
          <p:cNvSpPr txBox="1"/>
          <p:nvPr/>
        </p:nvSpPr>
        <p:spPr>
          <a:xfrm>
            <a:off x="7290400"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561" name="Google Shape;1561;p103"/>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562" name="Google Shape;1562;p103"/>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563" name="Google Shape;1563;p103"/>
          <p:cNvPicPr preferRelativeResize="0"/>
          <p:nvPr/>
        </p:nvPicPr>
        <p:blipFill rotWithShape="1">
          <a:blip r:embed="rId3">
            <a:alphaModFix/>
          </a:blip>
          <a:srcRect l="6360" t="2698" r="75121" b="74076"/>
          <a:stretch/>
        </p:blipFill>
        <p:spPr>
          <a:xfrm>
            <a:off x="8943350" y="310967"/>
            <a:ext cx="468000" cy="774404"/>
          </a:xfrm>
          <a:prstGeom prst="rect">
            <a:avLst/>
          </a:prstGeom>
          <a:noFill/>
          <a:ln>
            <a:noFill/>
          </a:ln>
        </p:spPr>
      </p:pic>
      <p:pic>
        <p:nvPicPr>
          <p:cNvPr id="1564" name="Google Shape;1564;p103"/>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565" name="Google Shape;1565;p103"/>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3"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4"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1" name="Google Shape;1571;p104"/>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pic>
        <p:nvPicPr>
          <p:cNvPr id="1572" name="Google Shape;1572;p104"/>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573" name="Google Shape;1573;p104"/>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574" name="Google Shape;1574;p104"/>
          <p:cNvSpPr/>
          <p:nvPr/>
        </p:nvSpPr>
        <p:spPr>
          <a:xfrm>
            <a:off x="3208183" y="5130500"/>
            <a:ext cx="306150" cy="5064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75" name="Google Shape;1575;p104"/>
          <p:cNvSpPr/>
          <p:nvPr/>
        </p:nvSpPr>
        <p:spPr>
          <a:xfrm>
            <a:off x="2722742" y="852667"/>
            <a:ext cx="306150" cy="5064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76" name="Google Shape;1576;p104"/>
          <p:cNvSpPr/>
          <p:nvPr/>
        </p:nvSpPr>
        <p:spPr>
          <a:xfrm>
            <a:off x="4488196" y="2809300"/>
            <a:ext cx="306150" cy="506400"/>
          </a:xfrm>
          <a:prstGeom prst="triangle">
            <a:avLst>
              <a:gd name="adj"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77" name="Google Shape;1577;p104"/>
          <p:cNvSpPr/>
          <p:nvPr/>
        </p:nvSpPr>
        <p:spPr>
          <a:xfrm>
            <a:off x="7639856" y="1414933"/>
            <a:ext cx="306150" cy="506400"/>
          </a:xfrm>
          <a:prstGeom prst="triangle">
            <a:avLst>
              <a:gd name="adj" fmla="val 50000"/>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578" name="Google Shape;1578;p104"/>
          <p:cNvSpPr/>
          <p:nvPr/>
        </p:nvSpPr>
        <p:spPr>
          <a:xfrm>
            <a:off x="7752198" y="4293767"/>
            <a:ext cx="306150" cy="5064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pic>
        <p:nvPicPr>
          <p:cNvPr id="1579" name="Google Shape;1579;p104"/>
          <p:cNvPicPr preferRelativeResize="0"/>
          <p:nvPr/>
        </p:nvPicPr>
        <p:blipFill>
          <a:blip r:embed="rId5">
            <a:alphaModFix/>
          </a:blip>
          <a:stretch>
            <a:fillRect/>
          </a:stretch>
        </p:blipFill>
        <p:spPr>
          <a:xfrm>
            <a:off x="4388707" y="3906834"/>
            <a:ext cx="2289732" cy="2818132"/>
          </a:xfrm>
          <a:prstGeom prst="rect">
            <a:avLst/>
          </a:prstGeom>
          <a:noFill/>
          <a:ln>
            <a:noFill/>
          </a:ln>
        </p:spPr>
      </p:pic>
      <p:pic>
        <p:nvPicPr>
          <p:cNvPr id="1580" name="Google Shape;1580;p104"/>
          <p:cNvPicPr preferRelativeResize="0"/>
          <p:nvPr/>
        </p:nvPicPr>
        <p:blipFill>
          <a:blip r:embed="rId6">
            <a:alphaModFix/>
          </a:blip>
          <a:stretch>
            <a:fillRect/>
          </a:stretch>
        </p:blipFill>
        <p:spPr>
          <a:xfrm>
            <a:off x="1507432" y="1562268"/>
            <a:ext cx="2716176" cy="3342985"/>
          </a:xfrm>
          <a:prstGeom prst="rect">
            <a:avLst/>
          </a:prstGeom>
          <a:noFill/>
          <a:ln>
            <a:noFill/>
          </a:ln>
        </p:spPr>
      </p:pic>
      <p:pic>
        <p:nvPicPr>
          <p:cNvPr id="1581" name="Google Shape;1581;p104"/>
          <p:cNvPicPr preferRelativeResize="0"/>
          <p:nvPr/>
        </p:nvPicPr>
        <p:blipFill>
          <a:blip r:embed="rId7">
            <a:alphaModFix/>
          </a:blip>
          <a:stretch>
            <a:fillRect/>
          </a:stretch>
        </p:blipFill>
        <p:spPr>
          <a:xfrm flipH="1">
            <a:off x="5116096" y="274400"/>
            <a:ext cx="1631283" cy="2416933"/>
          </a:xfrm>
          <a:prstGeom prst="rect">
            <a:avLst/>
          </a:prstGeom>
          <a:noFill/>
          <a:ln>
            <a:noFill/>
          </a:ln>
        </p:spPr>
      </p:pic>
      <p:pic>
        <p:nvPicPr>
          <p:cNvPr id="1582" name="Google Shape;1582;p104"/>
          <p:cNvPicPr preferRelativeResize="0"/>
          <p:nvPr/>
        </p:nvPicPr>
        <p:blipFill>
          <a:blip r:embed="rId8">
            <a:alphaModFix/>
          </a:blip>
          <a:stretch>
            <a:fillRect/>
          </a:stretch>
        </p:blipFill>
        <p:spPr>
          <a:xfrm flipH="1">
            <a:off x="7120019" y="1640231"/>
            <a:ext cx="2474138" cy="3045067"/>
          </a:xfrm>
          <a:prstGeom prst="rect">
            <a:avLst/>
          </a:prstGeom>
          <a:noFill/>
          <a:ln>
            <a:noFill/>
          </a:ln>
        </p:spPr>
      </p:pic>
      <p:pic>
        <p:nvPicPr>
          <p:cNvPr id="1583" name="Google Shape;1583;p104"/>
          <p:cNvPicPr preferRelativeResize="0"/>
          <p:nvPr/>
        </p:nvPicPr>
        <p:blipFill>
          <a:blip r:embed="rId7">
            <a:alphaModFix/>
          </a:blip>
          <a:stretch>
            <a:fillRect/>
          </a:stretch>
        </p:blipFill>
        <p:spPr>
          <a:xfrm flipH="1">
            <a:off x="5047169" y="274400"/>
            <a:ext cx="1631283" cy="2416933"/>
          </a:xfrm>
          <a:prstGeom prst="rect">
            <a:avLst/>
          </a:prstGeom>
          <a:noFill/>
          <a:ln>
            <a:noFill/>
          </a:ln>
        </p:spPr>
      </p:pic>
      <p:sp>
        <p:nvSpPr>
          <p:cNvPr id="16"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7"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9" name="Google Shape;1589;p105"/>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JÄÄLLÄ LIUKUMINEN</a:t>
            </a:r>
            <a:endParaRPr sz="2200" b="1">
              <a:latin typeface="Raleway"/>
              <a:ea typeface="Raleway"/>
              <a:cs typeface="Raleway"/>
              <a:sym typeface="Raleway"/>
            </a:endParaRPr>
          </a:p>
        </p:txBody>
      </p:sp>
      <p:sp>
        <p:nvSpPr>
          <p:cNvPr id="1590" name="Google Shape;1590;p105"/>
          <p:cNvSpPr txBox="1"/>
          <p:nvPr/>
        </p:nvSpPr>
        <p:spPr>
          <a:xfrm>
            <a:off x="1745900" y="1189233"/>
            <a:ext cx="6933225" cy="5188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 </a:t>
            </a:r>
            <a:r>
              <a:rPr lang="fi">
                <a:latin typeface="Raleway"/>
                <a:ea typeface="Raleway"/>
                <a:cs typeface="Raleway"/>
                <a:sym typeface="Raleway"/>
              </a:rPr>
              <a:t>Liukuminen, käveleminen, juokseminen</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Ulkoiluvaatteet ja -kengät, tötsät</a:t>
            </a:r>
            <a:endParaRPr>
              <a:latin typeface="Raleway"/>
              <a:ea typeface="Raleway"/>
              <a:cs typeface="Raleway"/>
              <a:sym typeface="Raleway"/>
            </a:endParaRPr>
          </a:p>
          <a:p>
            <a:endParaRPr>
              <a:latin typeface="Raleway"/>
              <a:ea typeface="Raleway"/>
              <a:cs typeface="Raleway"/>
              <a:sym typeface="Raleway"/>
            </a:endParaRPr>
          </a:p>
          <a:p>
            <a:endParaRPr b="1">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pPr>
              <a:spcBef>
                <a:spcPts val="1173"/>
              </a:spcBef>
            </a:pPr>
            <a:r>
              <a:rPr lang="fi">
                <a:latin typeface="Raleway"/>
                <a:ea typeface="Raleway"/>
                <a:cs typeface="Raleway"/>
                <a:sym typeface="Raleway"/>
              </a:rPr>
              <a:t>Kävellään lasten kanssa ulkojäälle. Jäällä harjoitellaan liukumista kengillä. Lapset ottavat vauhtia merkitylle kohdalle asti ja lähtevät siitä liukumaan. Liukumispisteitä voi tehdä monta, jotta turhalta seisomiselta vältytään.</a:t>
            </a:r>
            <a:endParaRPr>
              <a:latin typeface="Raleway"/>
              <a:ea typeface="Raleway"/>
              <a:cs typeface="Raleway"/>
              <a:sym typeface="Raleway"/>
            </a:endParaRPr>
          </a:p>
          <a:p>
            <a:endParaRPr>
              <a:latin typeface="Raleway"/>
              <a:ea typeface="Raleway"/>
              <a:cs typeface="Raleway"/>
              <a:sym typeface="Raleway"/>
            </a:endParaRPr>
          </a:p>
          <a:p>
            <a:endParaRPr b="1">
              <a:latin typeface="Raleway"/>
              <a:ea typeface="Raleway"/>
              <a:cs typeface="Raleway"/>
              <a:sym typeface="Raleway"/>
            </a:endParaRPr>
          </a:p>
          <a:p>
            <a:r>
              <a:rPr lang="fi" b="1" i="1">
                <a:solidFill>
                  <a:srgbClr val="1C4587"/>
                </a:solidFill>
                <a:latin typeface="Raleway"/>
                <a:ea typeface="Raleway"/>
                <a:cs typeface="Raleway"/>
                <a:sym typeface="Raleway"/>
              </a:rPr>
              <a:t>Helpota: </a:t>
            </a:r>
            <a:r>
              <a:rPr lang="fi">
                <a:latin typeface="Raleway"/>
                <a:ea typeface="Raleway"/>
                <a:cs typeface="Raleway"/>
                <a:sym typeface="Raleway"/>
              </a:rPr>
              <a:t>Lapsi ottaa vain vähän vauhtia.</a:t>
            </a:r>
            <a:endParaRPr>
              <a:latin typeface="Raleway"/>
              <a:ea typeface="Raleway"/>
              <a:cs typeface="Raleway"/>
              <a:sym typeface="Raleway"/>
            </a:endParaRPr>
          </a:p>
          <a:p>
            <a:endParaRPr b="1" i="1">
              <a:solidFill>
                <a:srgbClr val="1C4587"/>
              </a:solidFill>
              <a:latin typeface="Raleway"/>
              <a:ea typeface="Raleway"/>
              <a:cs typeface="Raleway"/>
              <a:sym typeface="Raleway"/>
            </a:endParaRPr>
          </a:p>
          <a:p>
            <a:r>
              <a:rPr lang="fi" b="1" i="1">
                <a:solidFill>
                  <a:srgbClr val="1C4587"/>
                </a:solidFill>
                <a:latin typeface="Raleway"/>
                <a:ea typeface="Raleway"/>
                <a:cs typeface="Raleway"/>
                <a:sym typeface="Raleway"/>
              </a:rPr>
              <a:t>Vaikeuta: </a:t>
            </a:r>
            <a:r>
              <a:rPr lang="fi">
                <a:latin typeface="Raleway"/>
                <a:ea typeface="Raleway"/>
                <a:cs typeface="Raleway"/>
                <a:sym typeface="Raleway"/>
              </a:rPr>
              <a:t>Lapsi ottaa juosten vauhtia, lapsi liukuu mahallaan tai takapuolellaan.</a:t>
            </a:r>
            <a:endParaRPr b="1">
              <a:latin typeface="Raleway"/>
              <a:ea typeface="Raleway"/>
              <a:cs typeface="Raleway"/>
              <a:sym typeface="Raleway"/>
            </a:endParaRPr>
          </a:p>
          <a:p>
            <a:pPr marL="536433"/>
            <a:endParaRPr/>
          </a:p>
          <a:p>
            <a:endParaRPr/>
          </a:p>
        </p:txBody>
      </p:sp>
      <p:sp>
        <p:nvSpPr>
          <p:cNvPr id="1591" name="Google Shape;1591;p105"/>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1592" name="Google Shape;1592;p105"/>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sp>
        <p:nvSpPr>
          <p:cNvPr id="1593" name="Google Shape;1593;p105"/>
          <p:cNvSpPr txBox="1"/>
          <p:nvPr/>
        </p:nvSpPr>
        <p:spPr>
          <a:xfrm>
            <a:off x="7327125"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594" name="Google Shape;1594;p105"/>
          <p:cNvSpPr/>
          <p:nvPr/>
        </p:nvSpPr>
        <p:spPr>
          <a:xfrm>
            <a:off x="8685950" y="5201367"/>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595" name="Google Shape;1595;p105"/>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596" name="Google Shape;1596;p105"/>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597" name="Google Shape;1597;p105"/>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2"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3"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3" name="Google Shape;1603;p106"/>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LIIKKUMISTAIDOT</a:t>
            </a:r>
            <a:endParaRPr sz="2200">
              <a:solidFill>
                <a:srgbClr val="FFFFFF"/>
              </a:solidFill>
              <a:latin typeface="Raleway"/>
              <a:ea typeface="Raleway"/>
              <a:cs typeface="Raleway"/>
              <a:sym typeface="Raleway"/>
            </a:endParaRPr>
          </a:p>
        </p:txBody>
      </p:sp>
      <p:pic>
        <p:nvPicPr>
          <p:cNvPr id="1604" name="Google Shape;1604;p106"/>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605" name="Google Shape;1605;p106"/>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606" name="Google Shape;1606;p106"/>
          <p:cNvSpPr/>
          <p:nvPr/>
        </p:nvSpPr>
        <p:spPr>
          <a:xfrm>
            <a:off x="1752804" y="3157870"/>
            <a:ext cx="766327" cy="861230"/>
          </a:xfrm>
          <a:prstGeom prst="flowChartExtract">
            <a:avLst/>
          </a:prstGeom>
          <a:solidFill>
            <a:srgbClr val="FFC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07" name="Google Shape;1607;p106"/>
          <p:cNvSpPr/>
          <p:nvPr/>
        </p:nvSpPr>
        <p:spPr>
          <a:xfrm>
            <a:off x="6954458" y="3239134"/>
            <a:ext cx="2323100" cy="4276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08" name="Google Shape;1608;p106"/>
          <p:cNvSpPr/>
          <p:nvPr/>
        </p:nvSpPr>
        <p:spPr>
          <a:xfrm>
            <a:off x="6532799" y="3236632"/>
            <a:ext cx="349375" cy="4276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09" name="Google Shape;1609;p106"/>
          <p:cNvSpPr txBox="1"/>
          <p:nvPr/>
        </p:nvSpPr>
        <p:spPr>
          <a:xfrm>
            <a:off x="2876061" y="3331041"/>
            <a:ext cx="3039400" cy="4276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Vauhdinotto väli noin 5 metriä</a:t>
            </a:r>
            <a:endParaRPr dirty="0">
              <a:latin typeface="Raleway"/>
              <a:ea typeface="Raleway"/>
              <a:cs typeface="Raleway"/>
              <a:sym typeface="Raleway"/>
            </a:endParaRPr>
          </a:p>
        </p:txBody>
      </p:sp>
      <p:sp>
        <p:nvSpPr>
          <p:cNvPr id="1610" name="Google Shape;1610;p106"/>
          <p:cNvSpPr txBox="1"/>
          <p:nvPr/>
        </p:nvSpPr>
        <p:spPr>
          <a:xfrm>
            <a:off x="6818283" y="2595232"/>
            <a:ext cx="2595450" cy="4276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Liukumisen aloituskohta</a:t>
            </a:r>
            <a:endParaRPr dirty="0">
              <a:latin typeface="Raleway"/>
              <a:ea typeface="Raleway"/>
              <a:cs typeface="Raleway"/>
              <a:sym typeface="Raleway"/>
            </a:endParaRPr>
          </a:p>
        </p:txBody>
      </p:sp>
      <p:sp>
        <p:nvSpPr>
          <p:cNvPr id="11"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2" name="Google Shape;705;p51"/>
          <p:cNvSpPr txBox="1"/>
          <p:nvPr/>
        </p:nvSpPr>
        <p:spPr>
          <a:xfrm rot="-5400000">
            <a:off x="-2063411" y="3218934"/>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cxnSp>
        <p:nvCxnSpPr>
          <p:cNvPr id="3" name="Suora yhdysviiva 2"/>
          <p:cNvCxnSpPr/>
          <p:nvPr/>
        </p:nvCxnSpPr>
        <p:spPr>
          <a:xfrm>
            <a:off x="6722527" y="788599"/>
            <a:ext cx="0" cy="5084885"/>
          </a:xfrm>
          <a:prstGeom prst="line">
            <a:avLst/>
          </a:prstGeom>
        </p:spPr>
        <p:style>
          <a:lnRef idx="1">
            <a:schemeClr val="accent1"/>
          </a:lnRef>
          <a:fillRef idx="0">
            <a:schemeClr val="accent1"/>
          </a:fillRef>
          <a:effectRef idx="0">
            <a:schemeClr val="accent1"/>
          </a:effectRef>
          <a:fontRef idx="minor">
            <a:schemeClr val="tx1"/>
          </a:fontRef>
        </p:style>
      </p:cxnSp>
      <p:sp>
        <p:nvSpPr>
          <p:cNvPr id="15" name="Google Shape;1606;p106"/>
          <p:cNvSpPr/>
          <p:nvPr/>
        </p:nvSpPr>
        <p:spPr>
          <a:xfrm>
            <a:off x="1732323" y="4533014"/>
            <a:ext cx="766327" cy="861230"/>
          </a:xfrm>
          <a:prstGeom prst="flowChartExtract">
            <a:avLst/>
          </a:prstGeom>
          <a:solidFill>
            <a:srgbClr val="FFC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 name="Google Shape;1606;p106"/>
          <p:cNvSpPr/>
          <p:nvPr/>
        </p:nvSpPr>
        <p:spPr>
          <a:xfrm>
            <a:off x="1732323" y="1734002"/>
            <a:ext cx="766327" cy="861230"/>
          </a:xfrm>
          <a:prstGeom prst="flowChartExtract">
            <a:avLst/>
          </a:prstGeom>
          <a:solidFill>
            <a:srgbClr val="FFC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 name="Google Shape;1606;p106"/>
          <p:cNvSpPr/>
          <p:nvPr/>
        </p:nvSpPr>
        <p:spPr>
          <a:xfrm>
            <a:off x="1774462" y="669852"/>
            <a:ext cx="766327" cy="861230"/>
          </a:xfrm>
          <a:prstGeom prst="flowChartExtract">
            <a:avLst/>
          </a:prstGeom>
          <a:solidFill>
            <a:srgbClr val="FFC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6" name="Google Shape;1616;p107"/>
          <p:cNvSpPr txBox="1"/>
          <p:nvPr/>
        </p:nvSpPr>
        <p:spPr>
          <a:xfrm>
            <a:off x="1470110" y="474433"/>
            <a:ext cx="5015725" cy="8956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TASAPAINORATA</a:t>
            </a:r>
            <a:endParaRPr sz="2200" b="1">
              <a:latin typeface="Raleway"/>
              <a:ea typeface="Raleway"/>
              <a:cs typeface="Raleway"/>
              <a:sym typeface="Raleway"/>
            </a:endParaRPr>
          </a:p>
        </p:txBody>
      </p:sp>
      <p:sp>
        <p:nvSpPr>
          <p:cNvPr id="1617" name="Google Shape;1617;p107"/>
          <p:cNvSpPr txBox="1"/>
          <p:nvPr/>
        </p:nvSpPr>
        <p:spPr>
          <a:xfrm>
            <a:off x="1768650" y="1085367"/>
            <a:ext cx="6917300" cy="58576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a:latin typeface="Raleway"/>
                <a:ea typeface="Raleway"/>
                <a:cs typeface="Raleway"/>
                <a:sym typeface="Raleway"/>
              </a:rPr>
              <a:t>Tasapainoilu, </a:t>
            </a:r>
            <a:r>
              <a:rPr lang="fi" dirty="0" smtClean="0">
                <a:latin typeface="Raleway"/>
                <a:ea typeface="Raleway"/>
                <a:cs typeface="Raleway"/>
                <a:sym typeface="Raleway"/>
              </a:rPr>
              <a:t>hyppiminen</a:t>
            </a:r>
            <a:endParaRPr dirty="0">
              <a:latin typeface="Raleway"/>
              <a:ea typeface="Raleway"/>
              <a:cs typeface="Raleway"/>
              <a:sym typeface="Raleway"/>
            </a:endParaRPr>
          </a:p>
          <a:p>
            <a:endParaRPr b="1"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Hernepussi, hyppynaru, hulavanteet, tötsät</a:t>
            </a:r>
            <a:endParaRPr dirty="0">
              <a:latin typeface="Raleway"/>
              <a:ea typeface="Raleway"/>
              <a:cs typeface="Raleway"/>
              <a:sym typeface="Raleway"/>
            </a:endParaRPr>
          </a:p>
          <a:p>
            <a:endParaRPr b="1"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Asettele hyppynaru mutkittain maahan. Seuraavaksi kaksi kartiota noin 5 metrin päähän toisistaan. Aseta hernepussit ensimmäisen kartion viereen. Viimeiseksi aseta 4 hulavannetta maahan peräkkäin. Lapset aloittavat tasapainottelemalla hyppynarun päältä. Hernepussit lapset kuljettavat pään päällä kartioiden välin pudottamatta niitä. Hulavanteet hypitään tasajalkaa läpi. Kierretään rataa</a:t>
            </a:r>
            <a:endParaRPr dirty="0">
              <a:solidFill>
                <a:schemeClr val="dk1"/>
              </a:solidFill>
              <a:latin typeface="Raleway"/>
              <a:ea typeface="Raleway"/>
              <a:cs typeface="Raleway"/>
              <a:sym typeface="Raleway"/>
            </a:endParaRPr>
          </a:p>
          <a:p>
            <a:endParaRPr b="1" dirty="0">
              <a:solidFill>
                <a:schemeClr val="dk1"/>
              </a:solidFill>
              <a:latin typeface="Raleway"/>
              <a:ea typeface="Raleway"/>
              <a:cs typeface="Raleway"/>
              <a:sym typeface="Raleway"/>
            </a:endParaRPr>
          </a:p>
          <a:p>
            <a:r>
              <a:rPr lang="fi" b="1" i="1" dirty="0">
                <a:solidFill>
                  <a:srgbClr val="1C4587"/>
                </a:solidFill>
                <a:latin typeface="Raleway"/>
                <a:ea typeface="Raleway"/>
                <a:cs typeface="Raleway"/>
                <a:sym typeface="Raleway"/>
              </a:rPr>
              <a:t>Helpota: </a:t>
            </a:r>
            <a:r>
              <a:rPr lang="fi" dirty="0">
                <a:solidFill>
                  <a:schemeClr val="dk1"/>
                </a:solidFill>
                <a:latin typeface="Raleway"/>
                <a:ea typeface="Raleway"/>
                <a:cs typeface="Raleway"/>
                <a:sym typeface="Raleway"/>
              </a:rPr>
              <a:t>Hyppynarun asettaminen suoraan, hernepussien kuljettamisvälin lyhentäminen, hulavanteiden välien pidentäminen, limittäin asettaminen, yhdellä jalalla hyppiminen</a:t>
            </a:r>
            <a:endParaRPr dirty="0">
              <a:solidFill>
                <a:schemeClr val="dk1"/>
              </a:solidFill>
              <a:latin typeface="Raleway"/>
              <a:ea typeface="Raleway"/>
              <a:cs typeface="Raleway"/>
              <a:sym typeface="Raleway"/>
            </a:endParaRPr>
          </a:p>
          <a:p>
            <a:endParaRPr b="1" i="1" dirty="0">
              <a:solidFill>
                <a:srgbClr val="1C4587"/>
              </a:solidFill>
              <a:latin typeface="Raleway"/>
              <a:ea typeface="Raleway"/>
              <a:cs typeface="Raleway"/>
              <a:sym typeface="Raleway"/>
            </a:endParaRPr>
          </a:p>
          <a:p>
            <a:r>
              <a:rPr lang="fi" b="1" i="1" dirty="0">
                <a:solidFill>
                  <a:srgbClr val="1C4587"/>
                </a:solidFill>
                <a:latin typeface="Raleway"/>
                <a:ea typeface="Raleway"/>
                <a:cs typeface="Raleway"/>
                <a:sym typeface="Raleway"/>
              </a:rPr>
              <a:t>Vaikeuta: </a:t>
            </a:r>
            <a:r>
              <a:rPr lang="fi" dirty="0">
                <a:solidFill>
                  <a:schemeClr val="dk1"/>
                </a:solidFill>
                <a:latin typeface="Raleway"/>
                <a:ea typeface="Raleway"/>
                <a:cs typeface="Raleway"/>
                <a:sym typeface="Raleway"/>
              </a:rPr>
              <a:t>Hyppynarun asettaminen mutkikkaaksi, hernepussien kuljetusvälin pidentäminen.</a:t>
            </a:r>
            <a:endParaRPr dirty="0">
              <a:solidFill>
                <a:schemeClr val="dk1"/>
              </a:solidFill>
              <a:latin typeface="Raleway"/>
              <a:ea typeface="Raleway"/>
              <a:cs typeface="Raleway"/>
              <a:sym typeface="Raleway"/>
            </a:endParaRPr>
          </a:p>
          <a:p>
            <a:pPr marL="536433"/>
            <a:endParaRPr dirty="0">
              <a:solidFill>
                <a:schemeClr val="dk1"/>
              </a:solidFill>
              <a:latin typeface="Raleway"/>
              <a:ea typeface="Raleway"/>
              <a:cs typeface="Raleway"/>
              <a:sym typeface="Raleway"/>
            </a:endParaRPr>
          </a:p>
          <a:p>
            <a:pPr marL="536433"/>
            <a:endParaRPr dirty="0">
              <a:solidFill>
                <a:schemeClr val="dk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a:t>
            </a:r>
            <a:endParaRPr dirty="0">
              <a:latin typeface="Raleway"/>
              <a:ea typeface="Raleway"/>
              <a:cs typeface="Raleway"/>
              <a:sym typeface="Raleway"/>
            </a:endParaRPr>
          </a:p>
        </p:txBody>
      </p:sp>
      <p:sp>
        <p:nvSpPr>
          <p:cNvPr id="1618" name="Google Shape;1618;p107"/>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1619" name="Google Shape;1619;p107"/>
          <p:cNvSpPr txBox="1"/>
          <p:nvPr/>
        </p:nvSpPr>
        <p:spPr>
          <a:xfrm>
            <a:off x="7290400"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620" name="Google Shape;1620;p107"/>
          <p:cNvSpPr txBox="1"/>
          <p:nvPr/>
        </p:nvSpPr>
        <p:spPr>
          <a:xfrm>
            <a:off x="5850596"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10-15 min</a:t>
            </a:r>
            <a:endParaRPr>
              <a:latin typeface="Raleway"/>
              <a:ea typeface="Raleway"/>
              <a:cs typeface="Raleway"/>
              <a:sym typeface="Raleway"/>
            </a:endParaRPr>
          </a:p>
        </p:txBody>
      </p:sp>
      <p:sp>
        <p:nvSpPr>
          <p:cNvPr id="1621" name="Google Shape;1621;p107"/>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622" name="Google Shape;1622;p107"/>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623" name="Google Shape;1623;p107"/>
          <p:cNvPicPr preferRelativeResize="0"/>
          <p:nvPr/>
        </p:nvPicPr>
        <p:blipFill rotWithShape="1">
          <a:blip r:embed="rId3">
            <a:alphaModFix/>
          </a:blip>
          <a:srcRect l="6360" t="2698" r="75121" b="74076"/>
          <a:stretch/>
        </p:blipFill>
        <p:spPr>
          <a:xfrm>
            <a:off x="8847475" y="310967"/>
            <a:ext cx="468000" cy="774404"/>
          </a:xfrm>
          <a:prstGeom prst="rect">
            <a:avLst/>
          </a:prstGeom>
          <a:noFill/>
          <a:ln>
            <a:noFill/>
          </a:ln>
        </p:spPr>
      </p:pic>
      <p:pic>
        <p:nvPicPr>
          <p:cNvPr id="1624" name="Google Shape;1624;p107"/>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625" name="Google Shape;1625;p107"/>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3"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4"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19"/>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LABYRINTTI</a:t>
            </a:r>
            <a:endParaRPr sz="2200" b="1">
              <a:latin typeface="Raleway"/>
              <a:ea typeface="Raleway"/>
              <a:cs typeface="Raleway"/>
              <a:sym typeface="Raleway"/>
            </a:endParaRPr>
          </a:p>
        </p:txBody>
      </p:sp>
      <p:sp>
        <p:nvSpPr>
          <p:cNvPr id="167" name="Google Shape;167;p19"/>
          <p:cNvSpPr txBox="1"/>
          <p:nvPr/>
        </p:nvSpPr>
        <p:spPr>
          <a:xfrm>
            <a:off x="1489123" y="1159819"/>
            <a:ext cx="7190002" cy="5104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dirty="0">
                <a:latin typeface="Raleway"/>
                <a:ea typeface="Raleway"/>
                <a:cs typeface="Raleway"/>
                <a:sym typeface="Raleway"/>
              </a:rPr>
              <a:t> </a:t>
            </a:r>
            <a:r>
              <a:rPr lang="fi" dirty="0" smtClean="0">
                <a:latin typeface="Raleway"/>
                <a:ea typeface="Raleway"/>
                <a:cs typeface="Raleway"/>
                <a:sym typeface="Raleway"/>
              </a:rPr>
              <a:t>juokseminen ja kääntyminen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a:t>
            </a:r>
            <a:r>
              <a:rPr lang="fi" dirty="0">
                <a:latin typeface="Raleway"/>
                <a:ea typeface="Raleway"/>
                <a:cs typeface="Raleway"/>
                <a:sym typeface="Raleway"/>
              </a:rPr>
              <a:t> Hernepusseja</a:t>
            </a:r>
            <a:endParaRPr dirty="0">
              <a:latin typeface="Raleway"/>
              <a:ea typeface="Raleway"/>
              <a:cs typeface="Raleway"/>
              <a:sym typeface="Raleway"/>
            </a:endParaRPr>
          </a:p>
          <a:p>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Piirrä maahan rata, jossa on paljon kulmia. Sijoita viivojen päähän aarteita. Piirrä myös lähtö ja maalipaikka. Leikin ideana on etsiä aarteita kulkemalla pitkin viivoja ja kuljettaa ne maaliin.</a:t>
            </a:r>
            <a:endParaRPr dirty="0">
              <a:latin typeface="Raleway"/>
              <a:ea typeface="Raleway"/>
              <a:cs typeface="Raleway"/>
              <a:sym typeface="Raleway"/>
            </a:endParaRPr>
          </a:p>
          <a:p>
            <a:endParaRPr dirty="0">
              <a:latin typeface="Raleway"/>
              <a:ea typeface="Raleway"/>
              <a:cs typeface="Raleway"/>
              <a:sym typeface="Raleway"/>
            </a:endParaRPr>
          </a:p>
          <a:p>
            <a:endParaRPr b="1" i="1" dirty="0">
              <a:solidFill>
                <a:srgbClr val="004E9E"/>
              </a:solidFill>
              <a:latin typeface="Raleway"/>
              <a:ea typeface="Raleway"/>
              <a:cs typeface="Raleway"/>
              <a:sym typeface="Raleway"/>
            </a:endParaRPr>
          </a:p>
          <a:p>
            <a:pPr>
              <a:spcBef>
                <a:spcPts val="1173"/>
              </a:spcBef>
            </a:pPr>
            <a:r>
              <a:rPr lang="fi" b="1" i="1" dirty="0">
                <a:solidFill>
                  <a:srgbClr val="004E9E"/>
                </a:solidFill>
                <a:latin typeface="Raleway"/>
                <a:ea typeface="Raleway"/>
                <a:cs typeface="Raleway"/>
                <a:sym typeface="Raleway"/>
              </a:rPr>
              <a:t>Helpota: -</a:t>
            </a:r>
            <a:endParaRPr b="1" i="1" dirty="0">
              <a:solidFill>
                <a:srgbClr val="004E9E"/>
              </a:solidFill>
              <a:latin typeface="Raleway"/>
              <a:ea typeface="Raleway"/>
              <a:cs typeface="Raleway"/>
              <a:sym typeface="Raleway"/>
            </a:endParaRPr>
          </a:p>
          <a:p>
            <a:pPr>
              <a:spcBef>
                <a:spcPts val="1173"/>
              </a:spcBef>
            </a:pPr>
            <a:r>
              <a:rPr lang="fi" b="1" i="1" dirty="0">
                <a:solidFill>
                  <a:srgbClr val="004E9E"/>
                </a:solidFill>
                <a:latin typeface="Raleway"/>
                <a:ea typeface="Raleway"/>
                <a:cs typeface="Raleway"/>
                <a:sym typeface="Raleway"/>
              </a:rPr>
              <a:t>Vaikeuta</a:t>
            </a:r>
            <a:r>
              <a:rPr lang="fi" dirty="0" smtClean="0">
                <a:solidFill>
                  <a:schemeClr val="tx1"/>
                </a:solidFill>
                <a:latin typeface="Raleway"/>
                <a:ea typeface="Raleway"/>
                <a:cs typeface="Raleway"/>
                <a:sym typeface="Raleway"/>
              </a:rPr>
              <a:t>: Vaihda liikkumistapaa ja/tai suuntaa (sivuttain pomppien, takaperin kävellen)</a:t>
            </a:r>
            <a:endParaRPr dirty="0">
              <a:solidFill>
                <a:schemeClr val="tx1"/>
              </a:solidFill>
              <a:latin typeface="Raleway"/>
              <a:ea typeface="Raleway"/>
              <a:cs typeface="Raleway"/>
              <a:sym typeface="Raleway"/>
            </a:endParaRPr>
          </a:p>
          <a:p>
            <a:pPr marL="536433"/>
            <a:endParaRPr dirty="0">
              <a:solidFill>
                <a:schemeClr val="tx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a:t>
            </a:r>
            <a:endParaRPr dirty="0">
              <a:latin typeface="Raleway"/>
              <a:ea typeface="Raleway"/>
              <a:cs typeface="Raleway"/>
              <a:sym typeface="Raleway"/>
            </a:endParaRPr>
          </a:p>
        </p:txBody>
      </p:sp>
      <p:sp>
        <p:nvSpPr>
          <p:cNvPr id="168" name="Google Shape;168;p19"/>
          <p:cNvSpPr txBox="1"/>
          <p:nvPr/>
        </p:nvSpPr>
        <p:spPr>
          <a:xfrm rot="-5400000">
            <a:off x="-2089992"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
        <p:nvSpPr>
          <p:cNvPr id="169" name="Google Shape;169;p19"/>
          <p:cNvSpPr txBox="1"/>
          <p:nvPr/>
        </p:nvSpPr>
        <p:spPr>
          <a:xfrm>
            <a:off x="7283575"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70" name="Google Shape;170;p19"/>
          <p:cNvSpPr txBox="1"/>
          <p:nvPr/>
        </p:nvSpPr>
        <p:spPr>
          <a:xfrm>
            <a:off x="5818529" y="44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15 min</a:t>
            </a:r>
            <a:endParaRPr>
              <a:latin typeface="Raleway"/>
              <a:ea typeface="Raleway"/>
              <a:cs typeface="Raleway"/>
              <a:sym typeface="Raleway"/>
            </a:endParaRPr>
          </a:p>
        </p:txBody>
      </p:sp>
      <p:sp>
        <p:nvSpPr>
          <p:cNvPr id="171" name="Google Shape;171;p19"/>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72" name="Google Shape;172;p19"/>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73" name="Google Shape;173;p19"/>
          <p:cNvPicPr preferRelativeResize="0"/>
          <p:nvPr/>
        </p:nvPicPr>
        <p:blipFill rotWithShape="1">
          <a:blip r:embed="rId3">
            <a:alphaModFix/>
          </a:blip>
          <a:srcRect l="6360" t="2698" r="75121" b="74076"/>
          <a:stretch/>
        </p:blipFill>
        <p:spPr>
          <a:xfrm>
            <a:off x="8873300" y="310967"/>
            <a:ext cx="468000" cy="774404"/>
          </a:xfrm>
          <a:prstGeom prst="rect">
            <a:avLst/>
          </a:prstGeom>
          <a:noFill/>
          <a:ln>
            <a:noFill/>
          </a:ln>
        </p:spPr>
      </p:pic>
      <p:pic>
        <p:nvPicPr>
          <p:cNvPr id="174" name="Google Shape;174;p19"/>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75" name="Google Shape;175;p19"/>
          <p:cNvPicPr preferRelativeResize="0"/>
          <p:nvPr/>
        </p:nvPicPr>
        <p:blipFill>
          <a:blip r:embed="rId5">
            <a:alphaModFix/>
          </a:blip>
          <a:stretch>
            <a:fillRect/>
          </a:stretch>
        </p:blipFill>
        <p:spPr>
          <a:xfrm>
            <a:off x="7552824" y="5764246"/>
            <a:ext cx="1126368" cy="746972"/>
          </a:xfrm>
          <a:prstGeom prst="rect">
            <a:avLst/>
          </a:prstGeom>
          <a:noFill/>
          <a:ln>
            <a:noFill/>
          </a:ln>
        </p:spPr>
      </p:pic>
      <p:pic>
        <p:nvPicPr>
          <p:cNvPr id="176" name="Google Shape;176;p19"/>
          <p:cNvPicPr preferRelativeResize="0"/>
          <p:nvPr/>
        </p:nvPicPr>
        <p:blipFill rotWithShape="1">
          <a:blip r:embed="rId3">
            <a:alphaModFix/>
          </a:blip>
          <a:srcRect l="6360" t="2698" r="75121" b="74076"/>
          <a:stretch/>
        </p:blipFill>
        <p:spPr>
          <a:xfrm>
            <a:off x="9341300" y="254401"/>
            <a:ext cx="468000" cy="774404"/>
          </a:xfrm>
          <a:prstGeom prst="rect">
            <a:avLst/>
          </a:prstGeom>
          <a:noFill/>
          <a:ln>
            <a:noFill/>
          </a:ln>
        </p:spPr>
      </p:pic>
      <p:sp>
        <p:nvSpPr>
          <p:cNvPr id="15"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16" name="Google Shape;133;p18"/>
          <p:cNvSpPr txBox="1"/>
          <p:nvPr/>
        </p:nvSpPr>
        <p:spPr>
          <a:xfrm rot="-5400000">
            <a:off x="-2063411" y="3179353"/>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1" name="Google Shape;1631;p108"/>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1632" name="Google Shape;1632;p108"/>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633" name="Google Shape;1633;p108"/>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634" name="Google Shape;1634;p108"/>
          <p:cNvSpPr/>
          <p:nvPr/>
        </p:nvSpPr>
        <p:spPr>
          <a:xfrm>
            <a:off x="1648066" y="850273"/>
            <a:ext cx="1492590" cy="4229000"/>
          </a:xfrm>
          <a:custGeom>
            <a:avLst/>
            <a:gdLst/>
            <a:ahLst/>
            <a:cxnLst/>
            <a:rect l="l" t="t" r="r" b="b"/>
            <a:pathLst>
              <a:path w="55111" h="126870" extrusionOk="0">
                <a:moveTo>
                  <a:pt x="14395" y="126870"/>
                </a:moveTo>
                <a:cubicBezTo>
                  <a:pt x="15816" y="124087"/>
                  <a:pt x="18718" y="113427"/>
                  <a:pt x="22923" y="110170"/>
                </a:cubicBezTo>
                <a:cubicBezTo>
                  <a:pt x="27128" y="106913"/>
                  <a:pt x="35419" y="110584"/>
                  <a:pt x="39624" y="107327"/>
                </a:cubicBezTo>
                <a:cubicBezTo>
                  <a:pt x="43829" y="104070"/>
                  <a:pt x="49633" y="95364"/>
                  <a:pt x="48152" y="90626"/>
                </a:cubicBezTo>
                <a:cubicBezTo>
                  <a:pt x="46671" y="85888"/>
                  <a:pt x="35360" y="79907"/>
                  <a:pt x="30740" y="78900"/>
                </a:cubicBezTo>
                <a:cubicBezTo>
                  <a:pt x="26121" y="77893"/>
                  <a:pt x="24225" y="81565"/>
                  <a:pt x="20435" y="84585"/>
                </a:cubicBezTo>
                <a:cubicBezTo>
                  <a:pt x="16645" y="87605"/>
                  <a:pt x="11375" y="97259"/>
                  <a:pt x="7999" y="97022"/>
                </a:cubicBezTo>
                <a:cubicBezTo>
                  <a:pt x="4623" y="96785"/>
                  <a:pt x="833" y="88553"/>
                  <a:pt x="181" y="83164"/>
                </a:cubicBezTo>
                <a:cubicBezTo>
                  <a:pt x="-470" y="77775"/>
                  <a:pt x="1188" y="68476"/>
                  <a:pt x="4090" y="64686"/>
                </a:cubicBezTo>
                <a:cubicBezTo>
                  <a:pt x="6992" y="60896"/>
                  <a:pt x="12796" y="60007"/>
                  <a:pt x="17593" y="60422"/>
                </a:cubicBezTo>
                <a:cubicBezTo>
                  <a:pt x="22390" y="60837"/>
                  <a:pt x="28549" y="66996"/>
                  <a:pt x="32872" y="67174"/>
                </a:cubicBezTo>
                <a:cubicBezTo>
                  <a:pt x="37195" y="67352"/>
                  <a:pt x="41933" y="64568"/>
                  <a:pt x="43532" y="61488"/>
                </a:cubicBezTo>
                <a:cubicBezTo>
                  <a:pt x="45131" y="58408"/>
                  <a:pt x="44361" y="51598"/>
                  <a:pt x="42466" y="48696"/>
                </a:cubicBezTo>
                <a:cubicBezTo>
                  <a:pt x="40571" y="45794"/>
                  <a:pt x="34768" y="43129"/>
                  <a:pt x="32162" y="44077"/>
                </a:cubicBezTo>
                <a:cubicBezTo>
                  <a:pt x="29556" y="45025"/>
                  <a:pt x="30563" y="53198"/>
                  <a:pt x="26832" y="54382"/>
                </a:cubicBezTo>
                <a:cubicBezTo>
                  <a:pt x="23101" y="55567"/>
                  <a:pt x="10367" y="53435"/>
                  <a:pt x="9775" y="51184"/>
                </a:cubicBezTo>
                <a:cubicBezTo>
                  <a:pt x="9183" y="48934"/>
                  <a:pt x="22686" y="44966"/>
                  <a:pt x="23278" y="40879"/>
                </a:cubicBezTo>
                <a:cubicBezTo>
                  <a:pt x="23870" y="36793"/>
                  <a:pt x="16231" y="29804"/>
                  <a:pt x="13329" y="26665"/>
                </a:cubicBezTo>
                <a:cubicBezTo>
                  <a:pt x="10427" y="23526"/>
                  <a:pt x="5097" y="23527"/>
                  <a:pt x="5867" y="22046"/>
                </a:cubicBezTo>
                <a:cubicBezTo>
                  <a:pt x="6637" y="20566"/>
                  <a:pt x="13447" y="17071"/>
                  <a:pt x="17948" y="17782"/>
                </a:cubicBezTo>
                <a:cubicBezTo>
                  <a:pt x="22449" y="18493"/>
                  <a:pt x="29023" y="23408"/>
                  <a:pt x="32872" y="26310"/>
                </a:cubicBezTo>
                <a:cubicBezTo>
                  <a:pt x="36722" y="29212"/>
                  <a:pt x="37373" y="35016"/>
                  <a:pt x="41045" y="35194"/>
                </a:cubicBezTo>
                <a:cubicBezTo>
                  <a:pt x="44717" y="35372"/>
                  <a:pt x="54074" y="30930"/>
                  <a:pt x="54903" y="27376"/>
                </a:cubicBezTo>
                <a:cubicBezTo>
                  <a:pt x="55732" y="23823"/>
                  <a:pt x="51528" y="17900"/>
                  <a:pt x="46020" y="13873"/>
                </a:cubicBezTo>
                <a:cubicBezTo>
                  <a:pt x="40512" y="9846"/>
                  <a:pt x="22449" y="5523"/>
                  <a:pt x="21857" y="3213"/>
                </a:cubicBezTo>
                <a:cubicBezTo>
                  <a:pt x="21265" y="903"/>
                  <a:pt x="37432" y="74"/>
                  <a:pt x="42466" y="15"/>
                </a:cubicBezTo>
                <a:cubicBezTo>
                  <a:pt x="47500" y="-44"/>
                  <a:pt x="50461" y="2384"/>
                  <a:pt x="52060" y="2858"/>
                </a:cubicBezTo>
              </a:path>
            </a:pathLst>
          </a:custGeom>
          <a:noFill/>
          <a:ln w="9525" cap="flat" cmpd="sng">
            <a:solidFill>
              <a:schemeClr val="dk2"/>
            </a:solidFill>
            <a:prstDash val="solid"/>
            <a:round/>
            <a:headEnd type="none" w="med" len="med"/>
            <a:tailEnd type="none" w="med" len="med"/>
          </a:ln>
        </p:spPr>
      </p:sp>
      <p:sp>
        <p:nvSpPr>
          <p:cNvPr id="1635" name="Google Shape;1635;p108"/>
          <p:cNvSpPr/>
          <p:nvPr/>
        </p:nvSpPr>
        <p:spPr>
          <a:xfrm>
            <a:off x="4068540" y="791533"/>
            <a:ext cx="221325" cy="379200"/>
          </a:xfrm>
          <a:prstGeom prst="triangle">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36" name="Google Shape;1636;p108"/>
          <p:cNvSpPr/>
          <p:nvPr/>
        </p:nvSpPr>
        <p:spPr>
          <a:xfrm>
            <a:off x="7082265" y="734167"/>
            <a:ext cx="221325" cy="379200"/>
          </a:xfrm>
          <a:prstGeom prst="triangle">
            <a:avLst>
              <a:gd name="adj"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37" name="Google Shape;1637;p108"/>
          <p:cNvSpPr txBox="1"/>
          <p:nvPr/>
        </p:nvSpPr>
        <p:spPr>
          <a:xfrm>
            <a:off x="5367727" y="199200"/>
            <a:ext cx="468000" cy="308800"/>
          </a:xfrm>
          <a:prstGeom prst="rect">
            <a:avLst/>
          </a:prstGeom>
          <a:noFill/>
          <a:ln>
            <a:noFill/>
          </a:ln>
        </p:spPr>
        <p:txBody>
          <a:bodyPr spcFirstLastPara="1" wrap="square" lIns="107269" tIns="107269" rIns="107269" bIns="107269" anchor="t" anchorCtr="0">
            <a:noAutofit/>
          </a:bodyPr>
          <a:lstStyle/>
          <a:p>
            <a:pPr algn="ctr"/>
            <a:r>
              <a:rPr lang="fi"/>
              <a:t>5m</a:t>
            </a:r>
            <a:endParaRPr/>
          </a:p>
        </p:txBody>
      </p:sp>
      <p:sp>
        <p:nvSpPr>
          <p:cNvPr id="1638" name="Google Shape;1638;p108"/>
          <p:cNvSpPr/>
          <p:nvPr/>
        </p:nvSpPr>
        <p:spPr>
          <a:xfrm>
            <a:off x="8014256" y="1857567"/>
            <a:ext cx="875875" cy="805600"/>
          </a:xfrm>
          <a:prstGeom prst="ellipse">
            <a:avLst/>
          </a:prstGeom>
          <a:noFill/>
          <a:ln w="9525" cap="flat" cmpd="sng">
            <a:solidFill>
              <a:srgbClr val="FF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39" name="Google Shape;1639;p108"/>
          <p:cNvSpPr/>
          <p:nvPr/>
        </p:nvSpPr>
        <p:spPr>
          <a:xfrm>
            <a:off x="6331623" y="2866367"/>
            <a:ext cx="875875" cy="805600"/>
          </a:xfrm>
          <a:prstGeom prst="ellipse">
            <a:avLst/>
          </a:prstGeom>
          <a:noFill/>
          <a:ln w="9525" cap="flat" cmpd="sng">
            <a:solidFill>
              <a:srgbClr val="00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40" name="Google Shape;1640;p108"/>
          <p:cNvSpPr/>
          <p:nvPr/>
        </p:nvSpPr>
        <p:spPr>
          <a:xfrm>
            <a:off x="6331623" y="3754700"/>
            <a:ext cx="875875" cy="805600"/>
          </a:xfrm>
          <a:prstGeom prst="ellipse">
            <a:avLst/>
          </a:prstGeom>
          <a:noFill/>
          <a:ln w="9525" cap="flat" cmpd="sng">
            <a:solidFill>
              <a:srgbClr val="00FFFF"/>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41" name="Google Shape;1641;p108"/>
          <p:cNvSpPr/>
          <p:nvPr/>
        </p:nvSpPr>
        <p:spPr>
          <a:xfrm>
            <a:off x="7138381" y="2384267"/>
            <a:ext cx="875875" cy="805600"/>
          </a:xfrm>
          <a:prstGeom prst="ellipse">
            <a:avLst/>
          </a:prstGeom>
          <a:noFill/>
          <a:ln w="9525" cap="flat" cmpd="sng">
            <a:solidFill>
              <a:srgbClr val="FF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42" name="Google Shape;1642;p108"/>
          <p:cNvSpPr/>
          <p:nvPr/>
        </p:nvSpPr>
        <p:spPr>
          <a:xfrm>
            <a:off x="5367727" y="3754700"/>
            <a:ext cx="875875" cy="805600"/>
          </a:xfrm>
          <a:prstGeom prst="ellipse">
            <a:avLst/>
          </a:prstGeom>
          <a:noFill/>
          <a:ln w="9525" cap="flat" cmpd="sng">
            <a:solidFill>
              <a:srgbClr val="00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43" name="Google Shape;1643;p108"/>
          <p:cNvSpPr/>
          <p:nvPr/>
        </p:nvSpPr>
        <p:spPr>
          <a:xfrm>
            <a:off x="5747571" y="4560300"/>
            <a:ext cx="875875" cy="805600"/>
          </a:xfrm>
          <a:prstGeom prst="ellipse">
            <a:avLst/>
          </a:prstGeom>
          <a:noFill/>
          <a:ln w="9525" cap="flat" cmpd="sng">
            <a:solidFill>
              <a:srgbClr val="FFFF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44" name="Google Shape;1644;p108"/>
          <p:cNvSpPr/>
          <p:nvPr/>
        </p:nvSpPr>
        <p:spPr>
          <a:xfrm>
            <a:off x="4757838" y="4459067"/>
            <a:ext cx="875875" cy="805600"/>
          </a:xfrm>
          <a:prstGeom prst="ellipse">
            <a:avLst/>
          </a:prstGeom>
          <a:noFill/>
          <a:ln w="9525" cap="flat" cmpd="sng">
            <a:solidFill>
              <a:srgbClr val="FF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45" name="Google Shape;1645;p108"/>
          <p:cNvSpPr/>
          <p:nvPr/>
        </p:nvSpPr>
        <p:spPr>
          <a:xfrm>
            <a:off x="4871696" y="5365900"/>
            <a:ext cx="875875" cy="805600"/>
          </a:xfrm>
          <a:prstGeom prst="ellipse">
            <a:avLst/>
          </a:prstGeom>
          <a:noFill/>
          <a:ln w="9525" cap="flat" cmpd="sng">
            <a:solidFill>
              <a:srgbClr val="00FFFF"/>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46" name="Google Shape;1646;p108"/>
          <p:cNvSpPr txBox="1"/>
          <p:nvPr/>
        </p:nvSpPr>
        <p:spPr>
          <a:xfrm>
            <a:off x="1526281" y="5365900"/>
            <a:ext cx="829075" cy="5760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Lähtö</a:t>
            </a:r>
            <a:endParaRPr>
              <a:latin typeface="Raleway"/>
              <a:ea typeface="Raleway"/>
              <a:cs typeface="Raleway"/>
              <a:sym typeface="Raleway"/>
            </a:endParaRPr>
          </a:p>
        </p:txBody>
      </p:sp>
      <p:sp>
        <p:nvSpPr>
          <p:cNvPr id="1647" name="Google Shape;1647;p108"/>
          <p:cNvSpPr txBox="1"/>
          <p:nvPr/>
        </p:nvSpPr>
        <p:spPr>
          <a:xfrm>
            <a:off x="2925975" y="2928933"/>
            <a:ext cx="468000" cy="576000"/>
          </a:xfrm>
          <a:prstGeom prst="rect">
            <a:avLst/>
          </a:prstGeom>
          <a:noFill/>
          <a:ln>
            <a:noFill/>
          </a:ln>
        </p:spPr>
        <p:txBody>
          <a:bodyPr spcFirstLastPara="1" wrap="square" lIns="107269" tIns="107269" rIns="107269" bIns="107269" anchor="t" anchorCtr="0">
            <a:noAutofit/>
          </a:bodyPr>
          <a:lstStyle/>
          <a:p>
            <a:pPr algn="ctr"/>
            <a:r>
              <a:rPr lang="fi" b="1"/>
              <a:t>1.</a:t>
            </a:r>
            <a:endParaRPr b="1"/>
          </a:p>
        </p:txBody>
      </p:sp>
      <p:sp>
        <p:nvSpPr>
          <p:cNvPr id="1648" name="Google Shape;1648;p108"/>
          <p:cNvSpPr txBox="1"/>
          <p:nvPr/>
        </p:nvSpPr>
        <p:spPr>
          <a:xfrm>
            <a:off x="5520233" y="1281551"/>
            <a:ext cx="468000" cy="576000"/>
          </a:xfrm>
          <a:prstGeom prst="rect">
            <a:avLst/>
          </a:prstGeom>
          <a:noFill/>
          <a:ln>
            <a:noFill/>
          </a:ln>
        </p:spPr>
        <p:txBody>
          <a:bodyPr spcFirstLastPara="1" wrap="square" lIns="107269" tIns="107269" rIns="107269" bIns="107269" anchor="t" anchorCtr="0">
            <a:noAutofit/>
          </a:bodyPr>
          <a:lstStyle/>
          <a:p>
            <a:pPr algn="ctr"/>
            <a:r>
              <a:rPr lang="fi" b="1"/>
              <a:t>2.</a:t>
            </a:r>
            <a:endParaRPr b="1"/>
          </a:p>
        </p:txBody>
      </p:sp>
      <p:sp>
        <p:nvSpPr>
          <p:cNvPr id="1649" name="Google Shape;1649;p108"/>
          <p:cNvSpPr txBox="1"/>
          <p:nvPr/>
        </p:nvSpPr>
        <p:spPr>
          <a:xfrm>
            <a:off x="7677746" y="3869484"/>
            <a:ext cx="468000" cy="576000"/>
          </a:xfrm>
          <a:prstGeom prst="rect">
            <a:avLst/>
          </a:prstGeom>
          <a:noFill/>
          <a:ln>
            <a:noFill/>
          </a:ln>
        </p:spPr>
        <p:txBody>
          <a:bodyPr spcFirstLastPara="1" wrap="square" lIns="107269" tIns="107269" rIns="107269" bIns="107269" anchor="t" anchorCtr="0">
            <a:noAutofit/>
          </a:bodyPr>
          <a:lstStyle/>
          <a:p>
            <a:pPr algn="ctr"/>
            <a:r>
              <a:rPr lang="fi" b="1"/>
              <a:t>3.</a:t>
            </a:r>
            <a:endParaRPr b="1"/>
          </a:p>
        </p:txBody>
      </p:sp>
      <p:sp>
        <p:nvSpPr>
          <p:cNvPr id="1650" name="Google Shape;1650;p108"/>
          <p:cNvSpPr/>
          <p:nvPr/>
        </p:nvSpPr>
        <p:spPr>
          <a:xfrm>
            <a:off x="3885673" y="282233"/>
            <a:ext cx="96200" cy="142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51" name="Google Shape;1651;p108"/>
          <p:cNvSpPr/>
          <p:nvPr/>
        </p:nvSpPr>
        <p:spPr>
          <a:xfrm>
            <a:off x="4068540" y="282233"/>
            <a:ext cx="96200" cy="142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52" name="Google Shape;1652;p108"/>
          <p:cNvSpPr/>
          <p:nvPr/>
        </p:nvSpPr>
        <p:spPr>
          <a:xfrm>
            <a:off x="3981873" y="536884"/>
            <a:ext cx="96200" cy="142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53" name="Google Shape;1653;p108"/>
          <p:cNvSpPr/>
          <p:nvPr/>
        </p:nvSpPr>
        <p:spPr>
          <a:xfrm>
            <a:off x="3697688" y="424233"/>
            <a:ext cx="96200" cy="142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54" name="Google Shape;1654;p108"/>
          <p:cNvSpPr/>
          <p:nvPr/>
        </p:nvSpPr>
        <p:spPr>
          <a:xfrm>
            <a:off x="3601488" y="140233"/>
            <a:ext cx="96200" cy="1420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55" name="Google Shape;1655;p108"/>
          <p:cNvSpPr/>
          <p:nvPr/>
        </p:nvSpPr>
        <p:spPr>
          <a:xfrm>
            <a:off x="3793888" y="734167"/>
            <a:ext cx="96200" cy="142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56" name="Google Shape;1656;p108"/>
          <p:cNvSpPr/>
          <p:nvPr/>
        </p:nvSpPr>
        <p:spPr>
          <a:xfrm>
            <a:off x="3461602" y="536900"/>
            <a:ext cx="96200" cy="1420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29"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30"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3"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2"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662" name="Google Shape;1662;p109"/>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MARJOJEN POIMIMINEN</a:t>
            </a:r>
            <a:endParaRPr sz="2200" b="1">
              <a:latin typeface="Raleway"/>
              <a:ea typeface="Raleway"/>
              <a:cs typeface="Raleway"/>
              <a:sym typeface="Raleway"/>
            </a:endParaRPr>
          </a:p>
        </p:txBody>
      </p:sp>
      <p:sp>
        <p:nvSpPr>
          <p:cNvPr id="1663" name="Google Shape;1663;p109"/>
          <p:cNvSpPr txBox="1"/>
          <p:nvPr/>
        </p:nvSpPr>
        <p:spPr>
          <a:xfrm>
            <a:off x="1709338" y="1261100"/>
            <a:ext cx="6996925"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smtClean="0">
                <a:latin typeface="Raleway"/>
                <a:ea typeface="Raleway"/>
                <a:cs typeface="Raleway"/>
                <a:sym typeface="Raleway"/>
              </a:rPr>
              <a:t>Kauhaiseminen</a:t>
            </a: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Haaveja, palloja mitkä mahtuu haaviin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Ohjaajat asettavat palloja sattumanvaraisesti maahan. Lapsille jaetaan jokaiselle oma haavi. Kun ohjaaja antaa luvan, saa lapset käydä kauhaisemassa “marjat” haaviin ja viedä ne palautusämpäriin. Kun pallot on kerätty aloitetaan leikki uudelleen.</a:t>
            </a:r>
            <a:endParaRPr dirty="0">
              <a:latin typeface="Raleway"/>
              <a:ea typeface="Raleway"/>
              <a:cs typeface="Raleway"/>
              <a:sym typeface="Raleway"/>
            </a:endParaRPr>
          </a:p>
          <a:p>
            <a:endParaRPr dirty="0">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Helpota: </a:t>
            </a:r>
            <a:r>
              <a:rPr lang="fi" dirty="0">
                <a:solidFill>
                  <a:schemeClr val="dk1"/>
                </a:solidFill>
                <a:latin typeface="Raleway"/>
                <a:ea typeface="Raleway"/>
                <a:cs typeface="Raleway"/>
                <a:sym typeface="Raleway"/>
              </a:rPr>
              <a:t>Pallot ovat lähellä toisiaan ja selvästi näkyvillä.</a:t>
            </a:r>
            <a:endParaRPr b="1" i="1" dirty="0">
              <a:solidFill>
                <a:srgbClr val="1C4587"/>
              </a:solidFill>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Vaikeuta:</a:t>
            </a:r>
            <a:r>
              <a:rPr lang="fi" dirty="0">
                <a:solidFill>
                  <a:schemeClr val="dk1"/>
                </a:solidFill>
                <a:latin typeface="Raleway"/>
                <a:ea typeface="Raleway"/>
                <a:cs typeface="Raleway"/>
                <a:sym typeface="Raleway"/>
              </a:rPr>
              <a:t>Pallojen asettaminen kauemmas toisistaan ja laajemmalle alueelle.</a:t>
            </a:r>
            <a:endParaRPr dirty="0">
              <a:solidFill>
                <a:schemeClr val="dk1"/>
              </a:solidFill>
              <a:latin typeface="Raleway"/>
              <a:ea typeface="Raleway"/>
              <a:cs typeface="Raleway"/>
              <a:sym typeface="Raleway"/>
            </a:endParaRPr>
          </a:p>
          <a:p>
            <a:endParaRPr dirty="0"/>
          </a:p>
        </p:txBody>
      </p:sp>
      <p:sp>
        <p:nvSpPr>
          <p:cNvPr id="1664" name="Google Shape;1664;p109"/>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1665" name="Google Shape;1665;p109"/>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1666" name="Google Shape;1666;p109"/>
          <p:cNvSpPr txBox="1"/>
          <p:nvPr/>
        </p:nvSpPr>
        <p:spPr>
          <a:xfrm>
            <a:off x="7418233"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667" name="Google Shape;1667;p109"/>
          <p:cNvSpPr/>
          <p:nvPr/>
        </p:nvSpPr>
        <p:spPr>
          <a:xfrm>
            <a:off x="8706263" y="5188200"/>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668" name="Google Shape;1668;p109"/>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669" name="Google Shape;1669;p109"/>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670" name="Google Shape;1670;p109"/>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21"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20"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676" name="Google Shape;1676;p110"/>
          <p:cNvSpPr txBox="1"/>
          <p:nvPr/>
        </p:nvSpPr>
        <p:spPr>
          <a:xfrm>
            <a:off x="1683879" y="1261100"/>
            <a:ext cx="5530200" cy="5188400"/>
          </a:xfrm>
          <a:prstGeom prst="rect">
            <a:avLst/>
          </a:prstGeom>
          <a:noFill/>
          <a:ln>
            <a:noFill/>
          </a:ln>
        </p:spPr>
        <p:txBody>
          <a:bodyPr spcFirstLastPara="1" wrap="square" lIns="107269" tIns="107269" rIns="107269" bIns="107269" anchor="t" anchorCtr="0">
            <a:noAutofit/>
          </a:bodyPr>
          <a:lstStyle/>
          <a:p>
            <a:endParaRPr/>
          </a:p>
          <a:p>
            <a:endParaRPr/>
          </a:p>
          <a:p>
            <a:r>
              <a:rPr lang="fi" sz="4200" b="1">
                <a:solidFill>
                  <a:srgbClr val="FFFFFF"/>
                </a:solidFill>
                <a:latin typeface="Raleway"/>
                <a:ea typeface="Raleway"/>
                <a:cs typeface="Raleway"/>
                <a:sym typeface="Raleway"/>
              </a:rPr>
              <a:t>  Message from the video</a:t>
            </a:r>
            <a:endParaRPr sz="4200" b="1">
              <a:solidFill>
                <a:srgbClr val="FFFFFF"/>
              </a:solidFill>
              <a:latin typeface="Raleway"/>
              <a:ea typeface="Raleway"/>
              <a:cs typeface="Raleway"/>
              <a:sym typeface="Raleway"/>
            </a:endParaRPr>
          </a:p>
          <a:p>
            <a:endParaRPr/>
          </a:p>
          <a:p>
            <a:endParaRPr/>
          </a:p>
        </p:txBody>
      </p:sp>
      <p:sp>
        <p:nvSpPr>
          <p:cNvPr id="1677" name="Google Shape;1677;p110"/>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1678" name="Google Shape;1678;p110"/>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679" name="Google Shape;1679;p110"/>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680" name="Google Shape;1680;p110"/>
          <p:cNvSpPr/>
          <p:nvPr/>
        </p:nvSpPr>
        <p:spPr>
          <a:xfrm>
            <a:off x="1834083" y="881433"/>
            <a:ext cx="5851625" cy="5568000"/>
          </a:xfrm>
          <a:prstGeom prst="ellipse">
            <a:avLst/>
          </a:prstGeom>
          <a:no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81" name="Google Shape;1681;p110"/>
          <p:cNvSpPr txBox="1"/>
          <p:nvPr/>
        </p:nvSpPr>
        <p:spPr>
          <a:xfrm>
            <a:off x="3336288" y="215000"/>
            <a:ext cx="7951125" cy="1141600"/>
          </a:xfrm>
          <a:prstGeom prst="rect">
            <a:avLst/>
          </a:prstGeom>
          <a:noFill/>
          <a:ln>
            <a:noFill/>
          </a:ln>
        </p:spPr>
        <p:txBody>
          <a:bodyPr spcFirstLastPara="1" wrap="square" lIns="107269" tIns="107269" rIns="107269" bIns="107269" anchor="t" anchorCtr="0">
            <a:noAutofit/>
          </a:bodyPr>
          <a:lstStyle/>
          <a:p>
            <a:r>
              <a:rPr lang="fi" sz="1900">
                <a:latin typeface="Raleway"/>
                <a:ea typeface="Raleway"/>
                <a:cs typeface="Raleway"/>
                <a:sym typeface="Raleway"/>
              </a:rPr>
              <a:t>Pallojenpomintaalue</a:t>
            </a:r>
            <a:endParaRPr sz="1900">
              <a:latin typeface="Raleway"/>
              <a:ea typeface="Raleway"/>
              <a:cs typeface="Raleway"/>
              <a:sym typeface="Raleway"/>
            </a:endParaRPr>
          </a:p>
        </p:txBody>
      </p:sp>
      <p:sp>
        <p:nvSpPr>
          <p:cNvPr id="1682" name="Google Shape;1682;p110"/>
          <p:cNvSpPr/>
          <p:nvPr/>
        </p:nvSpPr>
        <p:spPr>
          <a:xfrm>
            <a:off x="4157265" y="3740733"/>
            <a:ext cx="349375" cy="365600"/>
          </a:xfrm>
          <a:prstGeom prst="flowChartConnector">
            <a:avLst/>
          </a:prstGeom>
          <a:solidFill>
            <a:srgbClr val="99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83" name="Google Shape;1683;p110"/>
          <p:cNvSpPr/>
          <p:nvPr/>
        </p:nvSpPr>
        <p:spPr>
          <a:xfrm>
            <a:off x="6026285" y="3934200"/>
            <a:ext cx="349375" cy="365600"/>
          </a:xfrm>
          <a:prstGeom prst="flowChartConnector">
            <a:avLst/>
          </a:prstGeom>
          <a:solidFill>
            <a:srgbClr val="99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84" name="Google Shape;1684;p110"/>
          <p:cNvSpPr/>
          <p:nvPr/>
        </p:nvSpPr>
        <p:spPr>
          <a:xfrm>
            <a:off x="4506640" y="2730300"/>
            <a:ext cx="349375" cy="365600"/>
          </a:xfrm>
          <a:prstGeom prst="flowChartConnector">
            <a:avLst/>
          </a:prstGeom>
          <a:solidFill>
            <a:srgbClr val="99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85" name="Google Shape;1685;p110"/>
          <p:cNvSpPr/>
          <p:nvPr/>
        </p:nvSpPr>
        <p:spPr>
          <a:xfrm>
            <a:off x="2882127" y="3633200"/>
            <a:ext cx="349375" cy="365600"/>
          </a:xfrm>
          <a:prstGeom prst="flowChartConnector">
            <a:avLst/>
          </a:prstGeom>
          <a:solidFill>
            <a:srgbClr val="99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86" name="Google Shape;1686;p110"/>
          <p:cNvSpPr/>
          <p:nvPr/>
        </p:nvSpPr>
        <p:spPr>
          <a:xfrm>
            <a:off x="4953000" y="4903800"/>
            <a:ext cx="349375" cy="365600"/>
          </a:xfrm>
          <a:prstGeom prst="flowChartConnector">
            <a:avLst/>
          </a:prstGeom>
          <a:solidFill>
            <a:srgbClr val="99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87" name="Google Shape;1687;p110"/>
          <p:cNvSpPr/>
          <p:nvPr/>
        </p:nvSpPr>
        <p:spPr>
          <a:xfrm>
            <a:off x="3476010" y="5269400"/>
            <a:ext cx="349375" cy="365600"/>
          </a:xfrm>
          <a:prstGeom prst="flowChartConnector">
            <a:avLst/>
          </a:prstGeom>
          <a:solidFill>
            <a:srgbClr val="99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88" name="Google Shape;1688;p110"/>
          <p:cNvSpPr/>
          <p:nvPr/>
        </p:nvSpPr>
        <p:spPr>
          <a:xfrm>
            <a:off x="6026285" y="2462600"/>
            <a:ext cx="349375" cy="365600"/>
          </a:xfrm>
          <a:prstGeom prst="flowChartConnector">
            <a:avLst/>
          </a:prstGeom>
          <a:solidFill>
            <a:srgbClr val="99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89" name="Google Shape;1689;p110"/>
          <p:cNvSpPr/>
          <p:nvPr/>
        </p:nvSpPr>
        <p:spPr>
          <a:xfrm>
            <a:off x="3476010" y="1741333"/>
            <a:ext cx="349375" cy="365600"/>
          </a:xfrm>
          <a:prstGeom prst="flowChartConnector">
            <a:avLst/>
          </a:prstGeom>
          <a:solidFill>
            <a:srgbClr val="9900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90" name="Google Shape;1690;p110"/>
          <p:cNvSpPr txBox="1"/>
          <p:nvPr/>
        </p:nvSpPr>
        <p:spPr>
          <a:xfrm>
            <a:off x="5882635" y="1989400"/>
            <a:ext cx="826509" cy="4732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Pallo</a:t>
            </a:r>
            <a:endParaRPr dirty="0">
              <a:latin typeface="Raleway"/>
              <a:ea typeface="Raleway"/>
              <a:cs typeface="Raleway"/>
              <a:sym typeface="Raleway"/>
            </a:endParaRPr>
          </a:p>
        </p:txBody>
      </p:sp>
      <p:sp>
        <p:nvSpPr>
          <p:cNvPr id="1691" name="Google Shape;1691;p110"/>
          <p:cNvSpPr/>
          <p:nvPr/>
        </p:nvSpPr>
        <p:spPr>
          <a:xfrm>
            <a:off x="8428090" y="2294267"/>
            <a:ext cx="1014325" cy="15388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692" name="Google Shape;1692;p110"/>
          <p:cNvSpPr txBox="1"/>
          <p:nvPr/>
        </p:nvSpPr>
        <p:spPr>
          <a:xfrm>
            <a:off x="8177460" y="3833067"/>
            <a:ext cx="2990000" cy="746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Palautusämpäri</a:t>
            </a:r>
            <a:endParaRPr>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13"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2"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698" name="Google Shape;1698;p111"/>
          <p:cNvSpPr txBox="1"/>
          <p:nvPr/>
        </p:nvSpPr>
        <p:spPr>
          <a:xfrm>
            <a:off x="1596075" y="50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KAUHAISUPALLO</a:t>
            </a:r>
            <a:endParaRPr sz="2200" b="1">
              <a:latin typeface="Raleway"/>
              <a:ea typeface="Raleway"/>
              <a:cs typeface="Raleway"/>
              <a:sym typeface="Raleway"/>
            </a:endParaRPr>
          </a:p>
        </p:txBody>
      </p:sp>
      <p:sp>
        <p:nvSpPr>
          <p:cNvPr id="1699" name="Google Shape;1699;p111"/>
          <p:cNvSpPr txBox="1"/>
          <p:nvPr/>
        </p:nvSpPr>
        <p:spPr>
          <a:xfrm>
            <a:off x="1748040" y="1219233"/>
            <a:ext cx="6996925" cy="5188400"/>
          </a:xfrm>
          <a:prstGeom prst="rect">
            <a:avLst/>
          </a:prstGeom>
          <a:noFill/>
          <a:ln>
            <a:noFill/>
          </a:ln>
        </p:spPr>
        <p:txBody>
          <a:bodyPr spcFirstLastPara="1" wrap="square" lIns="107269" tIns="107269" rIns="107269" bIns="107269" anchor="t" anchorCtr="0">
            <a:noAutofit/>
          </a:bodyPr>
          <a:lstStyle/>
          <a:p>
            <a:r>
              <a:rPr lang="fi" b="1">
                <a:latin typeface="Raleway"/>
                <a:ea typeface="Raleway"/>
                <a:cs typeface="Raleway"/>
                <a:sym typeface="Raleway"/>
              </a:rPr>
              <a:t>Tavoite:</a:t>
            </a:r>
            <a:r>
              <a:rPr lang="fi">
                <a:latin typeface="Raleway"/>
                <a:ea typeface="Raleway"/>
                <a:cs typeface="Raleway"/>
                <a:sym typeface="Raleway"/>
              </a:rPr>
              <a:t> Kauhaiseminen, vierittäminen</a:t>
            </a:r>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Välineet: </a:t>
            </a:r>
            <a:r>
              <a:rPr lang="fi">
                <a:latin typeface="Raleway"/>
                <a:ea typeface="Raleway"/>
                <a:cs typeface="Raleway"/>
                <a:sym typeface="Raleway"/>
              </a:rPr>
              <a:t>Haavina toimiva kippo, tennispallo</a:t>
            </a:r>
            <a:endParaRPr>
              <a:latin typeface="Raleway"/>
              <a:ea typeface="Raleway"/>
              <a:cs typeface="Raleway"/>
              <a:sym typeface="Raleway"/>
            </a:endParaRPr>
          </a:p>
          <a:p>
            <a:endParaRPr>
              <a:latin typeface="Raleway"/>
              <a:ea typeface="Raleway"/>
              <a:cs typeface="Raleway"/>
              <a:sym typeface="Raleway"/>
            </a:endParaRPr>
          </a:p>
          <a:p>
            <a:endParaRPr>
              <a:latin typeface="Raleway"/>
              <a:ea typeface="Raleway"/>
              <a:cs typeface="Raleway"/>
              <a:sym typeface="Raleway"/>
            </a:endParaRPr>
          </a:p>
          <a:p>
            <a:r>
              <a:rPr lang="fi" b="1">
                <a:latin typeface="Raleway"/>
                <a:ea typeface="Raleway"/>
                <a:cs typeface="Raleway"/>
                <a:sym typeface="Raleway"/>
              </a:rPr>
              <a:t>Ohjeet: </a:t>
            </a:r>
            <a:endParaRPr b="1">
              <a:latin typeface="Raleway"/>
              <a:ea typeface="Raleway"/>
              <a:cs typeface="Raleway"/>
              <a:sym typeface="Raleway"/>
            </a:endParaRPr>
          </a:p>
          <a:p>
            <a:pPr>
              <a:spcBef>
                <a:spcPts val="1173"/>
              </a:spcBef>
            </a:pPr>
            <a:r>
              <a:rPr lang="fi">
                <a:latin typeface="Raleway"/>
                <a:ea typeface="Raleway"/>
                <a:cs typeface="Raleway"/>
                <a:sym typeface="Raleway"/>
              </a:rPr>
              <a:t>Jaetaan lapsille parit ja kipot. Jokaiselle parille jaetaan yksi pallo. Lapset asettuvat vastakkain noin 5 metrin päähän toisistaan. Toinen lapsista vierittää pallon parilleen, pari puolestaan kauhaisee pallon maasta kipollaan. Lapsi joka vastaanottaa pallon, vierittää hän sen takaisin parilleen.</a:t>
            </a:r>
            <a:endParaRPr>
              <a:latin typeface="Raleway"/>
              <a:ea typeface="Raleway"/>
              <a:cs typeface="Raleway"/>
              <a:sym typeface="Raleway"/>
            </a:endParaRPr>
          </a:p>
          <a:p>
            <a:pPr>
              <a:buClr>
                <a:schemeClr val="dk1"/>
              </a:buClr>
              <a:buSzPts val="1100"/>
            </a:pPr>
            <a:endParaRPr b="1">
              <a:solidFill>
                <a:schemeClr val="dk1"/>
              </a:solidFill>
              <a:latin typeface="Raleway"/>
              <a:ea typeface="Raleway"/>
              <a:cs typeface="Raleway"/>
              <a:sym typeface="Raleway"/>
            </a:endParaRPr>
          </a:p>
          <a:p>
            <a:pPr>
              <a:buClr>
                <a:schemeClr val="dk1"/>
              </a:buClr>
              <a:buSzPts val="1100"/>
            </a:pPr>
            <a:r>
              <a:rPr lang="fi" b="1" i="1">
                <a:solidFill>
                  <a:srgbClr val="1C4587"/>
                </a:solidFill>
                <a:latin typeface="Raleway"/>
                <a:ea typeface="Raleway"/>
                <a:cs typeface="Raleway"/>
                <a:sym typeface="Raleway"/>
              </a:rPr>
              <a:t>Helpota: </a:t>
            </a:r>
            <a:r>
              <a:rPr lang="fi">
                <a:solidFill>
                  <a:schemeClr val="dk1"/>
                </a:solidFill>
                <a:latin typeface="Raleway"/>
                <a:ea typeface="Raleway"/>
                <a:cs typeface="Raleway"/>
                <a:sym typeface="Raleway"/>
              </a:rPr>
              <a:t>Etäisyyden lyhentäminen, kahdella kädellä kiposta pitäminen.</a:t>
            </a:r>
            <a:endParaRPr b="1">
              <a:solidFill>
                <a:schemeClr val="dk1"/>
              </a:solidFill>
              <a:latin typeface="Raleway"/>
              <a:ea typeface="Raleway"/>
              <a:cs typeface="Raleway"/>
              <a:sym typeface="Raleway"/>
            </a:endParaRPr>
          </a:p>
          <a:p>
            <a:pPr>
              <a:buClr>
                <a:schemeClr val="dk1"/>
              </a:buClr>
              <a:buSzPts val="1100"/>
            </a:pPr>
            <a:endParaRPr b="1" i="1">
              <a:solidFill>
                <a:srgbClr val="1C4587"/>
              </a:solidFill>
              <a:latin typeface="Raleway"/>
              <a:ea typeface="Raleway"/>
              <a:cs typeface="Raleway"/>
              <a:sym typeface="Raleway"/>
            </a:endParaRPr>
          </a:p>
          <a:p>
            <a:pPr>
              <a:buClr>
                <a:schemeClr val="dk1"/>
              </a:buClr>
              <a:buSzPts val="1100"/>
            </a:pPr>
            <a:r>
              <a:rPr lang="fi" b="1" i="1">
                <a:solidFill>
                  <a:srgbClr val="1C4587"/>
                </a:solidFill>
                <a:latin typeface="Raleway"/>
                <a:ea typeface="Raleway"/>
                <a:cs typeface="Raleway"/>
                <a:sym typeface="Raleway"/>
              </a:rPr>
              <a:t>Vaikeuta:</a:t>
            </a:r>
            <a:r>
              <a:rPr lang="fi">
                <a:solidFill>
                  <a:schemeClr val="dk1"/>
                </a:solidFill>
                <a:latin typeface="Raleway"/>
                <a:ea typeface="Raleway"/>
                <a:cs typeface="Raleway"/>
                <a:sym typeface="Raleway"/>
              </a:rPr>
              <a:t> Etäisyyden pidentäminen, käden vaihto heitossa ja vastaanotossa.</a:t>
            </a:r>
            <a:endParaRPr>
              <a:solidFill>
                <a:schemeClr val="dk1"/>
              </a:solidFill>
              <a:latin typeface="Raleway"/>
              <a:ea typeface="Raleway"/>
              <a:cs typeface="Raleway"/>
              <a:sym typeface="Raleway"/>
            </a:endParaRPr>
          </a:p>
          <a:p>
            <a:pPr>
              <a:buClr>
                <a:schemeClr val="dk1"/>
              </a:buClr>
              <a:buSzPts val="1100"/>
            </a:pPr>
            <a:endParaRPr>
              <a:solidFill>
                <a:schemeClr val="dk1"/>
              </a:solidFill>
              <a:latin typeface="Raleway"/>
              <a:ea typeface="Raleway"/>
              <a:cs typeface="Raleway"/>
              <a:sym typeface="Raleway"/>
            </a:endParaRPr>
          </a:p>
          <a:p>
            <a:endParaRPr/>
          </a:p>
        </p:txBody>
      </p:sp>
      <p:sp>
        <p:nvSpPr>
          <p:cNvPr id="1700" name="Google Shape;1700;p111"/>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1701" name="Google Shape;1701;p111"/>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5-10 min</a:t>
            </a:r>
            <a:endParaRPr>
              <a:latin typeface="Raleway"/>
              <a:ea typeface="Raleway"/>
              <a:cs typeface="Raleway"/>
              <a:sym typeface="Raleway"/>
            </a:endParaRPr>
          </a:p>
        </p:txBody>
      </p:sp>
      <p:sp>
        <p:nvSpPr>
          <p:cNvPr id="1702" name="Google Shape;1702;p111"/>
          <p:cNvSpPr txBox="1"/>
          <p:nvPr/>
        </p:nvSpPr>
        <p:spPr>
          <a:xfrm>
            <a:off x="7283617" y="491666"/>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703" name="Google Shape;1703;p111"/>
          <p:cNvSpPr/>
          <p:nvPr/>
        </p:nvSpPr>
        <p:spPr>
          <a:xfrm>
            <a:off x="8679179" y="51882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704" name="Google Shape;1704;p111"/>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705" name="Google Shape;1705;p111"/>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706" name="Google Shape;1706;p111"/>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5"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4"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712" name="Google Shape;1712;p112"/>
          <p:cNvSpPr txBox="1"/>
          <p:nvPr/>
        </p:nvSpPr>
        <p:spPr>
          <a:xfrm rot="-5400000">
            <a:off x="-2063411"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1713" name="Google Shape;1713;p112"/>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714" name="Google Shape;1714;p112"/>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715" name="Google Shape;1715;p112"/>
          <p:cNvSpPr/>
          <p:nvPr/>
        </p:nvSpPr>
        <p:spPr>
          <a:xfrm>
            <a:off x="2580013" y="1614209"/>
            <a:ext cx="646290" cy="747000"/>
          </a:xfrm>
          <a:prstGeom prst="flowChartExtract">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16" name="Google Shape;1716;p112"/>
          <p:cNvSpPr/>
          <p:nvPr/>
        </p:nvSpPr>
        <p:spPr>
          <a:xfrm>
            <a:off x="5965146" y="1690233"/>
            <a:ext cx="646290" cy="747000"/>
          </a:xfrm>
          <a:prstGeom prst="flowChartExtract">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17" name="Google Shape;1717;p112"/>
          <p:cNvSpPr/>
          <p:nvPr/>
        </p:nvSpPr>
        <p:spPr>
          <a:xfrm>
            <a:off x="2619852" y="3948478"/>
            <a:ext cx="646290" cy="747000"/>
          </a:xfrm>
          <a:prstGeom prst="flowChartExtract">
            <a:avLst/>
          </a:prstGeom>
          <a:solidFill>
            <a:srgbClr val="92D05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18" name="Google Shape;1718;p112"/>
          <p:cNvSpPr/>
          <p:nvPr/>
        </p:nvSpPr>
        <p:spPr>
          <a:xfrm>
            <a:off x="5921474" y="3948478"/>
            <a:ext cx="733633" cy="747000"/>
          </a:xfrm>
          <a:prstGeom prst="flowChartExtract">
            <a:avLst/>
          </a:prstGeom>
          <a:solidFill>
            <a:srgbClr val="92D05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19" name="Google Shape;1719;p112"/>
          <p:cNvSpPr/>
          <p:nvPr/>
        </p:nvSpPr>
        <p:spPr>
          <a:xfrm>
            <a:off x="3326470" y="1891733"/>
            <a:ext cx="279500" cy="344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20" name="Google Shape;1720;p112"/>
          <p:cNvSpPr/>
          <p:nvPr/>
        </p:nvSpPr>
        <p:spPr>
          <a:xfrm>
            <a:off x="3706165" y="1956133"/>
            <a:ext cx="468000" cy="215200"/>
          </a:xfrm>
          <a:prstGeom prst="righ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21" name="Google Shape;1721;p112"/>
          <p:cNvSpPr/>
          <p:nvPr/>
        </p:nvSpPr>
        <p:spPr>
          <a:xfrm>
            <a:off x="5641974" y="4149978"/>
            <a:ext cx="279500" cy="344000"/>
          </a:xfrm>
          <a:prstGeom prst="ellipse">
            <a:avLst/>
          </a:prstGeom>
          <a:solidFill>
            <a:srgbClr val="F1C232"/>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22" name="Google Shape;1722;p112"/>
          <p:cNvSpPr/>
          <p:nvPr/>
        </p:nvSpPr>
        <p:spPr>
          <a:xfrm>
            <a:off x="5044921" y="4214378"/>
            <a:ext cx="468000" cy="215200"/>
          </a:xfrm>
          <a:prstGeom prst="leftArrow">
            <a:avLst>
              <a:gd name="adj1" fmla="val 50000"/>
              <a:gd name="adj2" fmla="val 50000"/>
            </a:avLst>
          </a:prstGeom>
          <a:solidFill>
            <a:srgbClr val="000000"/>
          </a:solidFill>
          <a:ln w="9525" cap="flat" cmpd="sng">
            <a:solidFill>
              <a:srgbClr val="000000"/>
            </a:solidFill>
            <a:prstDash val="solid"/>
            <a:round/>
            <a:headEnd type="none" w="sm" len="sm"/>
            <a:tailEnd type="none" w="sm" len="sm"/>
          </a:ln>
        </p:spPr>
        <p:txBody>
          <a:bodyPr spcFirstLastPara="1" wrap="square" lIns="107269" tIns="107269" rIns="107269" bIns="107269" anchor="ctr" anchorCtr="0">
            <a:noAutofit/>
          </a:bodyPr>
          <a:lstStyle/>
          <a:p>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4" name="Google Shape;1754;p115"/>
          <p:cNvSpPr txBox="1"/>
          <p:nvPr/>
        </p:nvSpPr>
        <p:spPr>
          <a:xfrm>
            <a:off x="1489123" y="474433"/>
            <a:ext cx="5015725" cy="684800"/>
          </a:xfrm>
          <a:prstGeom prst="rect">
            <a:avLst/>
          </a:prstGeom>
          <a:noFill/>
          <a:ln>
            <a:noFill/>
          </a:ln>
        </p:spPr>
        <p:txBody>
          <a:bodyPr spcFirstLastPara="1" wrap="square" lIns="107269" tIns="107269" rIns="107269" bIns="107269" anchor="t" anchorCtr="0">
            <a:noAutofit/>
          </a:bodyPr>
          <a:lstStyle/>
          <a:p>
            <a:r>
              <a:rPr lang="fi" sz="2200" b="1">
                <a:latin typeface="Raleway"/>
                <a:ea typeface="Raleway"/>
                <a:cs typeface="Raleway"/>
                <a:sym typeface="Raleway"/>
              </a:rPr>
              <a:t>HEVOSEN HÄNTÄ</a:t>
            </a:r>
            <a:endParaRPr sz="2200" b="1">
              <a:latin typeface="Raleway"/>
              <a:ea typeface="Raleway"/>
              <a:cs typeface="Raleway"/>
              <a:sym typeface="Raleway"/>
            </a:endParaRPr>
          </a:p>
        </p:txBody>
      </p:sp>
      <p:sp>
        <p:nvSpPr>
          <p:cNvPr id="1755" name="Google Shape;1755;p115"/>
          <p:cNvSpPr txBox="1"/>
          <p:nvPr/>
        </p:nvSpPr>
        <p:spPr>
          <a:xfrm>
            <a:off x="1764940" y="1261200"/>
            <a:ext cx="6856525" cy="5104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dirty="0">
                <a:latin typeface="Raleway"/>
                <a:ea typeface="Raleway"/>
                <a:cs typeface="Raleway"/>
                <a:sym typeface="Raleway"/>
              </a:rPr>
              <a:t>: </a:t>
            </a:r>
            <a:r>
              <a:rPr lang="fi" dirty="0" smtClean="0">
                <a:latin typeface="Raleway"/>
                <a:ea typeface="Raleway"/>
                <a:cs typeface="Raleway"/>
                <a:sym typeface="Raleway"/>
              </a:rPr>
              <a:t>Tasapainoilu</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Huivi/hyppynaru (jokin mistä kaksi henkilöä saa helposti kiinni)</a:t>
            </a:r>
            <a:endParaRPr dirty="0">
              <a:latin typeface="Raleway"/>
              <a:ea typeface="Raleway"/>
              <a:cs typeface="Raleway"/>
              <a:sym typeface="Raleway"/>
            </a:endParaRPr>
          </a:p>
          <a:p>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Kaikki menevät jonoon ja pitävät edellä olevasta kiinni. Takimmaisella on hevosen häntä eli käytetty väline. Ensimmäisenä oleva yrittää napata hevosen hännän. Tarkoituksena on, että jono pysyy kasassa. Kun ensimmäinen saa hännän kiinni, hän menee jonon jatkeeksi pitäen hevosen häntää.</a:t>
            </a:r>
            <a:endParaRPr dirty="0">
              <a:solidFill>
                <a:schemeClr val="dk1"/>
              </a:solidFill>
              <a:latin typeface="Raleway"/>
              <a:ea typeface="Raleway"/>
              <a:cs typeface="Raleway"/>
              <a:sym typeface="Raleway"/>
            </a:endParaRPr>
          </a:p>
          <a:p>
            <a:endParaRPr dirty="0">
              <a:solidFill>
                <a:schemeClr val="dk1"/>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Helpota: -</a:t>
            </a:r>
            <a:endParaRPr dirty="0">
              <a:solidFill>
                <a:schemeClr val="dk1"/>
              </a:solidFill>
              <a:latin typeface="Raleway"/>
              <a:ea typeface="Raleway"/>
              <a:cs typeface="Raleway"/>
              <a:sym typeface="Raleway"/>
            </a:endParaRPr>
          </a:p>
          <a:p>
            <a:endParaRPr b="1" i="1" dirty="0">
              <a:solidFill>
                <a:srgbClr val="004E9E"/>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Vaikeuta: -</a:t>
            </a:r>
            <a:endParaRPr b="1" i="1" dirty="0">
              <a:solidFill>
                <a:srgbClr val="004E9E"/>
              </a:solidFill>
              <a:latin typeface="Raleway"/>
              <a:ea typeface="Raleway"/>
              <a:cs typeface="Raleway"/>
              <a:sym typeface="Raleway"/>
            </a:endParaRPr>
          </a:p>
          <a:p>
            <a:pPr marL="536433"/>
            <a:endParaRPr dirty="0">
              <a:solidFill>
                <a:schemeClr val="dk1"/>
              </a:solidFill>
              <a:latin typeface="Raleway"/>
              <a:ea typeface="Raleway"/>
              <a:cs typeface="Raleway"/>
              <a:sym typeface="Raleway"/>
            </a:endParaRPr>
          </a:p>
          <a:p>
            <a:pPr>
              <a:buClr>
                <a:schemeClr val="dk1"/>
              </a:buClr>
              <a:buSzPts val="1100"/>
            </a:pPr>
            <a:endParaRPr b="1" dirty="0">
              <a:solidFill>
                <a:schemeClr val="dk1"/>
              </a:solidFill>
              <a:latin typeface="Raleway"/>
              <a:ea typeface="Raleway"/>
              <a:cs typeface="Raleway"/>
              <a:sym typeface="Raleway"/>
            </a:endParaRPr>
          </a:p>
          <a:p>
            <a:endParaRPr dirty="0">
              <a:latin typeface="Raleway"/>
              <a:ea typeface="Raleway"/>
              <a:cs typeface="Raleway"/>
              <a:sym typeface="Raleway"/>
            </a:endParaRPr>
          </a:p>
          <a:p>
            <a:r>
              <a:rPr lang="fi" sz="4200" b="1" dirty="0">
                <a:solidFill>
                  <a:srgbClr val="FFFFFF"/>
                </a:solidFill>
                <a:latin typeface="Raleway"/>
                <a:ea typeface="Raleway"/>
                <a:cs typeface="Raleway"/>
                <a:sym typeface="Raleway"/>
              </a:rPr>
              <a:t>  </a:t>
            </a:r>
            <a:endParaRPr dirty="0">
              <a:latin typeface="Raleway"/>
              <a:ea typeface="Raleway"/>
              <a:cs typeface="Raleway"/>
              <a:sym typeface="Raleway"/>
            </a:endParaRPr>
          </a:p>
        </p:txBody>
      </p:sp>
      <p:sp>
        <p:nvSpPr>
          <p:cNvPr id="1756" name="Google Shape;1756;p115"/>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sp>
        <p:nvSpPr>
          <p:cNvPr id="1757" name="Google Shape;1757;p115"/>
          <p:cNvSpPr txBox="1"/>
          <p:nvPr/>
        </p:nvSpPr>
        <p:spPr>
          <a:xfrm>
            <a:off x="7451912"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Valmistelu:</a:t>
            </a:r>
            <a:endParaRPr>
              <a:latin typeface="Raleway"/>
              <a:ea typeface="Raleway"/>
              <a:cs typeface="Raleway"/>
              <a:sym typeface="Raleway"/>
            </a:endParaRPr>
          </a:p>
        </p:txBody>
      </p:sp>
      <p:sp>
        <p:nvSpPr>
          <p:cNvPr id="1758" name="Google Shape;1758;p115"/>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10-15 min</a:t>
            </a:r>
            <a:endParaRPr>
              <a:latin typeface="Raleway"/>
              <a:ea typeface="Raleway"/>
              <a:cs typeface="Raleway"/>
              <a:sym typeface="Raleway"/>
            </a:endParaRPr>
          </a:p>
        </p:txBody>
      </p:sp>
      <p:sp>
        <p:nvSpPr>
          <p:cNvPr id="1759" name="Google Shape;1759;p115"/>
          <p:cNvSpPr/>
          <p:nvPr/>
        </p:nvSpPr>
        <p:spPr>
          <a:xfrm>
            <a:off x="8685950" y="52145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1-3</a:t>
            </a:r>
            <a:endParaRPr sz="2700" b="1">
              <a:solidFill>
                <a:srgbClr val="004E9E"/>
              </a:solidFill>
            </a:endParaRPr>
          </a:p>
        </p:txBody>
      </p:sp>
      <p:pic>
        <p:nvPicPr>
          <p:cNvPr id="1760" name="Google Shape;1760;p115"/>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1761" name="Google Shape;1761;p115"/>
          <p:cNvPicPr preferRelativeResize="0"/>
          <p:nvPr/>
        </p:nvPicPr>
        <p:blipFill rotWithShape="1">
          <a:blip r:embed="rId3">
            <a:alphaModFix/>
          </a:blip>
          <a:srcRect l="6360" t="2698" r="75121" b="74076"/>
          <a:stretch/>
        </p:blipFill>
        <p:spPr>
          <a:xfrm>
            <a:off x="8847475" y="310967"/>
            <a:ext cx="468000" cy="774404"/>
          </a:xfrm>
          <a:prstGeom prst="rect">
            <a:avLst/>
          </a:prstGeom>
          <a:noFill/>
          <a:ln>
            <a:noFill/>
          </a:ln>
        </p:spPr>
      </p:pic>
      <p:pic>
        <p:nvPicPr>
          <p:cNvPr id="1762" name="Google Shape;1762;p115"/>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763" name="Google Shape;1763;p115"/>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3"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14"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9" name="Google Shape;1769;p116"/>
          <p:cNvSpPr txBox="1"/>
          <p:nvPr/>
        </p:nvSpPr>
        <p:spPr>
          <a:xfrm rot="-5400000">
            <a:off x="-1790498" y="3202800"/>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a:solidFill>
                  <a:srgbClr val="FFFFFF"/>
                </a:solidFill>
                <a:latin typeface="Raleway"/>
                <a:ea typeface="Raleway"/>
                <a:cs typeface="Raleway"/>
                <a:sym typeface="Raleway"/>
              </a:rPr>
              <a:t>TASAPAINOTAIDOT</a:t>
            </a:r>
            <a:endParaRPr sz="2200">
              <a:solidFill>
                <a:srgbClr val="FFFFFF"/>
              </a:solidFill>
              <a:latin typeface="Raleway"/>
              <a:ea typeface="Raleway"/>
              <a:cs typeface="Raleway"/>
              <a:sym typeface="Raleway"/>
            </a:endParaRPr>
          </a:p>
        </p:txBody>
      </p:sp>
      <p:pic>
        <p:nvPicPr>
          <p:cNvPr id="1770" name="Google Shape;1770;p116"/>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771" name="Google Shape;1771;p116"/>
          <p:cNvPicPr preferRelativeResize="0"/>
          <p:nvPr/>
        </p:nvPicPr>
        <p:blipFill>
          <a:blip r:embed="rId4">
            <a:alphaModFix/>
          </a:blip>
          <a:stretch>
            <a:fillRect/>
          </a:stretch>
        </p:blipFill>
        <p:spPr>
          <a:xfrm>
            <a:off x="7552824" y="5764246"/>
            <a:ext cx="1126368" cy="746972"/>
          </a:xfrm>
          <a:prstGeom prst="rect">
            <a:avLst/>
          </a:prstGeom>
          <a:noFill/>
          <a:ln>
            <a:noFill/>
          </a:ln>
        </p:spPr>
      </p:pic>
      <p:pic>
        <p:nvPicPr>
          <p:cNvPr id="1772" name="Google Shape;1772;p116"/>
          <p:cNvPicPr preferRelativeResize="0"/>
          <p:nvPr/>
        </p:nvPicPr>
        <p:blipFill rotWithShape="1">
          <a:blip r:embed="rId5">
            <a:alphaModFix/>
          </a:blip>
          <a:srcRect t="16214" b="13460"/>
          <a:stretch/>
        </p:blipFill>
        <p:spPr>
          <a:xfrm>
            <a:off x="3143695" y="1022126"/>
            <a:ext cx="5159375" cy="4465674"/>
          </a:xfrm>
          <a:prstGeom prst="rect">
            <a:avLst/>
          </a:prstGeom>
          <a:noFill/>
          <a:ln>
            <a:noFill/>
          </a:ln>
        </p:spPr>
      </p:pic>
      <p:sp>
        <p:nvSpPr>
          <p:cNvPr id="7" name="Google Shape;68;p14"/>
          <p:cNvSpPr/>
          <p:nvPr/>
        </p:nvSpPr>
        <p:spPr>
          <a:xfrm>
            <a:off x="-1" y="-167"/>
            <a:ext cx="1116419" cy="6858000"/>
          </a:xfrm>
          <a:prstGeom prst="rect">
            <a:avLst/>
          </a:prstGeom>
          <a:solidFill>
            <a:srgbClr val="82CCE9"/>
          </a:solidFill>
          <a:ln>
            <a:noFill/>
          </a:ln>
        </p:spPr>
        <p:txBody>
          <a:bodyPr spcFirstLastPara="1" wrap="square" lIns="107269" tIns="107269" rIns="107269" bIns="107269" anchor="ctr" anchorCtr="0">
            <a:noAutofit/>
          </a:bodyPr>
          <a:lstStyle/>
          <a:p>
            <a:endParaRPr/>
          </a:p>
        </p:txBody>
      </p:sp>
      <p:sp>
        <p:nvSpPr>
          <p:cNvPr id="8" name="Google Shape;741;p53"/>
          <p:cNvSpPr txBox="1"/>
          <p:nvPr/>
        </p:nvSpPr>
        <p:spPr>
          <a:xfrm rot="-5400000">
            <a:off x="-2089992" y="3188867"/>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cxnSp>
        <p:nvCxnSpPr>
          <p:cNvPr id="3" name="Suora yhdysviiva 2"/>
          <p:cNvCxnSpPr/>
          <p:nvPr/>
        </p:nvCxnSpPr>
        <p:spPr>
          <a:xfrm flipH="1">
            <a:off x="2583712" y="3338623"/>
            <a:ext cx="839972" cy="1307805"/>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5"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4"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778" name="Google Shape;1778;p117"/>
          <p:cNvSpPr txBox="1"/>
          <p:nvPr/>
        </p:nvSpPr>
        <p:spPr>
          <a:xfrm>
            <a:off x="1485621" y="386472"/>
            <a:ext cx="5015725" cy="684800"/>
          </a:xfrm>
          <a:prstGeom prst="rect">
            <a:avLst/>
          </a:prstGeom>
          <a:noFill/>
          <a:ln>
            <a:noFill/>
          </a:ln>
        </p:spPr>
        <p:txBody>
          <a:bodyPr spcFirstLastPara="1" wrap="square" lIns="107269" tIns="107269" rIns="107269" bIns="107269" anchor="t" anchorCtr="0">
            <a:noAutofit/>
          </a:bodyPr>
          <a:lstStyle/>
          <a:p>
            <a:r>
              <a:rPr lang="fi" sz="2200" b="1" dirty="0">
                <a:latin typeface="Raleway"/>
                <a:ea typeface="Raleway"/>
                <a:cs typeface="Raleway"/>
                <a:sym typeface="Raleway"/>
              </a:rPr>
              <a:t>ESTERATA</a:t>
            </a:r>
            <a:endParaRPr sz="2200" b="1" dirty="0">
              <a:latin typeface="Raleway"/>
              <a:ea typeface="Raleway"/>
              <a:cs typeface="Raleway"/>
              <a:sym typeface="Raleway"/>
            </a:endParaRPr>
          </a:p>
        </p:txBody>
      </p:sp>
      <p:sp>
        <p:nvSpPr>
          <p:cNvPr id="1779" name="Google Shape;1779;p117"/>
          <p:cNvSpPr txBox="1"/>
          <p:nvPr/>
        </p:nvSpPr>
        <p:spPr>
          <a:xfrm>
            <a:off x="1730254" y="1085371"/>
            <a:ext cx="6948913"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 </a:t>
            </a:r>
            <a:r>
              <a:rPr lang="fi" dirty="0">
                <a:latin typeface="Raleway"/>
                <a:ea typeface="Raleway"/>
                <a:cs typeface="Raleway"/>
                <a:sym typeface="Raleway"/>
              </a:rPr>
              <a:t>Kuljettaminen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Sählymailat, sählypalloja, kartioita, asfalttiliituja, jonkinlainen keppi/maila</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Neljä eri pistettä.</a:t>
            </a:r>
            <a:endParaRPr dirty="0">
              <a:latin typeface="Raleway"/>
              <a:ea typeface="Raleway"/>
              <a:cs typeface="Raleway"/>
              <a:sym typeface="Raleway"/>
            </a:endParaRPr>
          </a:p>
          <a:p>
            <a:pPr marL="536433" indent="-372523">
              <a:buSzPts val="1400"/>
              <a:buFont typeface="Raleway"/>
              <a:buAutoNum type="arabicPeriod"/>
            </a:pPr>
            <a:r>
              <a:rPr lang="fi" dirty="0">
                <a:latin typeface="Raleway"/>
                <a:ea typeface="Raleway"/>
                <a:cs typeface="Raleway"/>
                <a:sym typeface="Raleway"/>
              </a:rPr>
              <a:t>Pujotellaan sählypalloa mailan kanssa kartioitten välistä.</a:t>
            </a:r>
            <a:endParaRPr dirty="0">
              <a:latin typeface="Raleway"/>
              <a:ea typeface="Raleway"/>
              <a:cs typeface="Raleway"/>
              <a:sym typeface="Raleway"/>
            </a:endParaRPr>
          </a:p>
          <a:p>
            <a:pPr marL="536433" indent="-372523">
              <a:buSzPts val="1400"/>
              <a:buFont typeface="Raleway"/>
              <a:buAutoNum type="arabicPeriod"/>
            </a:pPr>
            <a:r>
              <a:rPr lang="fi" dirty="0">
                <a:latin typeface="Raleway"/>
                <a:ea typeface="Raleway"/>
                <a:cs typeface="Raleway"/>
                <a:sym typeface="Raleway"/>
              </a:rPr>
              <a:t>Tähdätään pallo mailalla kartioitten väliin.</a:t>
            </a:r>
            <a:endParaRPr dirty="0">
              <a:latin typeface="Raleway"/>
              <a:ea typeface="Raleway"/>
              <a:cs typeface="Raleway"/>
              <a:sym typeface="Raleway"/>
            </a:endParaRPr>
          </a:p>
          <a:p>
            <a:pPr marL="536433" indent="-372523">
              <a:buSzPts val="1400"/>
              <a:buFont typeface="Raleway"/>
              <a:buAutoNum type="arabicPeriod"/>
            </a:pPr>
            <a:r>
              <a:rPr lang="fi" dirty="0">
                <a:latin typeface="Raleway"/>
                <a:ea typeface="Raleway"/>
                <a:cs typeface="Raleway"/>
                <a:sym typeface="Raleway"/>
              </a:rPr>
              <a:t>Yritetään kuljettaa pallo maassa makaavan kepin/pallon yli</a:t>
            </a:r>
            <a:endParaRPr dirty="0">
              <a:latin typeface="Raleway"/>
              <a:ea typeface="Raleway"/>
              <a:cs typeface="Raleway"/>
              <a:sym typeface="Raleway"/>
            </a:endParaRPr>
          </a:p>
          <a:p>
            <a:pPr marL="536433" indent="-372523">
              <a:buSzPts val="1400"/>
              <a:buFont typeface="Raleway"/>
              <a:buAutoNum type="arabicPeriod"/>
            </a:pPr>
            <a:r>
              <a:rPr lang="fi" dirty="0">
                <a:latin typeface="Raleway"/>
                <a:ea typeface="Raleway"/>
                <a:cs typeface="Raleway"/>
                <a:sym typeface="Raleway"/>
              </a:rPr>
              <a:t>Asfalttiliiduilla voi piirtää maahan ratoja, joita pitkin palloa kuljetetaan.</a:t>
            </a:r>
            <a:endParaRPr dirty="0">
              <a:latin typeface="Raleway"/>
              <a:ea typeface="Raleway"/>
              <a:cs typeface="Raleway"/>
              <a:sym typeface="Raleway"/>
            </a:endParaRPr>
          </a:p>
          <a:p>
            <a:endParaRPr dirty="0">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Helpota: -</a:t>
            </a:r>
            <a:endParaRPr b="1" i="1" dirty="0">
              <a:solidFill>
                <a:srgbClr val="1C4587"/>
              </a:solidFill>
              <a:latin typeface="Raleway"/>
              <a:ea typeface="Raleway"/>
              <a:cs typeface="Raleway"/>
              <a:sym typeface="Raleway"/>
            </a:endParaRPr>
          </a:p>
          <a:p>
            <a:pPr>
              <a:buClr>
                <a:schemeClr val="dk1"/>
              </a:buClr>
              <a:buSzPts val="1100"/>
            </a:pPr>
            <a:endParaRPr b="1" i="1" dirty="0">
              <a:solidFill>
                <a:srgbClr val="1C4587"/>
              </a:solidFill>
              <a:latin typeface="Raleway"/>
              <a:ea typeface="Raleway"/>
              <a:cs typeface="Raleway"/>
              <a:sym typeface="Raleway"/>
            </a:endParaRPr>
          </a:p>
          <a:p>
            <a:pPr>
              <a:buClr>
                <a:schemeClr val="dk1"/>
              </a:buClr>
              <a:buSzPts val="1100"/>
            </a:pPr>
            <a:r>
              <a:rPr lang="fi" b="1" i="1" dirty="0">
                <a:solidFill>
                  <a:srgbClr val="1C4587"/>
                </a:solidFill>
                <a:latin typeface="Raleway"/>
                <a:ea typeface="Raleway"/>
                <a:cs typeface="Raleway"/>
                <a:sym typeface="Raleway"/>
              </a:rPr>
              <a:t>Vaikeuta</a:t>
            </a:r>
            <a:r>
              <a:rPr lang="fi" b="1" dirty="0">
                <a:solidFill>
                  <a:schemeClr val="dk1"/>
                </a:solidFill>
                <a:latin typeface="Raleway"/>
                <a:ea typeface="Raleway"/>
                <a:cs typeface="Raleway"/>
                <a:sym typeface="Raleway"/>
              </a:rPr>
              <a:t>: </a:t>
            </a:r>
            <a:r>
              <a:rPr lang="fi" dirty="0">
                <a:solidFill>
                  <a:schemeClr val="dk1"/>
                </a:solidFill>
                <a:latin typeface="Raleway"/>
                <a:ea typeface="Raleway"/>
                <a:cs typeface="Raleway"/>
                <a:sym typeface="Raleway"/>
              </a:rPr>
              <a:t>Ratoja voi vaikeuttaa esimerkiksi lisäämällä nopeutta, ratojen pituutta ja esteitä.</a:t>
            </a:r>
            <a:r>
              <a:rPr lang="fi" b="1" dirty="0">
                <a:solidFill>
                  <a:schemeClr val="dk1"/>
                </a:solidFill>
                <a:latin typeface="Raleway"/>
                <a:ea typeface="Raleway"/>
                <a:cs typeface="Raleway"/>
                <a:sym typeface="Raleway"/>
              </a:rPr>
              <a:t> </a:t>
            </a:r>
            <a:endParaRPr b="1" dirty="0">
              <a:latin typeface="Raleway"/>
              <a:ea typeface="Raleway"/>
              <a:cs typeface="Raleway"/>
              <a:sym typeface="Raleway"/>
            </a:endParaRPr>
          </a:p>
          <a:p>
            <a:endParaRPr dirty="0"/>
          </a:p>
        </p:txBody>
      </p:sp>
      <p:sp>
        <p:nvSpPr>
          <p:cNvPr id="1780" name="Google Shape;1780;p117"/>
          <p:cNvSpPr txBox="1"/>
          <p:nvPr/>
        </p:nvSpPr>
        <p:spPr>
          <a:xfrm rot="-5400000">
            <a:off x="-2063411" y="3157171"/>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
        <p:nvSpPr>
          <p:cNvPr id="1781" name="Google Shape;1781;p117"/>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20-25 min</a:t>
            </a:r>
            <a:endParaRPr>
              <a:latin typeface="Raleway"/>
              <a:ea typeface="Raleway"/>
              <a:cs typeface="Raleway"/>
              <a:sym typeface="Raleway"/>
            </a:endParaRPr>
          </a:p>
        </p:txBody>
      </p:sp>
      <p:sp>
        <p:nvSpPr>
          <p:cNvPr id="1782" name="Google Shape;1782;p117"/>
          <p:cNvSpPr txBox="1"/>
          <p:nvPr/>
        </p:nvSpPr>
        <p:spPr>
          <a:xfrm>
            <a:off x="7283642" y="474433"/>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1783" name="Google Shape;1783;p117"/>
          <p:cNvSpPr/>
          <p:nvPr/>
        </p:nvSpPr>
        <p:spPr>
          <a:xfrm>
            <a:off x="8679179" y="51882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1784" name="Google Shape;1784;p117"/>
          <p:cNvPicPr preferRelativeResize="0"/>
          <p:nvPr/>
        </p:nvPicPr>
        <p:blipFill rotWithShape="1">
          <a:blip r:embed="rId3">
            <a:alphaModFix/>
          </a:blip>
          <a:srcRect l="6360" t="2698" r="75121" b="74076"/>
          <a:stretch/>
        </p:blipFill>
        <p:spPr>
          <a:xfrm>
            <a:off x="8470049" y="310967"/>
            <a:ext cx="468000" cy="774404"/>
          </a:xfrm>
          <a:prstGeom prst="rect">
            <a:avLst/>
          </a:prstGeom>
          <a:noFill/>
          <a:ln>
            <a:noFill/>
          </a:ln>
        </p:spPr>
      </p:pic>
      <p:pic>
        <p:nvPicPr>
          <p:cNvPr id="1785" name="Google Shape;1785;p117"/>
          <p:cNvPicPr preferRelativeResize="0"/>
          <p:nvPr/>
        </p:nvPicPr>
        <p:blipFill rotWithShape="1">
          <a:blip r:embed="rId3">
            <a:alphaModFix/>
          </a:blip>
          <a:srcRect l="6360" t="2698" r="75121" b="74076"/>
          <a:stretch/>
        </p:blipFill>
        <p:spPr>
          <a:xfrm>
            <a:off x="8916700" y="310967"/>
            <a:ext cx="468000" cy="774404"/>
          </a:xfrm>
          <a:prstGeom prst="rect">
            <a:avLst/>
          </a:prstGeom>
          <a:noFill/>
          <a:ln>
            <a:noFill/>
          </a:ln>
        </p:spPr>
      </p:pic>
      <p:pic>
        <p:nvPicPr>
          <p:cNvPr id="1786" name="Google Shape;1786;p117"/>
          <p:cNvPicPr preferRelativeResize="0"/>
          <p:nvPr/>
        </p:nvPicPr>
        <p:blipFill rotWithShape="1">
          <a:blip r:embed="rId3">
            <a:alphaModFix/>
          </a:blip>
          <a:srcRect l="6360" t="2698" r="75121" b="74076"/>
          <a:stretch/>
        </p:blipFill>
        <p:spPr>
          <a:xfrm>
            <a:off x="9388519" y="310967"/>
            <a:ext cx="468000" cy="774404"/>
          </a:xfrm>
          <a:prstGeom prst="rect">
            <a:avLst/>
          </a:prstGeom>
          <a:noFill/>
          <a:ln>
            <a:noFill/>
          </a:ln>
        </p:spPr>
      </p:pic>
      <p:pic>
        <p:nvPicPr>
          <p:cNvPr id="1787" name="Google Shape;1787;p117"/>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1788" name="Google Shape;1788;p117"/>
          <p:cNvPicPr preferRelativeResize="0"/>
          <p:nvPr/>
        </p:nvPicPr>
        <p:blipFill>
          <a:blip r:embed="rId5">
            <a:alphaModFix/>
          </a:blip>
          <a:stretch>
            <a:fillRect/>
          </a:stretch>
        </p:blipFill>
        <p:spPr>
          <a:xfrm>
            <a:off x="7552824" y="5764246"/>
            <a:ext cx="1126368" cy="746972"/>
          </a:xfrm>
          <a:prstGeom prst="rect">
            <a:avLst/>
          </a:prstGeom>
          <a:noFill/>
          <a:ln>
            <a:no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28"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27"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794" name="Google Shape;1794;p118"/>
          <p:cNvSpPr txBox="1"/>
          <p:nvPr/>
        </p:nvSpPr>
        <p:spPr>
          <a:xfrm rot="-5400000">
            <a:off x="-2063411" y="3195000"/>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pic>
        <p:nvPicPr>
          <p:cNvPr id="1795" name="Google Shape;1795;p118"/>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796" name="Google Shape;1796;p118"/>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797" name="Google Shape;1797;p118"/>
          <p:cNvSpPr/>
          <p:nvPr/>
        </p:nvSpPr>
        <p:spPr>
          <a:xfrm>
            <a:off x="2186113" y="4079533"/>
            <a:ext cx="192725" cy="2968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98" name="Google Shape;1798;p118"/>
          <p:cNvSpPr/>
          <p:nvPr/>
        </p:nvSpPr>
        <p:spPr>
          <a:xfrm>
            <a:off x="2823600" y="4079533"/>
            <a:ext cx="192725" cy="2968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799" name="Google Shape;1799;p118"/>
          <p:cNvSpPr/>
          <p:nvPr/>
        </p:nvSpPr>
        <p:spPr>
          <a:xfrm>
            <a:off x="2186113" y="3191133"/>
            <a:ext cx="192725" cy="2968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800" name="Google Shape;1800;p118"/>
          <p:cNvSpPr/>
          <p:nvPr/>
        </p:nvSpPr>
        <p:spPr>
          <a:xfrm>
            <a:off x="2841692" y="3226733"/>
            <a:ext cx="192725" cy="2968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801" name="Google Shape;1801;p118"/>
          <p:cNvSpPr/>
          <p:nvPr/>
        </p:nvSpPr>
        <p:spPr>
          <a:xfrm>
            <a:off x="2186113" y="2373933"/>
            <a:ext cx="192725" cy="2968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802" name="Google Shape;1802;p118"/>
          <p:cNvSpPr/>
          <p:nvPr/>
        </p:nvSpPr>
        <p:spPr>
          <a:xfrm>
            <a:off x="5773544" y="964300"/>
            <a:ext cx="192725" cy="2968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803" name="Google Shape;1803;p118"/>
          <p:cNvSpPr/>
          <p:nvPr/>
        </p:nvSpPr>
        <p:spPr>
          <a:xfrm>
            <a:off x="5773544" y="1829300"/>
            <a:ext cx="192725" cy="296800"/>
          </a:xfrm>
          <a:prstGeom prst="triangle">
            <a:avLst>
              <a:gd name="adj"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804" name="Google Shape;1804;p118"/>
          <p:cNvSpPr/>
          <p:nvPr/>
        </p:nvSpPr>
        <p:spPr>
          <a:xfrm>
            <a:off x="2841692" y="2373933"/>
            <a:ext cx="192725" cy="296800"/>
          </a:xfrm>
          <a:prstGeom prst="triangle">
            <a:avLst>
              <a:gd name="adj"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1805" name="Google Shape;1805;p118"/>
          <p:cNvCxnSpPr/>
          <p:nvPr/>
        </p:nvCxnSpPr>
        <p:spPr>
          <a:xfrm>
            <a:off x="6408567" y="964300"/>
            <a:ext cx="19175" cy="1222000"/>
          </a:xfrm>
          <a:prstGeom prst="straightConnector1">
            <a:avLst/>
          </a:prstGeom>
          <a:noFill/>
          <a:ln w="76200" cap="flat" cmpd="sng">
            <a:solidFill>
              <a:schemeClr val="dk2"/>
            </a:solidFill>
            <a:prstDash val="solid"/>
            <a:round/>
            <a:headEnd type="none" w="med" len="med"/>
            <a:tailEnd type="none" w="med" len="med"/>
          </a:ln>
        </p:spPr>
      </p:cxnSp>
      <p:cxnSp>
        <p:nvCxnSpPr>
          <p:cNvPr id="1806" name="Google Shape;1806;p118"/>
          <p:cNvCxnSpPr/>
          <p:nvPr/>
        </p:nvCxnSpPr>
        <p:spPr>
          <a:xfrm rot="10800000">
            <a:off x="7432046" y="1602900"/>
            <a:ext cx="1367925" cy="52800"/>
          </a:xfrm>
          <a:prstGeom prst="straightConnector1">
            <a:avLst/>
          </a:prstGeom>
          <a:noFill/>
          <a:ln w="28575" cap="flat" cmpd="sng">
            <a:solidFill>
              <a:srgbClr val="FF00FF"/>
            </a:solidFill>
            <a:prstDash val="solid"/>
            <a:round/>
            <a:headEnd type="none" w="med" len="med"/>
            <a:tailEnd type="none" w="med" len="med"/>
          </a:ln>
        </p:spPr>
      </p:cxnSp>
      <p:cxnSp>
        <p:nvCxnSpPr>
          <p:cNvPr id="1807" name="Google Shape;1807;p118"/>
          <p:cNvCxnSpPr/>
          <p:nvPr/>
        </p:nvCxnSpPr>
        <p:spPr>
          <a:xfrm rot="10800000">
            <a:off x="7432046" y="2186300"/>
            <a:ext cx="1367925" cy="52800"/>
          </a:xfrm>
          <a:prstGeom prst="straightConnector1">
            <a:avLst/>
          </a:prstGeom>
          <a:noFill/>
          <a:ln w="28575" cap="flat" cmpd="sng">
            <a:solidFill>
              <a:srgbClr val="FF00FF"/>
            </a:solidFill>
            <a:prstDash val="solid"/>
            <a:round/>
            <a:headEnd type="none" w="med" len="med"/>
            <a:tailEnd type="none" w="med" len="med"/>
          </a:ln>
        </p:spPr>
      </p:cxnSp>
      <p:cxnSp>
        <p:nvCxnSpPr>
          <p:cNvPr id="1808" name="Google Shape;1808;p118"/>
          <p:cNvCxnSpPr/>
          <p:nvPr/>
        </p:nvCxnSpPr>
        <p:spPr>
          <a:xfrm rot="10800000">
            <a:off x="7552838" y="2962233"/>
            <a:ext cx="1367925" cy="52800"/>
          </a:xfrm>
          <a:prstGeom prst="straightConnector1">
            <a:avLst/>
          </a:prstGeom>
          <a:noFill/>
          <a:ln w="28575" cap="flat" cmpd="sng">
            <a:solidFill>
              <a:srgbClr val="FF00FF"/>
            </a:solidFill>
            <a:prstDash val="solid"/>
            <a:round/>
            <a:headEnd type="none" w="med" len="med"/>
            <a:tailEnd type="none" w="med" len="med"/>
          </a:ln>
        </p:spPr>
      </p:cxnSp>
      <p:cxnSp>
        <p:nvCxnSpPr>
          <p:cNvPr id="1809" name="Google Shape;1809;p118"/>
          <p:cNvCxnSpPr/>
          <p:nvPr/>
        </p:nvCxnSpPr>
        <p:spPr>
          <a:xfrm rot="10800000">
            <a:off x="7552838" y="3596267"/>
            <a:ext cx="1367925" cy="52800"/>
          </a:xfrm>
          <a:prstGeom prst="straightConnector1">
            <a:avLst/>
          </a:prstGeom>
          <a:noFill/>
          <a:ln w="28575" cap="flat" cmpd="sng">
            <a:solidFill>
              <a:srgbClr val="FF00FF"/>
            </a:solidFill>
            <a:prstDash val="solid"/>
            <a:round/>
            <a:headEnd type="none" w="med" len="med"/>
            <a:tailEnd type="none" w="med" len="med"/>
          </a:ln>
        </p:spPr>
      </p:cxnSp>
      <p:sp>
        <p:nvSpPr>
          <p:cNvPr id="1810" name="Google Shape;1810;p118"/>
          <p:cNvSpPr/>
          <p:nvPr/>
        </p:nvSpPr>
        <p:spPr>
          <a:xfrm>
            <a:off x="2192098" y="2540884"/>
            <a:ext cx="5816769" cy="4058933"/>
          </a:xfrm>
          <a:custGeom>
            <a:avLst/>
            <a:gdLst/>
            <a:ahLst/>
            <a:cxnLst/>
            <a:rect l="l" t="t" r="r" b="b"/>
            <a:pathLst>
              <a:path w="214773" h="121768" extrusionOk="0">
                <a:moveTo>
                  <a:pt x="214773" y="52210"/>
                </a:moveTo>
                <a:cubicBezTo>
                  <a:pt x="209968" y="56660"/>
                  <a:pt x="193238" y="77780"/>
                  <a:pt x="185941" y="78907"/>
                </a:cubicBezTo>
                <a:cubicBezTo>
                  <a:pt x="178644" y="80034"/>
                  <a:pt x="176034" y="67279"/>
                  <a:pt x="170991" y="58973"/>
                </a:cubicBezTo>
                <a:cubicBezTo>
                  <a:pt x="165948" y="50667"/>
                  <a:pt x="161974" y="31446"/>
                  <a:pt x="155685" y="29073"/>
                </a:cubicBezTo>
                <a:cubicBezTo>
                  <a:pt x="149397" y="26700"/>
                  <a:pt x="131599" y="34175"/>
                  <a:pt x="133260" y="44735"/>
                </a:cubicBezTo>
                <a:cubicBezTo>
                  <a:pt x="134921" y="55295"/>
                  <a:pt x="159838" y="81339"/>
                  <a:pt x="165652" y="92433"/>
                </a:cubicBezTo>
                <a:cubicBezTo>
                  <a:pt x="171466" y="103527"/>
                  <a:pt x="185467" y="108510"/>
                  <a:pt x="168144" y="111298"/>
                </a:cubicBezTo>
                <a:cubicBezTo>
                  <a:pt x="150821" y="114086"/>
                  <a:pt x="71206" y="112545"/>
                  <a:pt x="61714" y="109163"/>
                </a:cubicBezTo>
                <a:cubicBezTo>
                  <a:pt x="52222" y="105782"/>
                  <a:pt x="102826" y="100738"/>
                  <a:pt x="111191" y="91009"/>
                </a:cubicBezTo>
                <a:cubicBezTo>
                  <a:pt x="119556" y="81280"/>
                  <a:pt x="114988" y="65915"/>
                  <a:pt x="111903" y="50787"/>
                </a:cubicBezTo>
                <a:cubicBezTo>
                  <a:pt x="108818" y="35659"/>
                  <a:pt x="99208" y="3029"/>
                  <a:pt x="92682" y="241"/>
                </a:cubicBezTo>
                <a:cubicBezTo>
                  <a:pt x="86156" y="-2547"/>
                  <a:pt x="76309" y="22073"/>
                  <a:pt x="72749" y="34057"/>
                </a:cubicBezTo>
                <a:cubicBezTo>
                  <a:pt x="69190" y="46041"/>
                  <a:pt x="77080" y="64135"/>
                  <a:pt x="71325" y="72144"/>
                </a:cubicBezTo>
                <a:cubicBezTo>
                  <a:pt x="65570" y="80153"/>
                  <a:pt x="43679" y="74694"/>
                  <a:pt x="38221" y="82110"/>
                </a:cubicBezTo>
                <a:cubicBezTo>
                  <a:pt x="32763" y="89526"/>
                  <a:pt x="44747" y="110587"/>
                  <a:pt x="38577" y="116638"/>
                </a:cubicBezTo>
                <a:cubicBezTo>
                  <a:pt x="32407" y="122689"/>
                  <a:pt x="6007" y="123460"/>
                  <a:pt x="1202" y="118417"/>
                </a:cubicBezTo>
                <a:cubicBezTo>
                  <a:pt x="-3603" y="113374"/>
                  <a:pt x="8321" y="91721"/>
                  <a:pt x="9745" y="86382"/>
                </a:cubicBezTo>
              </a:path>
            </a:pathLst>
          </a:custGeom>
          <a:noFill/>
          <a:ln w="28575" cap="flat" cmpd="sng">
            <a:solidFill>
              <a:schemeClr val="dk2"/>
            </a:solidFill>
            <a:prstDash val="solid"/>
            <a:round/>
            <a:headEnd type="none" w="med" len="med"/>
            <a:tailEnd type="none" w="med" len="med"/>
          </a:ln>
        </p:spPr>
      </p:sp>
      <p:cxnSp>
        <p:nvCxnSpPr>
          <p:cNvPr id="1811" name="Google Shape;1811;p118"/>
          <p:cNvCxnSpPr/>
          <p:nvPr/>
        </p:nvCxnSpPr>
        <p:spPr>
          <a:xfrm rot="10800000">
            <a:off x="2610265" y="2335367"/>
            <a:ext cx="0" cy="2076400"/>
          </a:xfrm>
          <a:prstGeom prst="straightConnector1">
            <a:avLst/>
          </a:prstGeom>
          <a:noFill/>
          <a:ln w="9525" cap="flat" cmpd="sng">
            <a:solidFill>
              <a:schemeClr val="dk2"/>
            </a:solidFill>
            <a:prstDash val="solid"/>
            <a:round/>
            <a:headEnd type="none" w="med" len="med"/>
            <a:tailEnd type="triangle" w="med" len="med"/>
          </a:ln>
        </p:spPr>
      </p:cxnSp>
      <p:cxnSp>
        <p:nvCxnSpPr>
          <p:cNvPr id="1812" name="Google Shape;1812;p118"/>
          <p:cNvCxnSpPr/>
          <p:nvPr/>
        </p:nvCxnSpPr>
        <p:spPr>
          <a:xfrm>
            <a:off x="3680354" y="1623467"/>
            <a:ext cx="1542450" cy="0"/>
          </a:xfrm>
          <a:prstGeom prst="straightConnector1">
            <a:avLst/>
          </a:prstGeom>
          <a:noFill/>
          <a:ln w="9525" cap="flat" cmpd="sng">
            <a:solidFill>
              <a:schemeClr val="dk2"/>
            </a:solidFill>
            <a:prstDash val="solid"/>
            <a:round/>
            <a:headEnd type="none" w="med" len="med"/>
            <a:tailEnd type="triangle" w="med" len="med"/>
          </a:ln>
        </p:spPr>
      </p:cxnSp>
      <p:sp>
        <p:nvSpPr>
          <p:cNvPr id="1813" name="Google Shape;1813;p118"/>
          <p:cNvSpPr/>
          <p:nvPr/>
        </p:nvSpPr>
        <p:spPr>
          <a:xfrm>
            <a:off x="6168007" y="386665"/>
            <a:ext cx="2074448" cy="1094433"/>
          </a:xfrm>
          <a:custGeom>
            <a:avLst/>
            <a:gdLst/>
            <a:ahLst/>
            <a:cxnLst/>
            <a:rect l="l" t="t" r="r" b="b"/>
            <a:pathLst>
              <a:path w="76595" h="32833" extrusionOk="0">
                <a:moveTo>
                  <a:pt x="695" y="32833"/>
                </a:moveTo>
                <a:cubicBezTo>
                  <a:pt x="695" y="28146"/>
                  <a:pt x="-788" y="10052"/>
                  <a:pt x="695" y="4713"/>
                </a:cubicBezTo>
                <a:cubicBezTo>
                  <a:pt x="2178" y="-626"/>
                  <a:pt x="-1974" y="1212"/>
                  <a:pt x="9594" y="797"/>
                </a:cubicBezTo>
                <a:cubicBezTo>
                  <a:pt x="21163" y="382"/>
                  <a:pt x="59131" y="-1338"/>
                  <a:pt x="70106" y="2221"/>
                </a:cubicBezTo>
                <a:cubicBezTo>
                  <a:pt x="81081" y="5781"/>
                  <a:pt x="74555" y="18832"/>
                  <a:pt x="75445" y="22154"/>
                </a:cubicBezTo>
              </a:path>
            </a:pathLst>
          </a:custGeom>
          <a:noFill/>
          <a:ln w="28575" cap="flat" cmpd="sng">
            <a:solidFill>
              <a:schemeClr val="dk2"/>
            </a:solidFill>
            <a:prstDash val="solid"/>
            <a:round/>
            <a:headEnd type="none" w="med" len="med"/>
            <a:tailEnd type="none" w="med" len="med"/>
          </a:ln>
        </p:spPr>
      </p:sp>
      <p:sp>
        <p:nvSpPr>
          <p:cNvPr id="1814" name="Google Shape;1814;p118"/>
          <p:cNvSpPr txBox="1"/>
          <p:nvPr/>
        </p:nvSpPr>
        <p:spPr>
          <a:xfrm>
            <a:off x="1520919" y="3106600"/>
            <a:ext cx="468000" cy="576000"/>
          </a:xfrm>
          <a:prstGeom prst="rect">
            <a:avLst/>
          </a:prstGeom>
          <a:noFill/>
          <a:ln>
            <a:noFill/>
          </a:ln>
        </p:spPr>
        <p:txBody>
          <a:bodyPr spcFirstLastPara="1" wrap="square" lIns="107269" tIns="107269" rIns="107269" bIns="107269" anchor="t" anchorCtr="0">
            <a:noAutofit/>
          </a:bodyPr>
          <a:lstStyle/>
          <a:p>
            <a:pPr algn="ctr"/>
            <a:r>
              <a:rPr lang="fi" b="1"/>
              <a:t>1.</a:t>
            </a:r>
            <a:endParaRPr b="1"/>
          </a:p>
        </p:txBody>
      </p:sp>
      <p:sp>
        <p:nvSpPr>
          <p:cNvPr id="1815" name="Google Shape;1815;p118"/>
          <p:cNvSpPr txBox="1"/>
          <p:nvPr/>
        </p:nvSpPr>
        <p:spPr>
          <a:xfrm>
            <a:off x="3990079" y="645884"/>
            <a:ext cx="468000" cy="576000"/>
          </a:xfrm>
          <a:prstGeom prst="rect">
            <a:avLst/>
          </a:prstGeom>
          <a:noFill/>
          <a:ln>
            <a:noFill/>
          </a:ln>
        </p:spPr>
        <p:txBody>
          <a:bodyPr spcFirstLastPara="1" wrap="square" lIns="107269" tIns="107269" rIns="107269" bIns="107269" anchor="t" anchorCtr="0">
            <a:noAutofit/>
          </a:bodyPr>
          <a:lstStyle/>
          <a:p>
            <a:pPr algn="ctr"/>
            <a:r>
              <a:rPr lang="fi" b="1"/>
              <a:t>2.</a:t>
            </a:r>
            <a:endParaRPr b="1"/>
          </a:p>
        </p:txBody>
      </p:sp>
      <p:sp>
        <p:nvSpPr>
          <p:cNvPr id="1816" name="Google Shape;1816;p118"/>
          <p:cNvSpPr txBox="1"/>
          <p:nvPr/>
        </p:nvSpPr>
        <p:spPr>
          <a:xfrm>
            <a:off x="4415477" y="4574684"/>
            <a:ext cx="468000" cy="576000"/>
          </a:xfrm>
          <a:prstGeom prst="rect">
            <a:avLst/>
          </a:prstGeom>
          <a:noFill/>
          <a:ln>
            <a:noFill/>
          </a:ln>
        </p:spPr>
        <p:txBody>
          <a:bodyPr spcFirstLastPara="1" wrap="square" lIns="107269" tIns="107269" rIns="107269" bIns="107269" anchor="t" anchorCtr="0">
            <a:noAutofit/>
          </a:bodyPr>
          <a:lstStyle/>
          <a:p>
            <a:pPr algn="ctr"/>
            <a:r>
              <a:rPr lang="fi" b="1"/>
              <a:t>4.</a:t>
            </a:r>
            <a:endParaRPr b="1"/>
          </a:p>
        </p:txBody>
      </p:sp>
      <p:sp>
        <p:nvSpPr>
          <p:cNvPr id="1817" name="Google Shape;1817;p118"/>
          <p:cNvSpPr txBox="1"/>
          <p:nvPr/>
        </p:nvSpPr>
        <p:spPr>
          <a:xfrm>
            <a:off x="9207927" y="2749017"/>
            <a:ext cx="468000" cy="576000"/>
          </a:xfrm>
          <a:prstGeom prst="rect">
            <a:avLst/>
          </a:prstGeom>
          <a:noFill/>
          <a:ln>
            <a:noFill/>
          </a:ln>
        </p:spPr>
        <p:txBody>
          <a:bodyPr spcFirstLastPara="1" wrap="square" lIns="107269" tIns="107269" rIns="107269" bIns="107269" anchor="t" anchorCtr="0">
            <a:noAutofit/>
          </a:bodyPr>
          <a:lstStyle/>
          <a:p>
            <a:pPr algn="ctr"/>
            <a:r>
              <a:rPr lang="fi" b="1"/>
              <a:t>3.</a:t>
            </a:r>
            <a:endParaRPr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p:nvPr/>
        </p:nvSpPr>
        <p:spPr>
          <a:xfrm>
            <a:off x="5920363" y="4338400"/>
            <a:ext cx="1010425" cy="1042400"/>
          </a:xfrm>
          <a:prstGeom prst="ellipse">
            <a:avLst/>
          </a:prstGeom>
          <a:noFill/>
          <a:ln w="19050" cap="flat" cmpd="sng">
            <a:solidFill>
              <a:srgbClr val="00FFFF"/>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82" name="Google Shape;182;p20"/>
          <p:cNvSpPr/>
          <p:nvPr/>
        </p:nvSpPr>
        <p:spPr>
          <a:xfrm>
            <a:off x="2242392" y="894267"/>
            <a:ext cx="1010425" cy="1042400"/>
          </a:xfrm>
          <a:prstGeom prst="ellipse">
            <a:avLst/>
          </a:prstGeom>
          <a:noFill/>
          <a:ln w="19050" cap="flat" cmpd="sng">
            <a:solidFill>
              <a:srgbClr val="00FFFF"/>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184" name="Google Shape;184;p20"/>
          <p:cNvSpPr txBox="1"/>
          <p:nvPr/>
        </p:nvSpPr>
        <p:spPr>
          <a:xfrm rot="-5400000">
            <a:off x="-2089992" y="3194833"/>
            <a:ext cx="5296400" cy="468000"/>
          </a:xfrm>
          <a:prstGeom prst="rect">
            <a:avLst/>
          </a:prstGeom>
          <a:noFill/>
          <a:ln>
            <a:noFill/>
          </a:ln>
        </p:spPr>
        <p:txBody>
          <a:bodyPr spcFirstLastPara="1" wrap="square" lIns="107269" tIns="107269" rIns="107269" bIns="107269" anchor="t" anchorCtr="0">
            <a:noAutofit/>
          </a:bodyPr>
          <a:lstStyle/>
          <a:p>
            <a:pPr algn="ctr">
              <a:buClr>
                <a:schemeClr val="dk1"/>
              </a:buClr>
              <a:buSzPts val="1100"/>
            </a:pPr>
            <a:r>
              <a:rPr lang="fi" sz="2200" dirty="0">
                <a:solidFill>
                  <a:srgbClr val="FFFFFF"/>
                </a:solidFill>
                <a:latin typeface="Raleway"/>
                <a:ea typeface="Raleway"/>
                <a:cs typeface="Raleway"/>
                <a:sym typeface="Raleway"/>
              </a:rPr>
              <a:t>TASAPAINOTAIDOT</a:t>
            </a:r>
            <a:endParaRPr sz="2200" dirty="0">
              <a:solidFill>
                <a:srgbClr val="FFFFFF"/>
              </a:solidFill>
              <a:latin typeface="Raleway"/>
              <a:ea typeface="Raleway"/>
              <a:cs typeface="Raleway"/>
              <a:sym typeface="Raleway"/>
            </a:endParaRPr>
          </a:p>
        </p:txBody>
      </p:sp>
      <p:pic>
        <p:nvPicPr>
          <p:cNvPr id="185" name="Google Shape;185;p20"/>
          <p:cNvPicPr preferRelativeResize="0"/>
          <p:nvPr/>
        </p:nvPicPr>
        <p:blipFill>
          <a:blip r:embed="rId3">
            <a:alphaModFix/>
          </a:blip>
          <a:stretch>
            <a:fillRect/>
          </a:stretch>
        </p:blipFill>
        <p:spPr>
          <a:xfrm>
            <a:off x="8679167" y="5873485"/>
            <a:ext cx="1126373" cy="576000"/>
          </a:xfrm>
          <a:prstGeom prst="rect">
            <a:avLst/>
          </a:prstGeom>
          <a:noFill/>
          <a:ln>
            <a:noFill/>
          </a:ln>
        </p:spPr>
      </p:pic>
      <p:pic>
        <p:nvPicPr>
          <p:cNvPr id="186" name="Google Shape;186;p20"/>
          <p:cNvPicPr preferRelativeResize="0"/>
          <p:nvPr/>
        </p:nvPicPr>
        <p:blipFill>
          <a:blip r:embed="rId4">
            <a:alphaModFix/>
          </a:blip>
          <a:stretch>
            <a:fillRect/>
          </a:stretch>
        </p:blipFill>
        <p:spPr>
          <a:xfrm>
            <a:off x="7552824" y="5764246"/>
            <a:ext cx="1126368" cy="746972"/>
          </a:xfrm>
          <a:prstGeom prst="rect">
            <a:avLst/>
          </a:prstGeom>
          <a:noFill/>
          <a:ln>
            <a:noFill/>
          </a:ln>
        </p:spPr>
      </p:pic>
      <p:sp>
        <p:nvSpPr>
          <p:cNvPr id="187" name="Google Shape;187;p20"/>
          <p:cNvSpPr/>
          <p:nvPr/>
        </p:nvSpPr>
        <p:spPr>
          <a:xfrm>
            <a:off x="3239844" y="1597600"/>
            <a:ext cx="2680600" cy="3143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cxnSp>
        <p:nvCxnSpPr>
          <p:cNvPr id="188" name="Google Shape;188;p20"/>
          <p:cNvCxnSpPr/>
          <p:nvPr/>
        </p:nvCxnSpPr>
        <p:spPr>
          <a:xfrm>
            <a:off x="3271504" y="4325200"/>
            <a:ext cx="928850" cy="132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20"/>
          <p:cNvCxnSpPr/>
          <p:nvPr/>
        </p:nvCxnSpPr>
        <p:spPr>
          <a:xfrm rot="10800000">
            <a:off x="4210754" y="3676000"/>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20"/>
          <p:cNvCxnSpPr/>
          <p:nvPr/>
        </p:nvCxnSpPr>
        <p:spPr>
          <a:xfrm>
            <a:off x="4231852" y="3727733"/>
            <a:ext cx="590850" cy="0"/>
          </a:xfrm>
          <a:prstGeom prst="straightConnector1">
            <a:avLst/>
          </a:prstGeom>
          <a:noFill/>
          <a:ln w="9525" cap="flat" cmpd="sng">
            <a:solidFill>
              <a:schemeClr val="dk2"/>
            </a:solidFill>
            <a:prstDash val="solid"/>
            <a:round/>
            <a:headEnd type="none" w="med" len="med"/>
            <a:tailEnd type="none" w="med" len="med"/>
          </a:ln>
        </p:spPr>
      </p:cxnSp>
      <p:cxnSp>
        <p:nvCxnSpPr>
          <p:cNvPr id="191" name="Google Shape;191;p20"/>
          <p:cNvCxnSpPr/>
          <p:nvPr/>
        </p:nvCxnSpPr>
        <p:spPr>
          <a:xfrm rot="10800000">
            <a:off x="4801713" y="2597533"/>
            <a:ext cx="21125" cy="1143200"/>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20"/>
          <p:cNvCxnSpPr/>
          <p:nvPr/>
        </p:nvCxnSpPr>
        <p:spPr>
          <a:xfrm>
            <a:off x="4822838" y="2636700"/>
            <a:ext cx="1097525"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20"/>
          <p:cNvCxnSpPr/>
          <p:nvPr/>
        </p:nvCxnSpPr>
        <p:spPr>
          <a:xfrm rot="10800000" flipH="1">
            <a:off x="3250406" y="2246833"/>
            <a:ext cx="2596100" cy="1320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20"/>
          <p:cNvCxnSpPr>
            <a:stCxn id="187" idx="1"/>
          </p:cNvCxnSpPr>
          <p:nvPr/>
        </p:nvCxnSpPr>
        <p:spPr>
          <a:xfrm rot="10800000" flipH="1">
            <a:off x="3239844" y="3156400"/>
            <a:ext cx="664950" cy="1280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20"/>
          <p:cNvCxnSpPr/>
          <p:nvPr/>
        </p:nvCxnSpPr>
        <p:spPr>
          <a:xfrm>
            <a:off x="3883615" y="3195200"/>
            <a:ext cx="10400" cy="141560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20"/>
          <p:cNvCxnSpPr/>
          <p:nvPr/>
        </p:nvCxnSpPr>
        <p:spPr>
          <a:xfrm rot="10800000" flipH="1">
            <a:off x="3904713" y="4610767"/>
            <a:ext cx="1076400" cy="1320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20"/>
          <p:cNvCxnSpPr/>
          <p:nvPr/>
        </p:nvCxnSpPr>
        <p:spPr>
          <a:xfrm rot="10800000">
            <a:off x="4991702" y="3935733"/>
            <a:ext cx="0" cy="70120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20"/>
          <p:cNvCxnSpPr/>
          <p:nvPr/>
        </p:nvCxnSpPr>
        <p:spPr>
          <a:xfrm>
            <a:off x="5002238" y="3961533"/>
            <a:ext cx="854750" cy="1320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20"/>
          <p:cNvCxnSpPr>
            <a:stCxn id="187" idx="0"/>
          </p:cNvCxnSpPr>
          <p:nvPr/>
        </p:nvCxnSpPr>
        <p:spPr>
          <a:xfrm>
            <a:off x="4580144" y="1597600"/>
            <a:ext cx="31525" cy="139000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20"/>
          <p:cNvCxnSpPr/>
          <p:nvPr/>
        </p:nvCxnSpPr>
        <p:spPr>
          <a:xfrm>
            <a:off x="4590679" y="2987400"/>
            <a:ext cx="738725" cy="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20"/>
          <p:cNvCxnSpPr/>
          <p:nvPr/>
        </p:nvCxnSpPr>
        <p:spPr>
          <a:xfrm>
            <a:off x="5350475" y="3013367"/>
            <a:ext cx="42250" cy="96120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20"/>
          <p:cNvCxnSpPr/>
          <p:nvPr/>
        </p:nvCxnSpPr>
        <p:spPr>
          <a:xfrm>
            <a:off x="3260969" y="2727600"/>
            <a:ext cx="1329575" cy="6480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20"/>
          <p:cNvCxnSpPr/>
          <p:nvPr/>
        </p:nvCxnSpPr>
        <p:spPr>
          <a:xfrm rot="10800000" flipH="1">
            <a:off x="3229308" y="3584667"/>
            <a:ext cx="1593475" cy="13200"/>
          </a:xfrm>
          <a:prstGeom prst="straightConnector1">
            <a:avLst/>
          </a:prstGeom>
          <a:noFill/>
          <a:ln w="9525" cap="flat" cmpd="sng">
            <a:solidFill>
              <a:schemeClr val="dk2"/>
            </a:solidFill>
            <a:prstDash val="solid"/>
            <a:round/>
            <a:headEnd type="none" w="med" len="med"/>
            <a:tailEnd type="none" w="med" len="med"/>
          </a:ln>
        </p:spPr>
      </p:cxnSp>
      <p:sp>
        <p:nvSpPr>
          <p:cNvPr id="204" name="Google Shape;204;p20"/>
          <p:cNvSpPr txBox="1"/>
          <p:nvPr/>
        </p:nvSpPr>
        <p:spPr>
          <a:xfrm>
            <a:off x="2283179" y="1135967"/>
            <a:ext cx="928850" cy="872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LÄHTÖ</a:t>
            </a:r>
            <a:endParaRPr>
              <a:latin typeface="Raleway"/>
              <a:ea typeface="Raleway"/>
              <a:cs typeface="Raleway"/>
              <a:sym typeface="Raleway"/>
            </a:endParaRPr>
          </a:p>
        </p:txBody>
      </p:sp>
      <p:sp>
        <p:nvSpPr>
          <p:cNvPr id="205" name="Google Shape;205;p20"/>
          <p:cNvSpPr txBox="1"/>
          <p:nvPr/>
        </p:nvSpPr>
        <p:spPr>
          <a:xfrm>
            <a:off x="6089390" y="4610767"/>
            <a:ext cx="928850" cy="3700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MAALI</a:t>
            </a:r>
            <a:endParaRPr>
              <a:latin typeface="Raleway"/>
              <a:ea typeface="Raleway"/>
              <a:cs typeface="Raleway"/>
              <a:sym typeface="Raleway"/>
            </a:endParaRPr>
          </a:p>
        </p:txBody>
      </p:sp>
      <p:sp>
        <p:nvSpPr>
          <p:cNvPr id="206" name="Google Shape;206;p20"/>
          <p:cNvSpPr/>
          <p:nvPr/>
        </p:nvSpPr>
        <p:spPr>
          <a:xfrm>
            <a:off x="5973148" y="2093567"/>
            <a:ext cx="179400" cy="208000"/>
          </a:xfrm>
          <a:prstGeom prst="triangle">
            <a:avLst>
              <a:gd name="adj"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207" name="Google Shape;207;p20"/>
          <p:cNvSpPr/>
          <p:nvPr/>
        </p:nvSpPr>
        <p:spPr>
          <a:xfrm>
            <a:off x="5920363" y="3864133"/>
            <a:ext cx="179400" cy="208000"/>
          </a:xfrm>
          <a:prstGeom prst="triangle">
            <a:avLst>
              <a:gd name="adj"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208" name="Google Shape;208;p20"/>
          <p:cNvSpPr/>
          <p:nvPr/>
        </p:nvSpPr>
        <p:spPr>
          <a:xfrm>
            <a:off x="4485081" y="1311467"/>
            <a:ext cx="179400" cy="208000"/>
          </a:xfrm>
          <a:prstGeom prst="triangle">
            <a:avLst>
              <a:gd name="adj"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209" name="Google Shape;209;p20"/>
          <p:cNvSpPr/>
          <p:nvPr/>
        </p:nvSpPr>
        <p:spPr>
          <a:xfrm>
            <a:off x="2982322" y="3487267"/>
            <a:ext cx="179400" cy="208000"/>
          </a:xfrm>
          <a:prstGeom prst="triangle">
            <a:avLst>
              <a:gd name="adj"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210" name="Google Shape;210;p20"/>
          <p:cNvSpPr/>
          <p:nvPr/>
        </p:nvSpPr>
        <p:spPr>
          <a:xfrm>
            <a:off x="3081569" y="2093567"/>
            <a:ext cx="179400" cy="208000"/>
          </a:xfrm>
          <a:prstGeom prst="triangle">
            <a:avLst>
              <a:gd name="adj"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107269" tIns="107269" rIns="107269" bIns="107269" anchor="ctr" anchorCtr="0">
            <a:noAutofit/>
          </a:bodyPr>
          <a:lstStyle/>
          <a:p>
            <a:endParaRPr/>
          </a:p>
        </p:txBody>
      </p:sp>
      <p:sp>
        <p:nvSpPr>
          <p:cNvPr id="33" name="Google Shape;116;p17"/>
          <p:cNvSpPr/>
          <p:nvPr/>
        </p:nvSpPr>
        <p:spPr>
          <a:xfrm>
            <a:off x="-1" y="0"/>
            <a:ext cx="1169581" cy="6858000"/>
          </a:xfrm>
          <a:prstGeom prst="rect">
            <a:avLst/>
          </a:prstGeom>
          <a:solidFill>
            <a:srgbClr val="DE437C"/>
          </a:solidFill>
          <a:ln>
            <a:noFill/>
          </a:ln>
        </p:spPr>
        <p:txBody>
          <a:bodyPr spcFirstLastPara="1" wrap="square" lIns="107269" tIns="107269" rIns="107269" bIns="107269" anchor="ctr" anchorCtr="0">
            <a:noAutofit/>
          </a:bodyPr>
          <a:lstStyle/>
          <a:p>
            <a:endParaRPr/>
          </a:p>
        </p:txBody>
      </p:sp>
      <p:sp>
        <p:nvSpPr>
          <p:cNvPr id="34" name="Google Shape;133;p18"/>
          <p:cNvSpPr txBox="1"/>
          <p:nvPr/>
        </p:nvSpPr>
        <p:spPr>
          <a:xfrm rot="-5400000">
            <a:off x="-2063411" y="3179353"/>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LIIKKUMISTAIDOT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14" name="Google Shape;81;p15"/>
          <p:cNvSpPr/>
          <p:nvPr/>
        </p:nvSpPr>
        <p:spPr>
          <a:xfrm>
            <a:off x="-1" y="0"/>
            <a:ext cx="1169581"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13" name="Google Shape;81;p15"/>
          <p:cNvSpPr/>
          <p:nvPr/>
        </p:nvSpPr>
        <p:spPr>
          <a:xfrm>
            <a:off x="0" y="0"/>
            <a:ext cx="891150" cy="6858000"/>
          </a:xfrm>
          <a:prstGeom prst="rect">
            <a:avLst/>
          </a:prstGeom>
          <a:solidFill>
            <a:srgbClr val="A6CF39"/>
          </a:solidFill>
          <a:ln>
            <a:noFill/>
          </a:ln>
        </p:spPr>
        <p:txBody>
          <a:bodyPr spcFirstLastPara="1" wrap="square" lIns="107269" tIns="107269" rIns="107269" bIns="107269" anchor="ctr" anchorCtr="0">
            <a:noAutofit/>
          </a:bodyPr>
          <a:lstStyle/>
          <a:p>
            <a:endParaRPr/>
          </a:p>
        </p:txBody>
      </p:sp>
      <p:sp>
        <p:nvSpPr>
          <p:cNvPr id="216" name="Google Shape;216;p21"/>
          <p:cNvSpPr txBox="1"/>
          <p:nvPr/>
        </p:nvSpPr>
        <p:spPr>
          <a:xfrm>
            <a:off x="1247503" y="474433"/>
            <a:ext cx="5015725" cy="684800"/>
          </a:xfrm>
          <a:prstGeom prst="rect">
            <a:avLst/>
          </a:prstGeom>
          <a:noFill/>
          <a:ln>
            <a:noFill/>
          </a:ln>
        </p:spPr>
        <p:txBody>
          <a:bodyPr spcFirstLastPara="1" wrap="square" lIns="107269" tIns="107269" rIns="107269" bIns="107269" anchor="t" anchorCtr="0">
            <a:noAutofit/>
          </a:bodyPr>
          <a:lstStyle/>
          <a:p>
            <a:r>
              <a:rPr lang="fi" sz="2200" b="1" dirty="0">
                <a:latin typeface="Raleway"/>
                <a:ea typeface="Raleway"/>
                <a:cs typeface="Raleway"/>
                <a:sym typeface="Raleway"/>
              </a:rPr>
              <a:t>TORNIN VALLOITUS</a:t>
            </a:r>
            <a:endParaRPr sz="2200" b="1" dirty="0">
              <a:latin typeface="Raleway"/>
              <a:ea typeface="Raleway"/>
              <a:cs typeface="Raleway"/>
              <a:sym typeface="Raleway"/>
            </a:endParaRPr>
          </a:p>
        </p:txBody>
      </p:sp>
      <p:sp>
        <p:nvSpPr>
          <p:cNvPr id="217" name="Google Shape;217;p21"/>
          <p:cNvSpPr txBox="1"/>
          <p:nvPr/>
        </p:nvSpPr>
        <p:spPr>
          <a:xfrm>
            <a:off x="1507025" y="1219233"/>
            <a:ext cx="6941675" cy="5188400"/>
          </a:xfrm>
          <a:prstGeom prst="rect">
            <a:avLst/>
          </a:prstGeom>
          <a:noFill/>
          <a:ln>
            <a:noFill/>
          </a:ln>
        </p:spPr>
        <p:txBody>
          <a:bodyPr spcFirstLastPara="1" wrap="square" lIns="107269" tIns="107269" rIns="107269" bIns="107269" anchor="t" anchorCtr="0">
            <a:noAutofit/>
          </a:bodyPr>
          <a:lstStyle/>
          <a:p>
            <a:r>
              <a:rPr lang="fi" b="1" dirty="0">
                <a:latin typeface="Raleway"/>
                <a:ea typeface="Raleway"/>
                <a:cs typeface="Raleway"/>
                <a:sym typeface="Raleway"/>
              </a:rPr>
              <a:t>Tavoite:</a:t>
            </a:r>
            <a:r>
              <a:rPr lang="fi" dirty="0">
                <a:latin typeface="Raleway"/>
                <a:ea typeface="Raleway"/>
                <a:cs typeface="Raleway"/>
                <a:sym typeface="Raleway"/>
              </a:rPr>
              <a:t> Potkaiseminen, </a:t>
            </a:r>
            <a:r>
              <a:rPr lang="fi-FI" dirty="0" smtClean="0">
                <a:latin typeface="Raleway"/>
                <a:ea typeface="Raleway"/>
                <a:cs typeface="Raleway"/>
                <a:sym typeface="Raleway"/>
              </a:rPr>
              <a:t>heittäminen</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Välineet: </a:t>
            </a:r>
            <a:r>
              <a:rPr lang="fi" dirty="0">
                <a:latin typeface="Raleway"/>
                <a:ea typeface="Raleway"/>
                <a:cs typeface="Raleway"/>
                <a:sym typeface="Raleway"/>
              </a:rPr>
              <a:t>Keila ja pallo</a:t>
            </a:r>
            <a:endParaRPr dirty="0">
              <a:latin typeface="Raleway"/>
              <a:ea typeface="Raleway"/>
              <a:cs typeface="Raleway"/>
              <a:sym typeface="Raleway"/>
            </a:endParaRPr>
          </a:p>
          <a:p>
            <a:endParaRPr dirty="0">
              <a:latin typeface="Raleway"/>
              <a:ea typeface="Raleway"/>
              <a:cs typeface="Raleway"/>
              <a:sym typeface="Raleway"/>
            </a:endParaRPr>
          </a:p>
          <a:p>
            <a:r>
              <a:rPr lang="fi" b="1" dirty="0">
                <a:latin typeface="Raleway"/>
                <a:ea typeface="Raleway"/>
                <a:cs typeface="Raleway"/>
                <a:sym typeface="Raleway"/>
              </a:rPr>
              <a:t>Ohjeet: </a:t>
            </a:r>
            <a:endParaRPr b="1" dirty="0">
              <a:latin typeface="Raleway"/>
              <a:ea typeface="Raleway"/>
              <a:cs typeface="Raleway"/>
              <a:sym typeface="Raleway"/>
            </a:endParaRPr>
          </a:p>
          <a:p>
            <a:pPr>
              <a:spcBef>
                <a:spcPts val="1173"/>
              </a:spcBef>
            </a:pPr>
            <a:r>
              <a:rPr lang="fi" dirty="0">
                <a:latin typeface="Raleway"/>
                <a:ea typeface="Raleway"/>
                <a:cs typeface="Raleway"/>
                <a:sym typeface="Raleway"/>
              </a:rPr>
              <a:t>Lapset muodostavat ympyrän. </a:t>
            </a:r>
            <a:r>
              <a:rPr lang="fi" dirty="0">
                <a:solidFill>
                  <a:schemeClr val="dk1"/>
                </a:solidFill>
                <a:latin typeface="Raleway"/>
                <a:ea typeface="Raleway"/>
                <a:cs typeface="Raleway"/>
                <a:sym typeface="Raleway"/>
              </a:rPr>
              <a:t>Ympyrän keskelle asetetaan torni joka voi olla vaikka keila.</a:t>
            </a:r>
            <a:r>
              <a:rPr lang="fi" dirty="0">
                <a:latin typeface="Raleway"/>
                <a:ea typeface="Raleway"/>
                <a:cs typeface="Raleway"/>
                <a:sym typeface="Raleway"/>
              </a:rPr>
              <a:t> Yksi lapsista menee keskelle ympyrää suojaamaan tornia. Ympyrässä olevat lapset yrittävät palloa potkaisemalla kaataa tornin ja näin valloittaa sen. Lapsi joka saa tornin nurin, siirtyy suojelemaan tornia.</a:t>
            </a:r>
            <a:endParaRPr dirty="0">
              <a:latin typeface="Raleway"/>
              <a:ea typeface="Raleway"/>
              <a:cs typeface="Raleway"/>
              <a:sym typeface="Raleway"/>
            </a:endParaRPr>
          </a:p>
          <a:p>
            <a:endParaRPr dirty="0">
              <a:latin typeface="Raleway"/>
              <a:ea typeface="Raleway"/>
              <a:cs typeface="Raleway"/>
              <a:sym typeface="Raleway"/>
            </a:endParaRPr>
          </a:p>
          <a:p>
            <a:pPr>
              <a:buClr>
                <a:schemeClr val="dk1"/>
              </a:buClr>
              <a:buSzPts val="1100"/>
            </a:pPr>
            <a:endParaRPr b="1" i="1" dirty="0">
              <a:solidFill>
                <a:srgbClr val="004E9E"/>
              </a:solidFill>
              <a:latin typeface="Raleway"/>
              <a:ea typeface="Raleway"/>
              <a:cs typeface="Raleway"/>
              <a:sym typeface="Raleway"/>
            </a:endParaRPr>
          </a:p>
          <a:p>
            <a:pPr>
              <a:spcBef>
                <a:spcPts val="1173"/>
              </a:spcBef>
              <a:buClr>
                <a:schemeClr val="dk1"/>
              </a:buClr>
              <a:buSzPts val="1100"/>
            </a:pPr>
            <a:r>
              <a:rPr lang="fi" b="1" i="1" dirty="0">
                <a:solidFill>
                  <a:srgbClr val="004E9E"/>
                </a:solidFill>
                <a:latin typeface="Raleway"/>
                <a:ea typeface="Raleway"/>
                <a:cs typeface="Raleway"/>
                <a:sym typeface="Raleway"/>
              </a:rPr>
              <a:t>Helpota:</a:t>
            </a:r>
            <a:r>
              <a:rPr lang="fi" b="1" dirty="0">
                <a:solidFill>
                  <a:schemeClr val="dk1"/>
                </a:solidFill>
                <a:latin typeface="Raleway"/>
                <a:ea typeface="Raleway"/>
                <a:cs typeface="Raleway"/>
                <a:sym typeface="Raleway"/>
              </a:rPr>
              <a:t> </a:t>
            </a:r>
            <a:r>
              <a:rPr lang="fi" dirty="0">
                <a:solidFill>
                  <a:schemeClr val="dk1"/>
                </a:solidFill>
                <a:latin typeface="Raleway"/>
                <a:ea typeface="Raleway"/>
                <a:cs typeface="Raleway"/>
                <a:sym typeface="Raleway"/>
              </a:rPr>
              <a:t>Jos keila ei kaadu, lisää palloja. </a:t>
            </a:r>
            <a:r>
              <a:rPr lang="fi" dirty="0" smtClean="0">
                <a:solidFill>
                  <a:schemeClr val="dk1"/>
                </a:solidFill>
                <a:latin typeface="Raleway"/>
                <a:ea typeface="Raleway"/>
                <a:cs typeface="Raleway"/>
                <a:sym typeface="Raleway"/>
              </a:rPr>
              <a:t>Voidaan myös heittää palloa</a:t>
            </a:r>
            <a:endParaRPr dirty="0">
              <a:solidFill>
                <a:schemeClr val="dk1"/>
              </a:solidFill>
              <a:latin typeface="Raleway"/>
              <a:ea typeface="Raleway"/>
              <a:cs typeface="Raleway"/>
              <a:sym typeface="Raleway"/>
            </a:endParaRPr>
          </a:p>
          <a:p>
            <a:pPr>
              <a:spcBef>
                <a:spcPts val="1173"/>
              </a:spcBef>
              <a:buClr>
                <a:schemeClr val="dk1"/>
              </a:buClr>
              <a:buSzPts val="1100"/>
            </a:pPr>
            <a:r>
              <a:rPr lang="fi" b="1" i="1" dirty="0">
                <a:solidFill>
                  <a:srgbClr val="004E9E"/>
                </a:solidFill>
                <a:latin typeface="Raleway"/>
                <a:ea typeface="Raleway"/>
                <a:cs typeface="Raleway"/>
                <a:sym typeface="Raleway"/>
              </a:rPr>
              <a:t>Vaikeuta: </a:t>
            </a:r>
            <a:r>
              <a:rPr lang="fi" dirty="0">
                <a:solidFill>
                  <a:schemeClr val="dk1"/>
                </a:solidFill>
                <a:latin typeface="Raleway"/>
                <a:ea typeface="Raleway"/>
                <a:cs typeface="Raleway"/>
                <a:sym typeface="Raleway"/>
              </a:rPr>
              <a:t>Jos keila kaatuu liian helposti, lisää keiloja tai suojelijoita.</a:t>
            </a:r>
            <a:endParaRPr dirty="0">
              <a:solidFill>
                <a:schemeClr val="dk1"/>
              </a:solidFill>
              <a:latin typeface="Raleway"/>
              <a:ea typeface="Raleway"/>
              <a:cs typeface="Raleway"/>
              <a:sym typeface="Raleway"/>
            </a:endParaRPr>
          </a:p>
          <a:p>
            <a:pPr>
              <a:spcBef>
                <a:spcPts val="1173"/>
              </a:spcBef>
            </a:pPr>
            <a:endParaRPr dirty="0"/>
          </a:p>
        </p:txBody>
      </p:sp>
      <p:sp>
        <p:nvSpPr>
          <p:cNvPr id="219" name="Google Shape;219;p21"/>
          <p:cNvSpPr txBox="1"/>
          <p:nvPr/>
        </p:nvSpPr>
        <p:spPr>
          <a:xfrm>
            <a:off x="5818529" y="474433"/>
            <a:ext cx="1395550" cy="744800"/>
          </a:xfrm>
          <a:prstGeom prst="rect">
            <a:avLst/>
          </a:prstGeom>
          <a:noFill/>
          <a:ln>
            <a:noFill/>
          </a:ln>
        </p:spPr>
        <p:txBody>
          <a:bodyPr spcFirstLastPara="1" wrap="square" lIns="107269" tIns="107269" rIns="107269" bIns="107269" anchor="t" anchorCtr="0">
            <a:noAutofit/>
          </a:bodyPr>
          <a:lstStyle/>
          <a:p>
            <a:r>
              <a:rPr lang="fi">
                <a:latin typeface="Raleway"/>
                <a:ea typeface="Raleway"/>
                <a:cs typeface="Raleway"/>
                <a:sym typeface="Raleway"/>
              </a:rPr>
              <a:t>10 min</a:t>
            </a:r>
            <a:endParaRPr>
              <a:latin typeface="Raleway"/>
              <a:ea typeface="Raleway"/>
              <a:cs typeface="Raleway"/>
              <a:sym typeface="Raleway"/>
            </a:endParaRPr>
          </a:p>
        </p:txBody>
      </p:sp>
      <p:sp>
        <p:nvSpPr>
          <p:cNvPr id="220" name="Google Shape;220;p21"/>
          <p:cNvSpPr txBox="1"/>
          <p:nvPr/>
        </p:nvSpPr>
        <p:spPr>
          <a:xfrm>
            <a:off x="7287150" y="483601"/>
            <a:ext cx="1395550" cy="744800"/>
          </a:xfrm>
          <a:prstGeom prst="rect">
            <a:avLst/>
          </a:prstGeom>
          <a:noFill/>
          <a:ln>
            <a:noFill/>
          </a:ln>
        </p:spPr>
        <p:txBody>
          <a:bodyPr spcFirstLastPara="1" wrap="square" lIns="107269" tIns="107269" rIns="107269" bIns="107269" anchor="t" anchorCtr="0">
            <a:noAutofit/>
          </a:bodyPr>
          <a:lstStyle/>
          <a:p>
            <a:r>
              <a:rPr lang="fi" dirty="0">
                <a:latin typeface="Raleway"/>
                <a:ea typeface="Raleway"/>
                <a:cs typeface="Raleway"/>
                <a:sym typeface="Raleway"/>
              </a:rPr>
              <a:t>Valmistelu:</a:t>
            </a:r>
            <a:endParaRPr dirty="0">
              <a:latin typeface="Raleway"/>
              <a:ea typeface="Raleway"/>
              <a:cs typeface="Raleway"/>
              <a:sym typeface="Raleway"/>
            </a:endParaRPr>
          </a:p>
        </p:txBody>
      </p:sp>
      <p:sp>
        <p:nvSpPr>
          <p:cNvPr id="221" name="Google Shape;221;p21"/>
          <p:cNvSpPr/>
          <p:nvPr/>
        </p:nvSpPr>
        <p:spPr>
          <a:xfrm>
            <a:off x="8679179" y="5188233"/>
            <a:ext cx="1072175" cy="576000"/>
          </a:xfrm>
          <a:prstGeom prst="rect">
            <a:avLst/>
          </a:prstGeom>
          <a:solidFill>
            <a:srgbClr val="FFFFFF"/>
          </a:solidFill>
          <a:ln w="38100" cap="flat" cmpd="sng">
            <a:solidFill>
              <a:srgbClr val="004E9E"/>
            </a:solidFill>
            <a:prstDash val="solid"/>
            <a:round/>
            <a:headEnd type="none" w="sm" len="sm"/>
            <a:tailEnd type="none" w="sm" len="sm"/>
          </a:ln>
        </p:spPr>
        <p:txBody>
          <a:bodyPr spcFirstLastPara="1" wrap="square" lIns="107269" tIns="107269" rIns="107269" bIns="107269" anchor="ctr" anchorCtr="0">
            <a:noAutofit/>
          </a:bodyPr>
          <a:lstStyle/>
          <a:p>
            <a:pPr algn="ctr"/>
            <a:r>
              <a:rPr lang="fi" sz="2700" b="1">
                <a:solidFill>
                  <a:srgbClr val="004E9E"/>
                </a:solidFill>
              </a:rPr>
              <a:t>4-6</a:t>
            </a:r>
            <a:endParaRPr sz="2700" b="1">
              <a:solidFill>
                <a:srgbClr val="004E9E"/>
              </a:solidFill>
            </a:endParaRPr>
          </a:p>
        </p:txBody>
      </p:sp>
      <p:pic>
        <p:nvPicPr>
          <p:cNvPr id="222" name="Google Shape;222;p21"/>
          <p:cNvPicPr preferRelativeResize="0"/>
          <p:nvPr/>
        </p:nvPicPr>
        <p:blipFill rotWithShape="1">
          <a:blip r:embed="rId3">
            <a:alphaModFix/>
          </a:blip>
          <a:srcRect l="6360" t="2698" r="75121" b="74076"/>
          <a:stretch/>
        </p:blipFill>
        <p:spPr>
          <a:xfrm>
            <a:off x="8448700" y="310967"/>
            <a:ext cx="468000" cy="774404"/>
          </a:xfrm>
          <a:prstGeom prst="rect">
            <a:avLst/>
          </a:prstGeom>
          <a:noFill/>
          <a:ln>
            <a:noFill/>
          </a:ln>
        </p:spPr>
      </p:pic>
      <p:pic>
        <p:nvPicPr>
          <p:cNvPr id="223" name="Google Shape;223;p21"/>
          <p:cNvPicPr preferRelativeResize="0"/>
          <p:nvPr/>
        </p:nvPicPr>
        <p:blipFill>
          <a:blip r:embed="rId4">
            <a:alphaModFix/>
          </a:blip>
          <a:stretch>
            <a:fillRect/>
          </a:stretch>
        </p:blipFill>
        <p:spPr>
          <a:xfrm>
            <a:off x="8679167" y="5873485"/>
            <a:ext cx="1126373" cy="576000"/>
          </a:xfrm>
          <a:prstGeom prst="rect">
            <a:avLst/>
          </a:prstGeom>
          <a:noFill/>
          <a:ln>
            <a:noFill/>
          </a:ln>
        </p:spPr>
      </p:pic>
      <p:pic>
        <p:nvPicPr>
          <p:cNvPr id="224" name="Google Shape;224;p21"/>
          <p:cNvPicPr preferRelativeResize="0"/>
          <p:nvPr/>
        </p:nvPicPr>
        <p:blipFill>
          <a:blip r:embed="rId5">
            <a:alphaModFix/>
          </a:blip>
          <a:stretch>
            <a:fillRect/>
          </a:stretch>
        </p:blipFill>
        <p:spPr>
          <a:xfrm>
            <a:off x="7552824" y="5764246"/>
            <a:ext cx="1126368" cy="746972"/>
          </a:xfrm>
          <a:prstGeom prst="rect">
            <a:avLst/>
          </a:prstGeom>
          <a:noFill/>
          <a:ln>
            <a:noFill/>
          </a:ln>
        </p:spPr>
      </p:pic>
      <p:sp>
        <p:nvSpPr>
          <p:cNvPr id="12" name="Google Shape;84;p15"/>
          <p:cNvSpPr txBox="1"/>
          <p:nvPr/>
        </p:nvSpPr>
        <p:spPr>
          <a:xfrm rot="-5400000">
            <a:off x="-2063411" y="3112369"/>
            <a:ext cx="5296400" cy="468000"/>
          </a:xfrm>
          <a:prstGeom prst="rect">
            <a:avLst/>
          </a:prstGeom>
          <a:noFill/>
          <a:ln>
            <a:noFill/>
          </a:ln>
        </p:spPr>
        <p:txBody>
          <a:bodyPr spcFirstLastPara="1" wrap="square" lIns="107269" tIns="107269" rIns="107269" bIns="107269" anchor="t" anchorCtr="0">
            <a:noAutofit/>
          </a:bodyPr>
          <a:lstStyle/>
          <a:p>
            <a:pPr algn="ctr"/>
            <a:r>
              <a:rPr lang="fi" sz="2200" dirty="0">
                <a:solidFill>
                  <a:srgbClr val="FFFFFF"/>
                </a:solidFill>
                <a:latin typeface="Raleway"/>
                <a:ea typeface="Raleway"/>
                <a:cs typeface="Raleway"/>
                <a:sym typeface="Raleway"/>
              </a:rPr>
              <a:t>VÄLINEENKÄSITTELYTAIDOT</a:t>
            </a:r>
            <a:endParaRPr sz="22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18834</TotalTime>
  <Words>3652</Words>
  <Application>Microsoft Office PowerPoint</Application>
  <PresentationFormat>A4-paperi (210 x 297 mm)</PresentationFormat>
  <Paragraphs>887</Paragraphs>
  <Slides>78</Slides>
  <Notes>78</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78</vt:i4>
      </vt:variant>
    </vt:vector>
  </HeadingPairs>
  <TitlesOfParts>
    <vt:vector size="81" baseType="lpstr">
      <vt:lpstr>Arial</vt:lpstr>
      <vt:lpstr>Raleway</vt:lpstr>
      <vt:lpstr>Simple Light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Sanni Seppälä</dc:creator>
  <cp:lastModifiedBy>Sanni Seppälä</cp:lastModifiedBy>
  <cp:revision>22</cp:revision>
  <cp:lastPrinted>2020-10-08T09:55:35Z</cp:lastPrinted>
  <dcterms:modified xsi:type="dcterms:W3CDTF">2020-10-26T12:41:32Z</dcterms:modified>
</cp:coreProperties>
</file>