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4"/>
  </p:sldMasterIdLst>
  <p:sldIdLst>
    <p:sldId id="256" r:id="rId5"/>
    <p:sldId id="257" r:id="rId6"/>
    <p:sldId id="266" r:id="rId7"/>
    <p:sldId id="267" r:id="rId8"/>
    <p:sldId id="258" r:id="rId9"/>
    <p:sldId id="259" r:id="rId10"/>
    <p:sldId id="263" r:id="rId11"/>
    <p:sldId id="271" r:id="rId12"/>
    <p:sldId id="260" r:id="rId13"/>
    <p:sldId id="270" r:id="rId14"/>
    <p:sldId id="261" r:id="rId15"/>
    <p:sldId id="272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62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0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00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16.8.2022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263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47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2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9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6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44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Tuesday, August 16,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6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Tuesday, August 16, 2022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73598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15" r:id="rId4"/>
    <p:sldLayoutId id="2147483716" r:id="rId5"/>
    <p:sldLayoutId id="2147483721" r:id="rId6"/>
    <p:sldLayoutId id="2147483717" r:id="rId7"/>
    <p:sldLayoutId id="2147483718" r:id="rId8"/>
    <p:sldLayoutId id="2147483719" r:id="rId9"/>
    <p:sldLayoutId id="2147483720" r:id="rId10"/>
    <p:sldLayoutId id="2147483722" r:id="rId11"/>
    <p:sldLayoutId id="2147483727" r:id="rId1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3F794D0-2982-490E-88DA-93D489750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tausta, jossa on yksinkertaisia solmuja ja verkkoa">
            <a:extLst>
              <a:ext uri="{FF2B5EF4-FFF2-40B4-BE49-F238E27FC236}">
                <a16:creationId xmlns:a16="http://schemas.microsoft.com/office/drawing/2014/main" id="{ABCF75AF-7E76-66FF-AD5B-01DED725C8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4951"/>
          <a:stretch/>
        </p:blipFill>
        <p:spPr>
          <a:xfrm>
            <a:off x="-2" y="10"/>
            <a:ext cx="12192002" cy="446103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FD24A3D-F07A-44A9-BE55-5576292E1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460827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4441C9-FD2D-4031-B5C5-67478196C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038600" y="4463553"/>
            <a:ext cx="8153401" cy="2394447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1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BF09AEC-6E6E-418F-9974-8730F1B2B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4834054">
            <a:off x="2944145" y="2710934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D9D3989-3E00-4727-914E-959DFE8FA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76701" y="4460827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40C880B-E14D-AE37-CE8D-65CC2D07A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3807" y="4611271"/>
            <a:ext cx="9436593" cy="1171556"/>
          </a:xfrm>
        </p:spPr>
        <p:txBody>
          <a:bodyPr>
            <a:normAutofit fontScale="90000"/>
          </a:bodyPr>
          <a:lstStyle/>
          <a:p>
            <a:pPr algn="l"/>
            <a:r>
              <a:rPr lang="fi-FI" sz="2800" dirty="0">
                <a:solidFill>
                  <a:schemeClr val="bg1"/>
                </a:solidFill>
              </a:rPr>
              <a:t>Epidemiologinen siirtymä ja terveydenhuoltojärjestelmän kehitys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A23B9A7-CF5D-12D0-67B0-E455155DE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1" y="5970897"/>
            <a:ext cx="9448800" cy="429904"/>
          </a:xfrm>
        </p:spPr>
        <p:txBody>
          <a:bodyPr>
            <a:normAutofit/>
          </a:bodyPr>
          <a:lstStyle/>
          <a:p>
            <a:pPr algn="l"/>
            <a:endParaRPr lang="fi-FI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936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9E0040-E586-40A7-9CD4-417C443AA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2000-luvun Suomessa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6606AE1-4E7C-4595-9065-CE17CF539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Haasteet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8C50A6-8D26-4E29-BE5B-C6C2567158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dirty="0">
                <a:cs typeface="Calibri"/>
              </a:rPr>
              <a:t>Ihmisten elintavat muuttuvat</a:t>
            </a:r>
          </a:p>
          <a:p>
            <a:pPr lvl="1"/>
            <a:r>
              <a:rPr lang="fi-FI" dirty="0">
                <a:cs typeface="Calibri"/>
              </a:rPr>
              <a:t>Liikutaan vähemmän</a:t>
            </a:r>
          </a:p>
          <a:p>
            <a:pPr lvl="1"/>
            <a:r>
              <a:rPr lang="fi-FI" dirty="0">
                <a:cs typeface="Calibri"/>
              </a:rPr>
              <a:t>Syödään epäsäännöllisesti</a:t>
            </a:r>
          </a:p>
          <a:p>
            <a:pPr lvl="1"/>
            <a:r>
              <a:rPr lang="fi-FI" dirty="0">
                <a:cs typeface="Calibri"/>
              </a:rPr>
              <a:t>Roskaruuan käyttö lisääntyy</a:t>
            </a:r>
          </a:p>
          <a:p>
            <a:pPr lvl="1"/>
            <a:r>
              <a:rPr lang="fi-FI" dirty="0">
                <a:cs typeface="Calibri"/>
              </a:rPr>
              <a:t>Elintapasairaudet lisääntyvät</a:t>
            </a:r>
          </a:p>
          <a:p>
            <a:pPr lvl="1"/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Väestön ikärakenne muuttuu</a:t>
            </a:r>
            <a:endParaRPr lang="fi-FI" dirty="0"/>
          </a:p>
          <a:p>
            <a:pPr lvl="1"/>
            <a:r>
              <a:rPr lang="fi-FI" dirty="0">
                <a:cs typeface="Calibri"/>
              </a:rPr>
              <a:t>Huoltosuhde suurenee</a:t>
            </a:r>
          </a:p>
          <a:p>
            <a:pPr lvl="1"/>
            <a:r>
              <a:rPr lang="fi-FI" dirty="0">
                <a:cs typeface="Calibri"/>
              </a:rPr>
              <a:t>Terveydenhuoltopalvelujen tarve ja kustannukset kasvavat</a:t>
            </a:r>
          </a:p>
          <a:p>
            <a:pPr lvl="1"/>
            <a:r>
              <a:rPr lang="fi-FI" dirty="0">
                <a:cs typeface="Calibri"/>
              </a:rPr>
              <a:t>Verotulot vähenevät</a:t>
            </a:r>
          </a:p>
          <a:p>
            <a:pPr lvl="1"/>
            <a:endParaRPr lang="fi-FI" dirty="0">
              <a:cs typeface="Calibri"/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D0684D4-2262-4D4F-9634-3FD69C44E7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Yhteiskunnan ratkaisut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BB33B9C-EF52-4103-A2C3-8606F7C04BF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dirty="0">
                <a:cs typeface="Calibri"/>
              </a:rPr>
              <a:t>Hoitotakuu 2005</a:t>
            </a:r>
          </a:p>
          <a:p>
            <a:r>
              <a:rPr lang="fi-FI" dirty="0">
                <a:cs typeface="Calibri"/>
              </a:rPr>
              <a:t>Terveydenhuoltolaki 2011-&gt;hoidon valinnanvapaus lisääntyi</a:t>
            </a:r>
          </a:p>
          <a:p>
            <a:r>
              <a:rPr lang="fi-FI" dirty="0">
                <a:cs typeface="Calibri"/>
              </a:rPr>
              <a:t>Terveydenhuollon priorisointi meta-, makro- ja mikrotasoilla</a:t>
            </a:r>
          </a:p>
          <a:p>
            <a:r>
              <a:rPr lang="fi-FI" dirty="0">
                <a:cs typeface="Calibri"/>
              </a:rPr>
              <a:t>Soteuudistus 2020-2022</a:t>
            </a:r>
          </a:p>
          <a:p>
            <a:r>
              <a:rPr lang="fi-FI" dirty="0">
                <a:cs typeface="Calibri"/>
              </a:rPr>
              <a:t>Terveyspoliittiset tavoitteet</a:t>
            </a:r>
          </a:p>
          <a:p>
            <a:pPr lvl="1"/>
            <a:r>
              <a:rPr lang="fi-FI" dirty="0">
                <a:cs typeface="Calibri"/>
              </a:rPr>
              <a:t>Terveys 2015-ohjelma</a:t>
            </a:r>
          </a:p>
          <a:p>
            <a:pPr lvl="1"/>
            <a:r>
              <a:rPr lang="fi-FI" dirty="0">
                <a:cs typeface="Calibri"/>
              </a:rPr>
              <a:t>Suomi savuttomaksi 2030</a:t>
            </a:r>
          </a:p>
        </p:txBody>
      </p:sp>
    </p:spTree>
    <p:extLst>
      <p:ext uri="{BB962C8B-B14F-4D97-AF65-F5344CB8AC3E}">
        <p14:creationId xmlns:p14="http://schemas.microsoft.com/office/powerpoint/2010/main" val="85076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7A3DB658-A5B1-4519-9F54-A4AE35400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ES:vaihe</a:t>
            </a:r>
            <a:r>
              <a:rPr lang="fi-FI" dirty="0"/>
              <a:t> 5. tartuntatautien uusi nousu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57C87E-2E9B-31D4-F031-DDC3B5162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elinajanodote laskee?</a:t>
            </a:r>
          </a:p>
          <a:p>
            <a:r>
              <a:rPr lang="fi-FI" sz="3600" dirty="0"/>
              <a:t>antibioottiresistenssi</a:t>
            </a:r>
          </a:p>
          <a:p>
            <a:r>
              <a:rPr lang="fi-FI" sz="3600" dirty="0"/>
              <a:t>ilmastonmuutos</a:t>
            </a:r>
          </a:p>
          <a:p>
            <a:r>
              <a:rPr lang="fi-FI" sz="3600" dirty="0"/>
              <a:t>globalisaatio</a:t>
            </a:r>
          </a:p>
          <a:p>
            <a:r>
              <a:rPr lang="fi-FI" sz="3600" dirty="0"/>
              <a:t>biodiversiteetin köyhtyminen</a:t>
            </a:r>
          </a:p>
        </p:txBody>
      </p:sp>
    </p:spTree>
    <p:extLst>
      <p:ext uri="{BB962C8B-B14F-4D97-AF65-F5344CB8AC3E}">
        <p14:creationId xmlns:p14="http://schemas.microsoft.com/office/powerpoint/2010/main" val="384132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45133A-0C3C-92BB-D9C8-79221C98A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 areena Podcast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549604-22CE-40C1-249A-429E7E7EC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Lääketieteen suuret saavutukset:</a:t>
            </a:r>
          </a:p>
          <a:p>
            <a:r>
              <a:rPr lang="fi-FI" dirty="0"/>
              <a:t>1.rokotukset</a:t>
            </a:r>
          </a:p>
          <a:p>
            <a:r>
              <a:rPr lang="fi-FI" dirty="0"/>
              <a:t>2.Tiedon kerääminen ja analyysi</a:t>
            </a:r>
          </a:p>
          <a:p>
            <a:r>
              <a:rPr lang="fi-FI" dirty="0"/>
              <a:t>3. Lääkkeet</a:t>
            </a:r>
          </a:p>
          <a:p>
            <a:r>
              <a:rPr lang="fi-FI" dirty="0"/>
              <a:t>4. Hygienia ja käyttäytyminen</a:t>
            </a:r>
          </a:p>
          <a:p>
            <a:r>
              <a:rPr lang="fi-FI" dirty="0"/>
              <a:t>Lääketieteen uudet kuviot</a:t>
            </a:r>
          </a:p>
          <a:p>
            <a:r>
              <a:rPr lang="fi-FI" dirty="0"/>
              <a:t>Sairastunut mieli, pakko-oireinen häiriö, pitkittynyt suru, </a:t>
            </a:r>
            <a:r>
              <a:rPr lang="fi-FI" dirty="0" err="1"/>
              <a:t>skitsofrenia,jne</a:t>
            </a:r>
            <a:r>
              <a:rPr lang="fi-FI" dirty="0"/>
              <a:t>….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079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28D12B9F-11C5-9986-C1D0-E5A541862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0" dirty="0" err="1">
                <a:ea typeface="+mj-lt"/>
                <a:cs typeface="+mj-lt"/>
              </a:rPr>
              <a:t>ES:Vaihe</a:t>
            </a:r>
            <a:r>
              <a:rPr lang="fi-FI" b="0" dirty="0">
                <a:ea typeface="+mj-lt"/>
                <a:cs typeface="+mj-lt"/>
              </a:rPr>
              <a:t> 1. Aliravitsemus ja tartuntataudit</a:t>
            </a:r>
            <a:endParaRPr lang="en-US" dirty="0"/>
          </a:p>
        </p:txBody>
      </p:sp>
      <p:sp>
        <p:nvSpPr>
          <p:cNvPr id="9" name="Sisällön paikkamerkki 8">
            <a:extLst>
              <a:ext uri="{FF2B5EF4-FFF2-40B4-BE49-F238E27FC236}">
                <a16:creationId xmlns:a16="http://schemas.microsoft.com/office/drawing/2014/main" id="{2C083491-626D-7D29-3F27-8C5F633DC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fi-FI" sz="2400" dirty="0"/>
              <a:t>elinajanodote 40-50 v</a:t>
            </a:r>
          </a:p>
          <a:p>
            <a:r>
              <a:rPr lang="fi-FI" sz="2400" dirty="0"/>
              <a:t>kaupungistuminen ja teollistuminen -&gt;ahtaat asuinolot</a:t>
            </a:r>
          </a:p>
          <a:p>
            <a:r>
              <a:rPr lang="fi-FI" sz="2400" dirty="0"/>
              <a:t>huono hygienia ja aliravitsemus heikentää vastustuskykyä</a:t>
            </a:r>
          </a:p>
          <a:p>
            <a:r>
              <a:rPr lang="fi-FI" sz="2400" dirty="0"/>
              <a:t>puutteellinen terveydenhuolto</a:t>
            </a:r>
          </a:p>
          <a:p>
            <a:endParaRPr lang="fi-FI" sz="2400" dirty="0"/>
          </a:p>
          <a:p>
            <a:r>
              <a:rPr lang="fi-FI" sz="2400" dirty="0"/>
              <a:t>Tällainen vaihe on monissa kehittyvissä maissa tällä hetkellä</a:t>
            </a:r>
          </a:p>
        </p:txBody>
      </p:sp>
    </p:spTree>
    <p:extLst>
      <p:ext uri="{BB962C8B-B14F-4D97-AF65-F5344CB8AC3E}">
        <p14:creationId xmlns:p14="http://schemas.microsoft.com/office/powerpoint/2010/main" val="280072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DCDFCF-1E5A-4AEE-9A07-867661227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1800-luku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FE11B7-48DF-4E7B-8355-F3B298D31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Haasteet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39433E-5792-4AE1-A3DE-020F9B6F0C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sz="1600" dirty="0">
                <a:cs typeface="Calibri"/>
              </a:rPr>
              <a:t>Miljoonan väestö asui hajanaisesti -&gt;kaupungistuminen alkoi</a:t>
            </a:r>
          </a:p>
          <a:p>
            <a:r>
              <a:rPr lang="fi-FI" sz="1600" dirty="0">
                <a:cs typeface="Calibri"/>
              </a:rPr>
              <a:t>Lääkäriavun saaminen oli vaikeaa (piirilääkäreitä noin 30 ja muutamia sotilaslääkäreitä, sairaaloita vähän, esimeriksi välskärit , parturit ja kätilöt tekivät hoitotoimenpiteitä)</a:t>
            </a:r>
          </a:p>
          <a:p>
            <a:r>
              <a:rPr lang="fi-FI" sz="1600" dirty="0">
                <a:cs typeface="Calibri"/>
              </a:rPr>
              <a:t>Huono hygienia</a:t>
            </a:r>
          </a:p>
          <a:p>
            <a:r>
              <a:rPr lang="fi-FI" sz="1600" dirty="0">
                <a:cs typeface="Calibri"/>
              </a:rPr>
              <a:t>Puutteellinen ravitsemus</a:t>
            </a:r>
          </a:p>
          <a:p>
            <a:r>
              <a:rPr lang="fi-FI" sz="1600" dirty="0">
                <a:cs typeface="Calibri"/>
              </a:rPr>
              <a:t>Tartuntataudit yleisiä kuten tuberkuloosi</a:t>
            </a:r>
          </a:p>
          <a:p>
            <a:r>
              <a:rPr lang="fi-FI" sz="1600" dirty="0">
                <a:cs typeface="Calibri"/>
              </a:rPr>
              <a:t>Suuri lapsikuolleisuus</a:t>
            </a:r>
          </a:p>
          <a:p>
            <a:r>
              <a:rPr lang="fi-FI" sz="1600" dirty="0">
                <a:cs typeface="Calibri"/>
              </a:rPr>
              <a:t>Nälkävuodet 1869-1870</a:t>
            </a:r>
          </a:p>
          <a:p>
            <a:r>
              <a:rPr lang="fi-FI" sz="1600" dirty="0">
                <a:cs typeface="Calibri"/>
              </a:rPr>
              <a:t>Työkyvyttömät kiertelivät kerjäläisinä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1EB9175-85FA-4E45-A991-6E42808C0E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Yhteiskunnan ratkaisuja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3C35246-457E-41FD-A355-352F80AE1D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690688"/>
            <a:ext cx="5183188" cy="368458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Lääkäreiden koulutus</a:t>
            </a:r>
          </a:p>
          <a:p>
            <a:r>
              <a:rPr lang="fi-FI" dirty="0">
                <a:cs typeface="Calibri"/>
              </a:rPr>
              <a:t>Valistus ja tuberkuloosin vastaiset kampanjat</a:t>
            </a:r>
          </a:p>
          <a:p>
            <a:r>
              <a:rPr lang="fi-FI" dirty="0">
                <a:cs typeface="Calibri"/>
              </a:rPr>
              <a:t>Kansakouluasetus 1866</a:t>
            </a:r>
          </a:p>
          <a:p>
            <a:r>
              <a:rPr lang="fi-FI" dirty="0">
                <a:cs typeface="Calibri"/>
              </a:rPr>
              <a:t>Asetus terveydenhuollon järjestämisestä 1869</a:t>
            </a:r>
          </a:p>
          <a:p>
            <a:r>
              <a:rPr lang="fi-FI" dirty="0">
                <a:cs typeface="Calibri"/>
              </a:rPr>
              <a:t>Asetus terveydenhoidosta 1879</a:t>
            </a:r>
          </a:p>
        </p:txBody>
      </p:sp>
    </p:spTree>
    <p:extLst>
      <p:ext uri="{BB962C8B-B14F-4D97-AF65-F5344CB8AC3E}">
        <p14:creationId xmlns:p14="http://schemas.microsoft.com/office/powerpoint/2010/main" val="327203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20B972-AB69-4971-AA86-28EE5B1A5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5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CC6422E0-5C15-4DED-B0C5-77C3004DE5E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51666" y="358252"/>
            <a:ext cx="4923346" cy="6696613"/>
          </a:xfrm>
        </p:spPr>
      </p:pic>
      <p:pic>
        <p:nvPicPr>
          <p:cNvPr id="6" name="Kuva 6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253BEDC-2AF8-4324-8A0C-50156B5D94D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677980" y="295710"/>
            <a:ext cx="4574154" cy="6433508"/>
          </a:xfrm>
        </p:spPr>
      </p:pic>
    </p:spTree>
    <p:extLst>
      <p:ext uri="{BB962C8B-B14F-4D97-AF65-F5344CB8AC3E}">
        <p14:creationId xmlns:p14="http://schemas.microsoft.com/office/powerpoint/2010/main" val="2247795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79A4FFED-7E1D-BA5B-3709-4FCE36478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ES:VAIhe</a:t>
            </a:r>
            <a:r>
              <a:rPr lang="fi-FI" dirty="0"/>
              <a:t> 2 Tartuntataudit vähenevät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738F23-62EE-2DC9-69F6-75F1B703D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3200" dirty="0"/>
              <a:t>elinajanodote 50-60v</a:t>
            </a:r>
          </a:p>
          <a:p>
            <a:r>
              <a:rPr lang="fi-FI" sz="3200" dirty="0"/>
              <a:t>rokotteet </a:t>
            </a:r>
          </a:p>
          <a:p>
            <a:r>
              <a:rPr lang="fi-FI" sz="3200" dirty="0"/>
              <a:t>elintason nousu</a:t>
            </a:r>
          </a:p>
          <a:p>
            <a:r>
              <a:rPr lang="fi-FI" sz="3200" dirty="0"/>
              <a:t>ravitsemuksen ja asuinolojen paraneminen</a:t>
            </a:r>
          </a:p>
          <a:p>
            <a:r>
              <a:rPr lang="fi-FI" sz="3200" dirty="0"/>
              <a:t>Suomessa noin 1900-luvun alkupuoli 2. maailmansotaan saakka (neuvolat, laki kunnallisista terveyssisarista)</a:t>
            </a:r>
          </a:p>
        </p:txBody>
      </p:sp>
    </p:spTree>
    <p:extLst>
      <p:ext uri="{BB962C8B-B14F-4D97-AF65-F5344CB8AC3E}">
        <p14:creationId xmlns:p14="http://schemas.microsoft.com/office/powerpoint/2010/main" val="271724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AAA8E1BB-E432-5552-A138-E3E0FA759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ES:vaihe</a:t>
            </a:r>
            <a:r>
              <a:rPr lang="fi-FI" dirty="0"/>
              <a:t> 3. elintavat aiheuttavat tarttumattomia tauteja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E639F7-3AA4-5738-104A-76431B9AE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elinajanodote 60-70v</a:t>
            </a:r>
          </a:p>
          <a:p>
            <a:r>
              <a:rPr lang="fi-FI" sz="3200" dirty="0"/>
              <a:t>elinajanodote nousee</a:t>
            </a:r>
          </a:p>
          <a:p>
            <a:r>
              <a:rPr lang="fi-FI" sz="3200" dirty="0"/>
              <a:t>rokotteiden ja antibioottien  käyttö laajenee</a:t>
            </a:r>
          </a:p>
          <a:p>
            <a:r>
              <a:rPr lang="fi-FI" sz="3200" dirty="0"/>
              <a:t>tupakointi, energiansaanti ja liikuntatottumukset muuttuvat</a:t>
            </a:r>
          </a:p>
          <a:p>
            <a:r>
              <a:rPr lang="fi-FI" sz="3200" dirty="0"/>
              <a:t>2. maailmansodan jälkeinen Suomi</a:t>
            </a:r>
          </a:p>
        </p:txBody>
      </p:sp>
    </p:spTree>
    <p:extLst>
      <p:ext uri="{BB962C8B-B14F-4D97-AF65-F5344CB8AC3E}">
        <p14:creationId xmlns:p14="http://schemas.microsoft.com/office/powerpoint/2010/main" val="210555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2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C5D39127-D423-4FBF-85EF-EBEAA8DF8A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247" y="643466"/>
            <a:ext cx="8949505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521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B77C60-C116-463C-AF61-87E4C43E3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1900-luvun Suomessa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7A691A-2147-4A1F-98EB-6C91A94EE5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Haasteet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2349F4-B513-459A-B873-E37EA17352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dirty="0">
                <a:cs typeface="Calibri"/>
              </a:rPr>
              <a:t>I maailmansota 1914-1918, jonka loppupuolella myös Suomen kansalaissota</a:t>
            </a:r>
          </a:p>
          <a:p>
            <a:r>
              <a:rPr lang="fi-FI" dirty="0">
                <a:cs typeface="Calibri"/>
              </a:rPr>
              <a:t>Itsenäistyminen 1917</a:t>
            </a:r>
          </a:p>
          <a:p>
            <a:r>
              <a:rPr lang="fi-FI" dirty="0">
                <a:cs typeface="Calibri"/>
              </a:rPr>
              <a:t>Pula-aika 1930-luvulla</a:t>
            </a:r>
          </a:p>
          <a:p>
            <a:r>
              <a:rPr lang="fi-FI" dirty="0">
                <a:cs typeface="Calibri"/>
              </a:rPr>
              <a:t>II maailmansota, jonka aikana terveydenhuollon kehitys hidastui</a:t>
            </a:r>
          </a:p>
          <a:p>
            <a:r>
              <a:rPr lang="fi-FI" dirty="0">
                <a:cs typeface="Calibri"/>
              </a:rPr>
              <a:t>Suuret ikäluokat syntyivät</a:t>
            </a:r>
          </a:p>
          <a:p>
            <a:pPr lvl="1"/>
            <a:r>
              <a:rPr lang="fi-FI" dirty="0">
                <a:cs typeface="Calibri"/>
              </a:rPr>
              <a:t>Kulutushyödykkeiden säännöstely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B053CAE-40CC-477A-B1AD-6DA973F1B2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Yhteiskunnan ratkaisut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7074E2A-4807-491D-998F-4A9CA7A9FA1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sz="1800" dirty="0">
                <a:cs typeface="Calibri"/>
              </a:rPr>
              <a:t>Lisää lääkäreitä</a:t>
            </a:r>
          </a:p>
          <a:p>
            <a:r>
              <a:rPr lang="fi-FI" sz="1800" dirty="0">
                <a:cs typeface="Calibri"/>
              </a:rPr>
              <a:t>Keskussairaalalaki ja laki yleisestä terveydenhuollosta 1943-&gt;sairaalaverkon rakentaminen</a:t>
            </a:r>
          </a:p>
          <a:p>
            <a:r>
              <a:rPr lang="fi-FI" sz="1800" dirty="0">
                <a:cs typeface="Calibri"/>
              </a:rPr>
              <a:t>Laki terveyssisarista, kätilöistä sekä neuvoloista 1944 -&gt; lapsikuolleisuus pieneni</a:t>
            </a:r>
          </a:p>
          <a:p>
            <a:r>
              <a:rPr lang="fi-FI" sz="1800" dirty="0">
                <a:cs typeface="Calibri"/>
              </a:rPr>
              <a:t>Maksuton kouluruokailu 1948</a:t>
            </a:r>
          </a:p>
          <a:p>
            <a:r>
              <a:rPr lang="fi-FI" sz="1800" dirty="0">
                <a:cs typeface="Calibri"/>
              </a:rPr>
              <a:t>Kouluterveydenhoito ja hammashoito kehittyivät</a:t>
            </a:r>
          </a:p>
          <a:p>
            <a:r>
              <a:rPr lang="fi-FI" sz="1800" dirty="0">
                <a:cs typeface="Calibri"/>
              </a:rPr>
              <a:t>Sairausvakuutuslaki 1964</a:t>
            </a:r>
          </a:p>
          <a:p>
            <a:r>
              <a:rPr lang="fi-FI" sz="1800" dirty="0">
                <a:cs typeface="Calibri"/>
              </a:rPr>
              <a:t>Kansanterveyslaki 1972_&lt;terveyskeskusten parantaminen</a:t>
            </a:r>
          </a:p>
          <a:p>
            <a:r>
              <a:rPr lang="fi-FI" sz="1800" dirty="0">
                <a:cs typeface="Calibri"/>
              </a:rPr>
              <a:t>Pohjois-Karjala projekti oli ensimmäinen väestötason terveyshanke ja interventio</a:t>
            </a:r>
          </a:p>
          <a:p>
            <a:endParaRPr lang="fi-FI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612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5F555404-FDB4-6DA9-77A5-09F1EAD3F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2800" dirty="0" err="1"/>
              <a:t>ES:vaihe</a:t>
            </a:r>
            <a:r>
              <a:rPr lang="fi-FI" sz="2800" dirty="0"/>
              <a:t> 4. Hyvä terveydenhoito </a:t>
            </a:r>
            <a:r>
              <a:rPr lang="fi-FI" sz="2800" dirty="0" err="1"/>
              <a:t>myöhäistää</a:t>
            </a:r>
            <a:r>
              <a:rPr lang="fi-FI" sz="2800" dirty="0"/>
              <a:t> tarttumattomien tautien puhkeamista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36D98F-DF09-C844-F9D1-C714E27E1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600" dirty="0"/>
              <a:t>elinajanodote 70-80 v</a:t>
            </a:r>
          </a:p>
          <a:p>
            <a:r>
              <a:rPr lang="fi-FI" sz="3600" dirty="0"/>
              <a:t>terveyden edistäminen alkaa ehkäistä tarttumattomia sairauksia</a:t>
            </a:r>
          </a:p>
          <a:p>
            <a:r>
              <a:rPr lang="fi-FI" sz="3600" dirty="0"/>
              <a:t>hoitoa paremmin saatavilla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923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radientRise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Avenir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5" ma:contentTypeDescription="Luo uusi asiakirja." ma:contentTypeScope="" ma:versionID="829475c0f6f992fff36980f0729fcfcc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ede0fc60069579a334f942c131429744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  <xsd:element name="LastSharedByUser" ma:index="22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3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MediaServiceMetadata" ma:index="2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7" nillable="true" ma:displayName="MediaServiceAutoTags" ma:internalName="MediaServiceAutoTags" ma:readOnly="true">
      <xsd:simpleType>
        <xsd:restriction base="dms:Text"/>
      </xsd:simpleType>
    </xsd:element>
    <xsd:element name="MediaServiceOCR" ma:index="2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Student_Groups xmlns="f7427850-3259-443f-8d12-2acba154224e">
      <UserInfo>
        <DisplayName/>
        <AccountId xsi:nil="true"/>
        <AccountType/>
      </UserInfo>
    </Student_Groups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AppVersion xmlns="f7427850-3259-443f-8d12-2acba154224e" xsi:nil="true"/>
    <Owner xmlns="f7427850-3259-443f-8d12-2acba154224e">
      <UserInfo>
        <DisplayName/>
        <AccountId xsi:nil="true"/>
        <AccountType/>
      </UserInfo>
    </Owner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DA3D0C2A-C35B-4AE1-A85B-D04AFB0837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0D3EBB-2EB2-46F4-A6C0-FB7DA87EEA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D66825-4570-4CC7-81DE-59719A0C1153}">
  <ds:schemaRefs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f7427850-3259-443f-8d12-2acba154224e"/>
    <ds:schemaRef ds:uri="7981470a-38c0-45f3-9056-bd0c0faa64b6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369</Words>
  <Application>Microsoft Office PowerPoint</Application>
  <PresentationFormat>Laajakuva</PresentationFormat>
  <Paragraphs>94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Gill Sans Nova</vt:lpstr>
      <vt:lpstr>GradientRiseVTI</vt:lpstr>
      <vt:lpstr>Epidemiologinen siirtymä ja terveydenhuoltojärjestelmän kehitys</vt:lpstr>
      <vt:lpstr>ES:Vaihe 1. Aliravitsemus ja tartuntataudit</vt:lpstr>
      <vt:lpstr>1800-luku</vt:lpstr>
      <vt:lpstr>PowerPoint-esitys</vt:lpstr>
      <vt:lpstr>ES:VAIhe 2 Tartuntataudit vähenevät</vt:lpstr>
      <vt:lpstr>ES:vaihe 3. elintavat aiheuttavat tarttumattomia tauteja</vt:lpstr>
      <vt:lpstr>PowerPoint-esitys</vt:lpstr>
      <vt:lpstr>1900-luvun Suomessa</vt:lpstr>
      <vt:lpstr>ES:vaihe 4. Hyvä terveydenhoito myöhäistää tarttumattomien tautien puhkeamista</vt:lpstr>
      <vt:lpstr>2000-luvun Suomessa</vt:lpstr>
      <vt:lpstr>ES:vaihe 5. tartuntatautien uusi nousu</vt:lpstr>
      <vt:lpstr>Yle areena Podcast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Välimäki Jaana Maria</dc:creator>
  <cp:lastModifiedBy>Välimäki Jaana Maria</cp:lastModifiedBy>
  <cp:revision>7</cp:revision>
  <dcterms:created xsi:type="dcterms:W3CDTF">2022-08-15T08:08:06Z</dcterms:created>
  <dcterms:modified xsi:type="dcterms:W3CDTF">2022-08-16T12:42:48Z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