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8" r:id="rId3"/>
    <p:sldId id="259" r:id="rId4"/>
    <p:sldId id="260" r:id="rId5"/>
    <p:sldId id="261" r:id="rId6"/>
  </p:sldIdLst>
  <p:sldSz cx="9144000" cy="6858000" type="screen4x3"/>
  <p:notesSz cx="6858000" cy="9144000"/>
  <p:embeddedFontLst>
    <p:embeddedFont>
      <p:font typeface="Verdana" panose="020B0604030504040204" pitchFamily="34" charset="0"/>
      <p:regular r:id="rId8"/>
      <p:bold r:id="rId9"/>
      <p:italic r:id="rId10"/>
      <p:boldItalic r:id="rId11"/>
    </p:embeddedFont>
    <p:embeddedFont>
      <p:font typeface="Merriweather Sans" panose="020B0604020202020204" charset="0"/>
      <p:italic r:id="rId12"/>
      <p:boldItalic r:id="rId1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2" d="100"/>
          <a:sy n="102" d="100"/>
        </p:scale>
        <p:origin x="66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36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2287580849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1200" b="0" i="0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1</a:t>
            </a:fld>
            <a:endParaRPr lang="fi-FI"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  <p:sp>
        <p:nvSpPr>
          <p:cNvPr id="85" name="Shape 8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6" name="Shape 86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1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endParaRPr sz="1200" b="0" i="0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  <p:extLst>
      <p:ext uri="{BB962C8B-B14F-4D97-AF65-F5344CB8AC3E}">
        <p14:creationId xmlns:p14="http://schemas.microsoft.com/office/powerpoint/2010/main" val="741666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Tyhjä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Pystysuora otsikko ja teksti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 txBox="1">
            <a:spLocks noGrp="1"/>
          </p:cNvSpPr>
          <p:nvPr>
            <p:ph type="title"/>
          </p:nvPr>
        </p:nvSpPr>
        <p:spPr>
          <a:xfrm rot="5400000">
            <a:off x="4552949" y="2190750"/>
            <a:ext cx="5867400" cy="1943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 rot="5400000">
            <a:off x="590549" y="323850"/>
            <a:ext cx="5867400" cy="56769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Otsikkodia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6" name="Shape 26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ctr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Osan ylätunniste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722312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4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2" name="Shape 32"/>
          <p:cNvSpPr txBox="1">
            <a:spLocks noGrp="1"/>
          </p:cNvSpPr>
          <p:nvPr>
            <p:ph type="body" idx="1"/>
          </p:nvPr>
        </p:nvSpPr>
        <p:spPr>
          <a:xfrm>
            <a:off x="722312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3" name="Shape 33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Kaksi sisältökohdetta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3809999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651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3335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Vertailu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hape 4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body" idx="1"/>
          </p:nvPr>
        </p:nvSpPr>
        <p:spPr>
          <a:xfrm>
            <a:off x="457200" y="1535112"/>
            <a:ext cx="4040187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7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3"/>
          </p:nvPr>
        </p:nvSpPr>
        <p:spPr>
          <a:xfrm>
            <a:off x="4645025" y="1535112"/>
            <a:ext cx="4041774" cy="63976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8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4" cy="39512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905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5875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270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Vain otsikko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hape 53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Otsikollinen sisältö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2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1397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0795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762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01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Otsikollinen kuva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399" cy="56673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0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body" idx="1"/>
          </p:nvPr>
        </p:nvSpPr>
        <p:spPr>
          <a:xfrm>
            <a:off x="1792288" y="5367337"/>
            <a:ext cx="5486399" cy="8048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4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457200" marR="0" lvl="1" indent="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2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914400" marR="0" lvl="2" indent="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1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371600" marR="0" lvl="3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1828800" marR="0" lvl="4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286000" marR="0" lvl="5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743200" marR="0" lvl="6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200400" marR="0" lvl="7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657600" marR="0" lvl="8" indent="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9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Otsikko ja pystysuora teksti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3" name="Shape 73"/>
          <p:cNvSpPr txBox="1">
            <a:spLocks noGrp="1"/>
          </p:cNvSpPr>
          <p:nvPr>
            <p:ph type="body" idx="1"/>
          </p:nvPr>
        </p:nvSpPr>
        <p:spPr>
          <a:xfrm rot="5400000">
            <a:off x="2324099" y="-38100"/>
            <a:ext cx="4495800" cy="7772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dt" idx="10"/>
          </p:nvPr>
        </p:nvSpPr>
        <p:spPr>
          <a:xfrm>
            <a:off x="6858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ft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sldNum" idx="12"/>
          </p:nvPr>
        </p:nvSpPr>
        <p:spPr>
          <a:xfrm>
            <a:off x="6553200" y="6248400"/>
            <a:ext cx="19049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fi-FI" sz="2400" b="0" i="1" u="none" strike="noStrike" cap="none">
                <a:solidFill>
                  <a:schemeClr val="dk1"/>
                </a:solidFill>
                <a:latin typeface="Merriweather Sans"/>
                <a:ea typeface="Merriweather Sans"/>
                <a:cs typeface="Merriweather Sans"/>
                <a:sym typeface="Merriweather Sans"/>
              </a:rPr>
              <a:t>‹#›</a:t>
            </a:fld>
            <a:endParaRPr lang="fi-FI" sz="2400" b="0" i="1" u="none" strike="noStrike" cap="none">
              <a:solidFill>
                <a:schemeClr val="dk1"/>
              </a:solidFill>
              <a:latin typeface="Merriweather Sans"/>
              <a:ea typeface="Merriweather Sans"/>
              <a:cs typeface="Merriweather Sans"/>
              <a:sym typeface="Merriweather San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hape 10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Shape 11"/>
          <p:cNvSpPr txBox="1">
            <a:spLocks noGrp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buNone/>
              <a:defRPr sz="2800" b="1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body" idx="1"/>
          </p:nvPr>
        </p:nvSpPr>
        <p:spPr>
          <a:xfrm>
            <a:off x="685800" y="1600200"/>
            <a:ext cx="7772400" cy="4495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lvl="0" indent="-2159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742950" marR="0" lvl="1" indent="-17145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143000" marR="0" lvl="2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600200" marR="0" lvl="3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–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057400" marR="0" lvl="4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514600" marR="0" lvl="5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2971800" marR="0" lvl="6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429000" marR="0" lvl="7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3886200" marR="0" lvl="8" indent="-1143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Verdana"/>
              <a:buChar char="»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/>
          <p:nvPr/>
        </p:nvSpPr>
        <p:spPr>
          <a:xfrm>
            <a:off x="228600" y="6453335"/>
            <a:ext cx="3429000" cy="27463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lang="fi-FI" sz="1200" b="0" i="0" u="none" strike="noStrike" cap="none">
                <a:solidFill>
                  <a:srgbClr val="FFFFFF"/>
                </a:solidFill>
                <a:latin typeface="Verdana"/>
                <a:ea typeface="Verdana"/>
                <a:cs typeface="Verdana"/>
                <a:sym typeface="Verdana"/>
              </a:rPr>
              <a:t>Forum IV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Shape 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Shape 89"/>
          <p:cNvSpPr txBox="1"/>
          <p:nvPr/>
        </p:nvSpPr>
        <p:spPr>
          <a:xfrm>
            <a:off x="4267200" y="1981200"/>
            <a:ext cx="4241400" cy="15816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0" i="0" u="none" strike="noStrike" cap="none" dirty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Luku </a:t>
            </a:r>
            <a:r>
              <a:rPr lang="fi-FI" sz="2400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20</a:t>
            </a:r>
            <a:endParaRPr lang="fi-FI" sz="2400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</a:pPr>
            <a:endParaRPr sz="2400" b="0" i="0" u="none" strike="noStrike" cap="none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25000"/>
              <a:buFont typeface="Verdana"/>
              <a:buNone/>
            </a:pPr>
            <a:r>
              <a:rPr lang="fi-FI" sz="2400" b="1" dirty="0" smtClean="0">
                <a:solidFill>
                  <a:schemeClr val="accent1"/>
                </a:solidFill>
                <a:latin typeface="Verdana"/>
                <a:ea typeface="Verdana"/>
                <a:cs typeface="Verdana"/>
                <a:sym typeface="Verdana"/>
              </a:rPr>
              <a:t>Jatkuuko Euroopan ”loisto”?</a:t>
            </a:r>
            <a:endParaRPr lang="fi-FI" sz="2400" b="1" dirty="0">
              <a:solidFill>
                <a:schemeClr val="accen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323850" y="981075"/>
            <a:ext cx="1851025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i-FI" altLang="fi-FI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i-FI" altLang="fi-F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valtion arvostus</a:t>
            </a:r>
            <a:endParaRPr lang="fi-FI" altLang="fi-FI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53" name="Text Box 5"/>
          <p:cNvSpPr txBox="1">
            <a:spLocks noChangeArrowheads="1"/>
          </p:cNvSpPr>
          <p:nvPr/>
        </p:nvSpPr>
        <p:spPr bwMode="auto">
          <a:xfrm>
            <a:off x="323850" y="2349500"/>
            <a:ext cx="1866900" cy="649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i-FI" altLang="fi-FI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i-FI" altLang="fi-FI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yksilön oikeudet</a:t>
            </a:r>
            <a:endParaRPr lang="fi-FI" altLang="fi-FI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54" name="Text Box 6"/>
          <p:cNvSpPr txBox="1">
            <a:spLocks noChangeArrowheads="1"/>
          </p:cNvSpPr>
          <p:nvPr/>
        </p:nvSpPr>
        <p:spPr bwMode="auto">
          <a:xfrm>
            <a:off x="323850" y="3789363"/>
            <a:ext cx="2354263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fi-FI" altLang="fi-FI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i-FI" altLang="fi-F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oman maan arvostus</a:t>
            </a:r>
            <a:endParaRPr lang="fi-FI" altLang="fi-FI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55" name="Text Box 7"/>
          <p:cNvSpPr txBox="1">
            <a:spLocks noChangeArrowheads="1"/>
          </p:cNvSpPr>
          <p:nvPr/>
        </p:nvSpPr>
        <p:spPr bwMode="auto">
          <a:xfrm>
            <a:off x="323850" y="5013325"/>
            <a:ext cx="2427288" cy="1081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fi-FI" altLang="fi-FI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fi-FI" altLang="fi-FI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</a:t>
            </a:r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tasa-arvo</a:t>
            </a:r>
          </a:p>
          <a:p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tuotantovälineiden yhteisomistus</a:t>
            </a:r>
          </a:p>
        </p:txBody>
      </p:sp>
      <p:sp>
        <p:nvSpPr>
          <p:cNvPr id="2056" name="Text Box 8"/>
          <p:cNvSpPr txBox="1">
            <a:spLocks noChangeArrowheads="1"/>
          </p:cNvSpPr>
          <p:nvPr/>
        </p:nvSpPr>
        <p:spPr bwMode="auto">
          <a:xfrm>
            <a:off x="5724525" y="1052513"/>
            <a:ext cx="3151188" cy="9255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Länsimainen demokratia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yksilön vapaudet ja tasa-arvo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monipuoluejärjestelmä</a:t>
            </a:r>
          </a:p>
          <a:p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>
            <a:off x="2555875" y="1268413"/>
            <a:ext cx="2879725" cy="1444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63" name="Line 15"/>
          <p:cNvSpPr>
            <a:spLocks noChangeShapeType="1"/>
          </p:cNvSpPr>
          <p:nvPr/>
        </p:nvSpPr>
        <p:spPr bwMode="auto">
          <a:xfrm flipV="1">
            <a:off x="2484438" y="1844675"/>
            <a:ext cx="2951162" cy="792163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64" name="Line 16"/>
          <p:cNvSpPr>
            <a:spLocks noChangeShapeType="1"/>
          </p:cNvSpPr>
          <p:nvPr/>
        </p:nvSpPr>
        <p:spPr bwMode="auto">
          <a:xfrm flipV="1">
            <a:off x="2771775" y="2133600"/>
            <a:ext cx="2879725" cy="3311525"/>
          </a:xfrm>
          <a:prstGeom prst="line">
            <a:avLst/>
          </a:prstGeom>
          <a:noFill/>
          <a:ln w="57150">
            <a:solidFill>
              <a:schemeClr val="tx1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2879724" y="741064"/>
            <a:ext cx="22320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valtio asettaa rajoja</a:t>
            </a:r>
          </a:p>
        </p:txBody>
      </p:sp>
      <p:sp>
        <p:nvSpPr>
          <p:cNvPr id="2066" name="Text Box 18"/>
          <p:cNvSpPr txBox="1">
            <a:spLocks noChangeArrowheads="1"/>
          </p:cNvSpPr>
          <p:nvPr/>
        </p:nvSpPr>
        <p:spPr bwMode="auto">
          <a:xfrm>
            <a:off x="2195513" y="1700213"/>
            <a:ext cx="19446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yksilön oikeudet</a:t>
            </a: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4140200" y="4286250"/>
            <a:ext cx="11525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tasa-arvo</a:t>
            </a:r>
          </a:p>
        </p:txBody>
      </p:sp>
      <p:sp>
        <p:nvSpPr>
          <p:cNvPr id="14" name="Shape 135"/>
          <p:cNvSpPr txBox="1">
            <a:spLocks/>
          </p:cNvSpPr>
          <p:nvPr/>
        </p:nvSpPr>
        <p:spPr>
          <a:xfrm>
            <a:off x="1103313" y="123727"/>
            <a:ext cx="7772400" cy="685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>
              <a:buSzPct val="25000"/>
            </a:pPr>
            <a:r>
              <a:rPr lang="fi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1800-luvun aatteet 1900-luvulla</a:t>
            </a:r>
            <a:endParaRPr lang="fi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770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05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05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0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2" grpId="0" animBg="1"/>
      <p:bldP spid="2053" grpId="0" animBg="1"/>
      <p:bldP spid="2054" grpId="0" animBg="1"/>
      <p:bldP spid="2055" grpId="0" animBg="1"/>
      <p:bldP spid="2056" grpId="0" build="allAtOnce" animBg="1"/>
      <p:bldP spid="2062" grpId="0" animBg="1"/>
      <p:bldP spid="2063" grpId="0" animBg="1"/>
      <p:bldP spid="2064" grpId="0" animBg="1"/>
      <p:bldP spid="2065" grpId="0"/>
      <p:bldP spid="2066" grpId="0"/>
      <p:bldP spid="206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560388" y="981075"/>
            <a:ext cx="1851025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Konservatismi</a:t>
            </a:r>
          </a:p>
          <a:p>
            <a:r>
              <a:rPr lang="fi-FI" altLang="fi-FI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valtion arvostus</a:t>
            </a:r>
            <a:endParaRPr lang="fi-FI" altLang="fi-FI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544513" y="2349500"/>
            <a:ext cx="1866900" cy="649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yksilön oikeudet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488950" y="3789363"/>
            <a:ext cx="2354263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oman maan arvostus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488950" y="5013325"/>
            <a:ext cx="2427288" cy="1081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Sosialismi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tasa-arvo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tuotantovälineiden yhteisomistus</a:t>
            </a:r>
          </a:p>
        </p:txBody>
      </p:sp>
      <p:sp>
        <p:nvSpPr>
          <p:cNvPr id="5127" name="Text Box 7"/>
          <p:cNvSpPr txBox="1">
            <a:spLocks noChangeArrowheads="1"/>
          </p:cNvSpPr>
          <p:nvPr/>
        </p:nvSpPr>
        <p:spPr bwMode="auto">
          <a:xfrm>
            <a:off x="5076825" y="1989138"/>
            <a:ext cx="3816350" cy="12239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Sosiaalidemokratia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valtion tehtävänä tasata yhteiskunnan eroja lainsäädännöllä ja verotuksella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uudistuksia parlamentarismin avulla</a:t>
            </a:r>
            <a:endParaRPr lang="fi-FI" altLang="fi-FI" sz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2" name="Line 12"/>
          <p:cNvSpPr>
            <a:spLocks noChangeShapeType="1"/>
          </p:cNvSpPr>
          <p:nvPr/>
        </p:nvSpPr>
        <p:spPr bwMode="auto">
          <a:xfrm>
            <a:off x="2555875" y="1268413"/>
            <a:ext cx="2232025" cy="108108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3" name="Line 13"/>
          <p:cNvSpPr>
            <a:spLocks noChangeShapeType="1"/>
          </p:cNvSpPr>
          <p:nvPr/>
        </p:nvSpPr>
        <p:spPr bwMode="auto">
          <a:xfrm flipV="1">
            <a:off x="2700338" y="2636838"/>
            <a:ext cx="1944687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4" name="Line 14"/>
          <p:cNvSpPr>
            <a:spLocks noChangeShapeType="1"/>
          </p:cNvSpPr>
          <p:nvPr/>
        </p:nvSpPr>
        <p:spPr bwMode="auto">
          <a:xfrm flipV="1">
            <a:off x="3203575" y="2924175"/>
            <a:ext cx="1512888" cy="2233613"/>
          </a:xfrm>
          <a:prstGeom prst="line">
            <a:avLst/>
          </a:prstGeom>
          <a:noFill/>
          <a:ln w="57150">
            <a:solidFill>
              <a:schemeClr val="tx1"/>
            </a:solidFill>
            <a:prstDash val="lg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4140200" y="4292600"/>
            <a:ext cx="11525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tasa-arvo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2627313" y="2636838"/>
            <a:ext cx="194468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yksilön oikeudet</a:t>
            </a:r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2914650" y="1052513"/>
            <a:ext cx="1944688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valtion rooli</a:t>
            </a:r>
          </a:p>
        </p:txBody>
      </p:sp>
    </p:spTree>
    <p:extLst>
      <p:ext uri="{BB962C8B-B14F-4D97-AF65-F5344CB8AC3E}">
        <p14:creationId xmlns:p14="http://schemas.microsoft.com/office/powerpoint/2010/main" val="234260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build="allAtOnce" animBg="1"/>
      <p:bldP spid="5132" grpId="0" animBg="1"/>
      <p:bldP spid="5133" grpId="0" animBg="1"/>
      <p:bldP spid="5134" grpId="0" animBg="1"/>
      <p:bldP spid="5135" grpId="0"/>
      <p:bldP spid="5136" grpId="0"/>
      <p:bldP spid="513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560388" y="981075"/>
            <a:ext cx="1851025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Konservatismi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valtion arvostus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544513" y="2349500"/>
            <a:ext cx="1866900" cy="649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yksilön oikeudet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488950" y="3789363"/>
            <a:ext cx="2354263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oman maan arvostus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88950" y="5013325"/>
            <a:ext cx="2427288" cy="1081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Sosialismi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tasa-arvo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tuotantovälineiden yhteisomistus</a:t>
            </a:r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>
            <a:off x="2555875" y="1484313"/>
            <a:ext cx="1368425" cy="13684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3995738" y="3213100"/>
            <a:ext cx="2735262" cy="954107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Fasismi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yksinkertaisia ratkaisuja monimutkaisiin ongelmiin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yksilön palveltava valtiota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58" name="Line 14"/>
          <p:cNvSpPr>
            <a:spLocks noChangeShapeType="1"/>
          </p:cNvSpPr>
          <p:nvPr/>
        </p:nvSpPr>
        <p:spPr bwMode="auto">
          <a:xfrm flipV="1">
            <a:off x="2987675" y="3860800"/>
            <a:ext cx="936625" cy="144463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3059113" y="1274763"/>
            <a:ext cx="28797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valtion oikeudet yli kansalaisten oikeuksien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2843213" y="4292600"/>
            <a:ext cx="2879725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oman maan ylikorostaminen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7740650" y="3357563"/>
            <a:ext cx="1223963" cy="792162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18000" rIns="18000"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Kansallis-sosialismi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rotuteoriat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162" name="Line 18"/>
          <p:cNvSpPr>
            <a:spLocks noChangeShapeType="1"/>
          </p:cNvSpPr>
          <p:nvPr/>
        </p:nvSpPr>
        <p:spPr bwMode="auto">
          <a:xfrm flipV="1">
            <a:off x="6877050" y="3789363"/>
            <a:ext cx="647700" cy="0"/>
          </a:xfrm>
          <a:prstGeom prst="line">
            <a:avLst/>
          </a:prstGeom>
          <a:noFill/>
          <a:ln w="57150" cap="rnd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504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5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5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1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1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1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1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1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1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1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1" grpId="0" animBg="1"/>
      <p:bldP spid="6157" grpId="0" build="allAtOnce" animBg="1"/>
      <p:bldP spid="6158" grpId="0" animBg="1"/>
      <p:bldP spid="6159" grpId="0"/>
      <p:bldP spid="6160" grpId="0"/>
      <p:bldP spid="6161" grpId="0" animBg="1"/>
      <p:bldP spid="616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395288" y="981075"/>
            <a:ext cx="1851025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Konservatismi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valtion arvostus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95288" y="2349500"/>
            <a:ext cx="1866900" cy="6492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Liberalismi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yksilön oikeudet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23850" y="3789363"/>
            <a:ext cx="2354263" cy="52322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Nationalismi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oman maan arvostus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323850" y="5013325"/>
            <a:ext cx="2427288" cy="108108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Sosialismi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tasa-arvo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tuotantovälineiden yhteisomistus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3924300" y="4508500"/>
            <a:ext cx="2376488" cy="165735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Kommunismi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ei valtioita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tuotantovälineiden yhteisomistus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työläiset valtaan vallankumouksen avulla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6788150" y="3594100"/>
            <a:ext cx="2176463" cy="1130300"/>
          </a:xfrm>
          <a:prstGeom prst="rect">
            <a:avLst/>
          </a:prstGeom>
          <a:solidFill>
            <a:srgbClr val="FFFFFF"/>
          </a:solidFill>
          <a:ln w="9525" algn="ctr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Leninismi ja stalinismi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kommunistinen diktatuuri</a:t>
            </a:r>
          </a:p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- puolueen ylivalta</a:t>
            </a:r>
            <a:endParaRPr lang="fi-FI" altLang="fi-FI" sz="20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2916238" y="5516563"/>
            <a:ext cx="863600" cy="0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85" name="Line 17"/>
          <p:cNvSpPr>
            <a:spLocks noChangeShapeType="1"/>
          </p:cNvSpPr>
          <p:nvPr/>
        </p:nvSpPr>
        <p:spPr bwMode="auto">
          <a:xfrm flipV="1">
            <a:off x="6516688" y="4941888"/>
            <a:ext cx="647700" cy="574675"/>
          </a:xfrm>
          <a:prstGeom prst="line">
            <a:avLst/>
          </a:prstGeom>
          <a:noFill/>
          <a:ln w="57150">
            <a:solidFill>
              <a:schemeClr val="tx1"/>
            </a:solidFill>
            <a:prstDash val="dash"/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86" name="Line 18"/>
          <p:cNvSpPr>
            <a:spLocks noChangeShapeType="1"/>
          </p:cNvSpPr>
          <p:nvPr/>
        </p:nvSpPr>
        <p:spPr bwMode="auto">
          <a:xfrm>
            <a:off x="2555875" y="1268413"/>
            <a:ext cx="4032250" cy="2016125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i-FI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4427538" y="1792288"/>
            <a:ext cx="1247457" cy="30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i-FI" altLang="fi-FI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valtion rooli</a:t>
            </a:r>
          </a:p>
        </p:txBody>
      </p:sp>
    </p:spTree>
    <p:extLst>
      <p:ext uri="{BB962C8B-B14F-4D97-AF65-F5344CB8AC3E}">
        <p14:creationId xmlns:p14="http://schemas.microsoft.com/office/powerpoint/2010/main" val="819221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8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18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18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1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1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18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18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18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718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1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1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71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1" grpId="0" build="allAtOnce" animBg="1"/>
      <p:bldP spid="7182" grpId="0" build="allAtOnce" animBg="1"/>
      <p:bldP spid="7183" grpId="0" animBg="1"/>
      <p:bldP spid="7185" grpId="0" animBg="1"/>
      <p:bldP spid="7186" grpId="0" animBg="1"/>
      <p:bldP spid="7187" grpId="0"/>
    </p:bldLst>
  </p:timing>
</p:sld>
</file>

<file path=ppt/theme/theme1.xml><?xml version="1.0" encoding="utf-8"?>
<a:theme xmlns:a="http://schemas.openxmlformats.org/drawingml/2006/main" name="Blank Presentation">
  <a:themeElements>
    <a:clrScheme name="Blank Presentation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161</Words>
  <Application>Microsoft Office PowerPoint</Application>
  <PresentationFormat>Näytössä katseltava diaesitys (4:3)</PresentationFormat>
  <Paragraphs>68</Paragraphs>
  <Slides>5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5</vt:i4>
      </vt:variant>
    </vt:vector>
  </HeadingPairs>
  <TitlesOfParts>
    <vt:vector size="9" baseType="lpstr">
      <vt:lpstr>Arial</vt:lpstr>
      <vt:lpstr>Verdana</vt:lpstr>
      <vt:lpstr>Merriweather Sans</vt:lpstr>
      <vt:lpstr>Blank Presentation</vt:lpstr>
      <vt:lpstr>PowerPoint-esitys</vt:lpstr>
      <vt:lpstr>PowerPoint-esitys</vt:lpstr>
      <vt:lpstr>PowerPoint-esitys</vt:lpstr>
      <vt:lpstr>PowerPoint-esitys</vt:lpstr>
      <vt:lpstr>PowerPoint-esitys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Lehtinen, Karri V</dc:creator>
  <cp:lastModifiedBy>Katrimaija Lehtinen-Itälä</cp:lastModifiedBy>
  <cp:revision>3</cp:revision>
  <dcterms:modified xsi:type="dcterms:W3CDTF">2019-05-22T07:50:54Z</dcterms:modified>
</cp:coreProperties>
</file>