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24CC241-BE57-4CC2-99F5-476ADAE06912}" type="datetimeFigureOut">
              <a:rPr lang="fi-FI" smtClean="0"/>
              <a:t>3.8.2025</a:t>
            </a:fld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fi-FI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3.8.2025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3.8.2025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3.8.2025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4CC241-BE57-4CC2-99F5-476ADAE06912}" type="datetimeFigureOut">
              <a:rPr lang="fi-FI" smtClean="0"/>
              <a:t>3.8.2025</a:t>
            </a:fld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3.8.2025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3.8.2025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3.8.2025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3.8.2025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3.8.2025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241-BE57-4CC2-99F5-476ADAE06912}" type="datetimeFigureOut">
              <a:rPr lang="fi-FI" smtClean="0"/>
              <a:t>3.8.2025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24CC241-BE57-4CC2-99F5-476ADAE06912}" type="datetimeFigureOut">
              <a:rPr lang="fi-FI" smtClean="0"/>
              <a:t>3.8.2025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2C31EB3F-E653-4EC8-BAB7-D59EAFA3019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1484784"/>
            <a:ext cx="7237356" cy="3296657"/>
          </a:xfrm>
        </p:spPr>
        <p:txBody>
          <a:bodyPr/>
          <a:lstStyle/>
          <a:p>
            <a:pPr marL="182880" indent="0">
              <a:buNone/>
            </a:pPr>
            <a:r>
              <a:rPr lang="fi-FI" u="sng" dirty="0"/>
              <a:t>Yhteiskuntaopin kurssit lukiossa</a:t>
            </a:r>
          </a:p>
        </p:txBody>
      </p:sp>
    </p:spTree>
    <p:extLst>
      <p:ext uri="{BB962C8B-B14F-4D97-AF65-F5344CB8AC3E}">
        <p14:creationId xmlns:p14="http://schemas.microsoft.com/office/powerpoint/2010/main" val="3674490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Etsitään hyvän yhteiskunnan kriteereitä </a:t>
            </a:r>
          </a:p>
          <a:p>
            <a:r>
              <a:rPr lang="fi-FI" dirty="0"/>
              <a:t>Tutustutaan suomalaisen yhteiskunnan rakenteeseen: ikärakenne, sosiaalinen tausta, kulttuurinen </a:t>
            </a:r>
            <a:r>
              <a:rPr lang="fi-FI" dirty="0" err="1"/>
              <a:t>tausta,väestön</a:t>
            </a:r>
            <a:r>
              <a:rPr lang="fi-FI" dirty="0"/>
              <a:t> alueellinen sijoittuminen</a:t>
            </a:r>
          </a:p>
          <a:p>
            <a:r>
              <a:rPr lang="fi-FI" dirty="0"/>
              <a:t>Miten Suomea hallitaan?</a:t>
            </a:r>
          </a:p>
          <a:p>
            <a:r>
              <a:rPr lang="fi-FI" dirty="0"/>
              <a:t>Poliittinen ja virkamiesvalta</a:t>
            </a:r>
          </a:p>
          <a:p>
            <a:r>
              <a:rPr lang="fi-FI" dirty="0"/>
              <a:t>Poliittiset puolueet</a:t>
            </a:r>
          </a:p>
          <a:p>
            <a:r>
              <a:rPr lang="fi-FI" dirty="0"/>
              <a:t>Miten tavallinen suomalainen voi vaikuttaa yhteisiin asioihin?</a:t>
            </a:r>
          </a:p>
          <a:p>
            <a:r>
              <a:rPr lang="fi-FI" dirty="0"/>
              <a:t>Millainen on suomalaisten sosiaaliturva?</a:t>
            </a:r>
          </a:p>
          <a:p>
            <a:r>
              <a:rPr lang="fi-FI" dirty="0"/>
              <a:t>Millainen on tulevaisuuden Suomi?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SUOMALAINEN YHTEISKUNTA YH 01</a:t>
            </a:r>
            <a:r>
              <a:rPr lang="fi-FI" dirty="0"/>
              <a:t> (p)       </a:t>
            </a:r>
          </a:p>
        </p:txBody>
      </p:sp>
    </p:spTree>
    <p:extLst>
      <p:ext uri="{BB962C8B-B14F-4D97-AF65-F5344CB8AC3E}">
        <p14:creationId xmlns:p14="http://schemas.microsoft.com/office/powerpoint/2010/main" val="208046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Tutustutaan taloustieteen perusperiaatteisiin ja opitaan ymmärtämään taloudellisia ilmiöitä ja niiden vaikutuksia ihmisten elämään</a:t>
            </a:r>
          </a:p>
          <a:p>
            <a:r>
              <a:rPr lang="fi-FI" dirty="0"/>
              <a:t>Harjaannutaan taloutta koskevien uutisten ymmärtämiseen ja hyödyntämiseen</a:t>
            </a:r>
          </a:p>
          <a:p>
            <a:r>
              <a:rPr lang="fi-FI" dirty="0"/>
              <a:t>Opitaan hahmottamaan talouden ja ihmisten arkielämän välistä vaikutussuhdetta</a:t>
            </a:r>
          </a:p>
          <a:p>
            <a:r>
              <a:rPr lang="fi-FI" dirty="0"/>
              <a:t>Keskeisiä kurssin teemoja: talouskasvu, kansantalouden kiertokulku ja sen mittaaminen, vapaa kilpailu ja yrittäjyys, julkinen talous ja verotus, rahoitusmarkkinat, talouselämän häiriöt ja niiden korjaaminen, Suomi ja maailmantalous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TALOUSTIETO </a:t>
            </a:r>
            <a:r>
              <a:rPr lang="fi-FI" u="sng" dirty="0" err="1"/>
              <a:t>yh</a:t>
            </a:r>
            <a:r>
              <a:rPr lang="fi-FI" u="sng" dirty="0"/>
              <a:t> 02 (P)</a:t>
            </a:r>
          </a:p>
        </p:txBody>
      </p:sp>
    </p:spTree>
    <p:extLst>
      <p:ext uri="{BB962C8B-B14F-4D97-AF65-F5344CB8AC3E}">
        <p14:creationId xmlns:p14="http://schemas.microsoft.com/office/powerpoint/2010/main" val="3871659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Tutustutaan Euroopan unionin perustamiseen johtaneisiin tekijöihin</a:t>
            </a:r>
          </a:p>
          <a:p>
            <a:r>
              <a:rPr lang="fi-FI" dirty="0"/>
              <a:t>Tutustutaan Euroopan unionin toimintaan ja toimielimiin ja yksittäisen jäsenmaan ja  kansalaisen asemaan ja vaikuttamismahdollisuuksiin yhdentyvässä Euroopassa</a:t>
            </a:r>
          </a:p>
          <a:p>
            <a:r>
              <a:rPr lang="fi-FI" dirty="0"/>
              <a:t>Tutustutaan Suomen turvallisuuspolitiikkaan sekä Euroopan unionin että Naton jäsenenä</a:t>
            </a:r>
          </a:p>
          <a:p>
            <a:r>
              <a:rPr lang="fi-FI" dirty="0"/>
              <a:t>Kannustetaan osallistumaan ajankohtaiseen Euroopan unionista käytävään keskusteluun</a:t>
            </a:r>
          </a:p>
          <a:p>
            <a:r>
              <a:rPr lang="fi-FI" dirty="0"/>
              <a:t>Arvioidaan Euroopan unionin tulevaisuutta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SUOMI, EUROOPPA JA MUUTTUVA MAAILMA </a:t>
            </a:r>
            <a:r>
              <a:rPr lang="fi-FI" u="sng" dirty="0" err="1"/>
              <a:t>yh</a:t>
            </a:r>
            <a:r>
              <a:rPr lang="fi-FI" u="sng" dirty="0"/>
              <a:t> 03 (p)</a:t>
            </a:r>
          </a:p>
        </p:txBody>
      </p:sp>
    </p:spTree>
    <p:extLst>
      <p:ext uri="{BB962C8B-B14F-4D97-AF65-F5344CB8AC3E}">
        <p14:creationId xmlns:p14="http://schemas.microsoft.com/office/powerpoint/2010/main" val="381496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Perehdytään oikeustieteen  perusperiaatteisiin ja opitaan käyttämään lakikirjaa sekä ratkaisemaan yksinkertaisia juridisia ongelmia</a:t>
            </a:r>
          </a:p>
          <a:p>
            <a:r>
              <a:rPr lang="fi-FI" dirty="0"/>
              <a:t>Kurssi pyrkii erityisesti antamaan eväitä oman arkisen elämän lakiasioiden hoitamiseen</a:t>
            </a:r>
          </a:p>
          <a:p>
            <a:r>
              <a:rPr lang="fi-FI" dirty="0"/>
              <a:t>Esim. perheoikeus, työoikeus, luonnonsuojelu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KANSALAISEN LAKITIETO </a:t>
            </a:r>
            <a:r>
              <a:rPr lang="fi-FI" u="sng" dirty="0" err="1"/>
              <a:t>yh</a:t>
            </a:r>
            <a:r>
              <a:rPr lang="fi-FI" u="sng" dirty="0"/>
              <a:t> 04 (</a:t>
            </a:r>
            <a:r>
              <a:rPr lang="fi-FI" u="sng" dirty="0" err="1"/>
              <a:t>sy</a:t>
            </a:r>
            <a:r>
              <a:rPr lang="fi-FI" u="sng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87457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Kerrataan yhteiskuntaopin kurssien keskeiset asiat ja valmentaudutaan yhteiskuntaopin yo-kokeeseen</a:t>
            </a:r>
          </a:p>
          <a:p>
            <a:r>
              <a:rPr lang="fi-FI" dirty="0"/>
              <a:t>Kurssin kurssikoe on yhteiskuntaopin preliminääri</a:t>
            </a:r>
          </a:p>
          <a:p>
            <a:r>
              <a:rPr lang="fi-FI" dirty="0"/>
              <a:t>Kurssi on tarkoitettu yhteiskuntaopin kirjoittajille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KERTAUSKURSSI </a:t>
            </a:r>
            <a:r>
              <a:rPr lang="fi-FI" dirty="0" err="1"/>
              <a:t>yh</a:t>
            </a:r>
            <a:r>
              <a:rPr lang="fi-FI" dirty="0"/>
              <a:t> 05 (SO)</a:t>
            </a:r>
          </a:p>
        </p:txBody>
      </p:sp>
    </p:spTree>
    <p:extLst>
      <p:ext uri="{BB962C8B-B14F-4D97-AF65-F5344CB8AC3E}">
        <p14:creationId xmlns:p14="http://schemas.microsoft.com/office/powerpoint/2010/main" val="1633812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Kurssin sisältö opiskellaan erilaisia työtapoja käyttäen, joista tärkeimmät ovat opetuskeskustelu, parityöt, tiivistelyt ja jäsentelyt</a:t>
            </a:r>
          </a:p>
          <a:p>
            <a:r>
              <a:rPr lang="fi-FI" dirty="0"/>
              <a:t>Opitaan erilaisten artikkeleiden, mielipidekirjoitusten, kuvien, tilastojen ja graafisten esitysten tulkintaa ja arviointia. </a:t>
            </a:r>
          </a:p>
          <a:p>
            <a:r>
              <a:rPr lang="fi-FI" dirty="0"/>
              <a:t>Ajatuksena on oppia kriittisyyttä ja taitoa tarkastella asioita eri näkökulmista</a:t>
            </a:r>
          </a:p>
          <a:p>
            <a:r>
              <a:rPr lang="fi-FI" dirty="0"/>
              <a:t>Omien yhteiskunnallisten vaikutusmahdollisuuksien ymmärtäminen</a:t>
            </a:r>
          </a:p>
          <a:p>
            <a:r>
              <a:rPr lang="fi-FI" dirty="0"/>
              <a:t>Yhteiskuntaopin kursseilla keskustellaan paljon, yleisemmin politiikasta! Varaudu siihen, että kommentoimista riittää ;)</a:t>
            </a:r>
          </a:p>
          <a:p>
            <a:r>
              <a:rPr lang="fi-FI" dirty="0"/>
              <a:t>Ajankohtaisen politiikan käänteiden seuraamiseksi kurssin aikana tehdään ryhmissä mediatehtävä, josta tarkemmat ohjeet toisaalla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Kurssin </a:t>
            </a:r>
            <a:r>
              <a:rPr lang="fi-FI" u="sng" dirty="0" err="1"/>
              <a:t>yh</a:t>
            </a:r>
            <a:r>
              <a:rPr lang="fi-FI" u="sng" dirty="0"/>
              <a:t> 01 työsuunnitelma</a:t>
            </a:r>
          </a:p>
        </p:txBody>
      </p:sp>
    </p:spTree>
    <p:extLst>
      <p:ext uri="{BB962C8B-B14F-4D97-AF65-F5344CB8AC3E}">
        <p14:creationId xmlns:p14="http://schemas.microsoft.com/office/powerpoint/2010/main" val="53978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Kurssikoe on tärkein yksittäinen arvosanaan </a:t>
            </a:r>
            <a:r>
              <a:rPr lang="fi-FI"/>
              <a:t>vaikuttava tekijä</a:t>
            </a:r>
            <a:endParaRPr lang="fi-FI" dirty="0"/>
          </a:p>
          <a:p>
            <a:r>
              <a:rPr lang="fi-FI" dirty="0"/>
              <a:t>Arvosanaan vaikuttaa numeron verran myös jatkuva näyttö: läsnäolo, tuntiaktiivisuus, tehtävien suorittaminen ja mediatehtävä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KURSSIN ARVIOINTI</a:t>
            </a:r>
          </a:p>
        </p:txBody>
      </p:sp>
    </p:spTree>
    <p:extLst>
      <p:ext uri="{BB962C8B-B14F-4D97-AF65-F5344CB8AC3E}">
        <p14:creationId xmlns:p14="http://schemas.microsoft.com/office/powerpoint/2010/main" val="237239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uudukko">
  <a:themeElements>
    <a:clrScheme name="Ruudukko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Ruudukko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Ruudukko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122</TotalTime>
  <Words>343</Words>
  <Application>Microsoft Office PowerPoint</Application>
  <PresentationFormat>Näytössä katseltava diaesitys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Franklin Gothic Medium</vt:lpstr>
      <vt:lpstr>Wingdings</vt:lpstr>
      <vt:lpstr>Wingdings 2</vt:lpstr>
      <vt:lpstr>Ruudukko</vt:lpstr>
      <vt:lpstr>Yhteiskuntaopin kurssit lukiossa</vt:lpstr>
      <vt:lpstr>SUOMALAINEN YHTEISKUNTA YH 01 (p)       </vt:lpstr>
      <vt:lpstr>TALOUSTIETO yh 02 (P)</vt:lpstr>
      <vt:lpstr>SUOMI, EUROOPPA JA MUUTTUVA MAAILMA yh 03 (p)</vt:lpstr>
      <vt:lpstr>KANSALAISEN LAKITIETO yh 04 (sy)</vt:lpstr>
      <vt:lpstr>KERTAUSKURSSI yh 05 (SO)</vt:lpstr>
      <vt:lpstr>Kurssin yh 01 työsuunnitelma</vt:lpstr>
      <vt:lpstr>KURSSIN ARVIOINTI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Yhteiskuntaopin kurssit lukiossa</dc:title>
  <dc:creator>opiskelija</dc:creator>
  <cp:lastModifiedBy>Kaartinen Minna</cp:lastModifiedBy>
  <cp:revision>18</cp:revision>
  <dcterms:created xsi:type="dcterms:W3CDTF">2015-08-11T09:59:38Z</dcterms:created>
  <dcterms:modified xsi:type="dcterms:W3CDTF">2025-08-03T07:58:40Z</dcterms:modified>
</cp:coreProperties>
</file>