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7BB5-9428-4D78-AF9C-9F50F74BDEC1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41268-41F6-4FCC-847E-563F6C703B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3702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7BB5-9428-4D78-AF9C-9F50F74BDEC1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41268-41F6-4FCC-847E-563F6C703B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5156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7BB5-9428-4D78-AF9C-9F50F74BDEC1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41268-41F6-4FCC-847E-563F6C703B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8748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7BB5-9428-4D78-AF9C-9F50F74BDEC1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41268-41F6-4FCC-847E-563F6C703B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2150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7BB5-9428-4D78-AF9C-9F50F74BDEC1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41268-41F6-4FCC-847E-563F6C703B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6121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7BB5-9428-4D78-AF9C-9F50F74BDEC1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41268-41F6-4FCC-847E-563F6C703B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2042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7BB5-9428-4D78-AF9C-9F50F74BDEC1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41268-41F6-4FCC-847E-563F6C703B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748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7BB5-9428-4D78-AF9C-9F50F74BDEC1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41268-41F6-4FCC-847E-563F6C703B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3529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7BB5-9428-4D78-AF9C-9F50F74BDEC1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41268-41F6-4FCC-847E-563F6C703B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1716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7BB5-9428-4D78-AF9C-9F50F74BDEC1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41268-41F6-4FCC-847E-563F6C703B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0042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7BB5-9428-4D78-AF9C-9F50F74BDEC1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41268-41F6-4FCC-847E-563F6C703B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6264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17BB5-9428-4D78-AF9C-9F50F74BDEC1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41268-41F6-4FCC-847E-563F6C703B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322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/>
              <a:t>Terve 1: Terveyden perusteet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b="1" dirty="0"/>
              <a:t>Luku 2: Terveysosaaminen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49849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0722" y="329184"/>
            <a:ext cx="5170932" cy="1783080"/>
          </a:xfrm>
        </p:spPr>
        <p:txBody>
          <a:bodyPr anchor="b">
            <a:normAutofit/>
          </a:bodyPr>
          <a:lstStyle/>
          <a:p>
            <a:r>
              <a:rPr lang="fi-FI" sz="4700" b="1"/>
              <a:t>Terveysosaamisen osa-alueet</a:t>
            </a:r>
          </a:p>
        </p:txBody>
      </p:sp>
      <p:pic>
        <p:nvPicPr>
          <p:cNvPr id="5" name="Picture 4" descr="Hehkulamppu keltaisella taustalla, johon on luonnosteltu valonsäteet ja johto">
            <a:extLst>
              <a:ext uri="{FF2B5EF4-FFF2-40B4-BE49-F238E27FC236}">
                <a16:creationId xmlns:a16="http://schemas.microsoft.com/office/drawing/2014/main" id="{AAD7C889-397D-4B1C-A0B6-E641488384B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501" r="14243"/>
          <a:stretch/>
        </p:blipFill>
        <p:spPr>
          <a:xfrm>
            <a:off x="20" y="1"/>
            <a:ext cx="3039386" cy="6858000"/>
          </a:xfrm>
          <a:custGeom>
            <a:avLst/>
            <a:gdLst/>
            <a:ahLst/>
            <a:cxnLst/>
            <a:rect l="l" t="t" r="r" b="b"/>
            <a:pathLst>
              <a:path w="4052542" h="6858000">
                <a:moveTo>
                  <a:pt x="0" y="0"/>
                </a:moveTo>
                <a:lnTo>
                  <a:pt x="4020923" y="0"/>
                </a:lnTo>
                <a:lnTo>
                  <a:pt x="4022656" y="14697"/>
                </a:lnTo>
                <a:cubicBezTo>
                  <a:pt x="4037606" y="98462"/>
                  <a:pt x="4035072" y="183369"/>
                  <a:pt x="4039126" y="267642"/>
                </a:cubicBezTo>
                <a:cubicBezTo>
                  <a:pt x="4043941" y="370699"/>
                  <a:pt x="4037860" y="474136"/>
                  <a:pt x="4035579" y="577446"/>
                </a:cubicBezTo>
                <a:cubicBezTo>
                  <a:pt x="4033805" y="665399"/>
                  <a:pt x="4025063" y="753226"/>
                  <a:pt x="4027724" y="841306"/>
                </a:cubicBezTo>
                <a:cubicBezTo>
                  <a:pt x="4027914" y="844352"/>
                  <a:pt x="4027914" y="847398"/>
                  <a:pt x="4027724" y="850444"/>
                </a:cubicBezTo>
                <a:cubicBezTo>
                  <a:pt x="4019615" y="947281"/>
                  <a:pt x="4019615" y="1044626"/>
                  <a:pt x="4027724" y="1141464"/>
                </a:cubicBezTo>
                <a:cubicBezTo>
                  <a:pt x="4030296" y="1181772"/>
                  <a:pt x="4029574" y="1222221"/>
                  <a:pt x="4025570" y="1262415"/>
                </a:cubicBezTo>
                <a:cubicBezTo>
                  <a:pt x="4021769" y="1313563"/>
                  <a:pt x="4009606" y="1365472"/>
                  <a:pt x="4018348" y="1416238"/>
                </a:cubicBezTo>
                <a:cubicBezTo>
                  <a:pt x="4024037" y="1458058"/>
                  <a:pt x="4027166" y="1500194"/>
                  <a:pt x="4027724" y="1542394"/>
                </a:cubicBezTo>
                <a:cubicBezTo>
                  <a:pt x="4032158" y="1636820"/>
                  <a:pt x="4027977" y="1731753"/>
                  <a:pt x="4026330" y="1826433"/>
                </a:cubicBezTo>
                <a:cubicBezTo>
                  <a:pt x="4024556" y="1936724"/>
                  <a:pt x="4027344" y="2047015"/>
                  <a:pt x="4018475" y="2157432"/>
                </a:cubicBezTo>
                <a:cubicBezTo>
                  <a:pt x="4013597" y="2246629"/>
                  <a:pt x="4013597" y="2336029"/>
                  <a:pt x="4018475" y="2425226"/>
                </a:cubicBezTo>
                <a:cubicBezTo>
                  <a:pt x="4020882" y="2506961"/>
                  <a:pt x="4033172" y="2587934"/>
                  <a:pt x="4031145" y="2670557"/>
                </a:cubicBezTo>
                <a:cubicBezTo>
                  <a:pt x="4028737" y="2766886"/>
                  <a:pt x="4017335" y="2862962"/>
                  <a:pt x="4020882" y="2959546"/>
                </a:cubicBezTo>
                <a:cubicBezTo>
                  <a:pt x="4022529" y="3005617"/>
                  <a:pt x="4022656" y="3051688"/>
                  <a:pt x="4023543" y="3097758"/>
                </a:cubicBezTo>
                <a:cubicBezTo>
                  <a:pt x="4024683" y="3153221"/>
                  <a:pt x="4034692" y="3208556"/>
                  <a:pt x="4029117" y="3263892"/>
                </a:cubicBezTo>
                <a:cubicBezTo>
                  <a:pt x="4019869" y="3356161"/>
                  <a:pt x="3995923" y="3446906"/>
                  <a:pt x="4010873" y="3541459"/>
                </a:cubicBezTo>
                <a:cubicBezTo>
                  <a:pt x="4019108" y="3593495"/>
                  <a:pt x="4028357" y="3645658"/>
                  <a:pt x="4033172" y="3698201"/>
                </a:cubicBezTo>
                <a:cubicBezTo>
                  <a:pt x="4037353" y="3745160"/>
                  <a:pt x="4047868" y="3792881"/>
                  <a:pt x="4039886" y="3839586"/>
                </a:cubicBezTo>
                <a:cubicBezTo>
                  <a:pt x="4033045" y="3879565"/>
                  <a:pt x="4036592" y="3919544"/>
                  <a:pt x="4031271" y="3959523"/>
                </a:cubicBezTo>
                <a:cubicBezTo>
                  <a:pt x="4024303" y="4011939"/>
                  <a:pt x="4020629" y="4065244"/>
                  <a:pt x="4015308" y="4118042"/>
                </a:cubicBezTo>
                <a:cubicBezTo>
                  <a:pt x="4010620" y="4165889"/>
                  <a:pt x="4006946" y="4213610"/>
                  <a:pt x="4019615" y="4258539"/>
                </a:cubicBezTo>
                <a:cubicBezTo>
                  <a:pt x="4050656" y="4371622"/>
                  <a:pt x="4033679" y="4484070"/>
                  <a:pt x="4022023" y="4596391"/>
                </a:cubicBezTo>
                <a:cubicBezTo>
                  <a:pt x="4016321" y="4650965"/>
                  <a:pt x="4007959" y="4708712"/>
                  <a:pt x="4020629" y="4758718"/>
                </a:cubicBezTo>
                <a:cubicBezTo>
                  <a:pt x="4043941" y="4847432"/>
                  <a:pt x="4025697" y="4931705"/>
                  <a:pt x="4015561" y="5016866"/>
                </a:cubicBezTo>
                <a:cubicBezTo>
                  <a:pt x="4003335" y="5100174"/>
                  <a:pt x="4005096" y="5184929"/>
                  <a:pt x="4020756" y="5267654"/>
                </a:cubicBezTo>
                <a:cubicBezTo>
                  <a:pt x="4033172" y="5326035"/>
                  <a:pt x="4033172" y="5385432"/>
                  <a:pt x="4034692" y="5444194"/>
                </a:cubicBezTo>
                <a:cubicBezTo>
                  <a:pt x="4035579" y="5481001"/>
                  <a:pt x="4022023" y="5518441"/>
                  <a:pt x="4013027" y="5555120"/>
                </a:cubicBezTo>
                <a:cubicBezTo>
                  <a:pt x="3996937" y="5621371"/>
                  <a:pt x="3991109" y="5688636"/>
                  <a:pt x="4013027" y="5753237"/>
                </a:cubicBezTo>
                <a:cubicBezTo>
                  <a:pt x="4043561" y="5842713"/>
                  <a:pt x="4061045" y="5932189"/>
                  <a:pt x="4048375" y="6026870"/>
                </a:cubicBezTo>
                <a:cubicBezTo>
                  <a:pt x="4041027" y="6085251"/>
                  <a:pt x="4039380" y="6144902"/>
                  <a:pt x="4028357" y="6202522"/>
                </a:cubicBezTo>
                <a:cubicBezTo>
                  <a:pt x="4010240" y="6298091"/>
                  <a:pt x="4016701" y="6393024"/>
                  <a:pt x="4031145" y="6487196"/>
                </a:cubicBezTo>
                <a:cubicBezTo>
                  <a:pt x="4041293" y="6565885"/>
                  <a:pt x="4042395" y="6645474"/>
                  <a:pt x="4034439" y="6724403"/>
                </a:cubicBezTo>
                <a:lnTo>
                  <a:pt x="4025206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sketchy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90722" y="2395728"/>
            <a:ext cx="3182691" cy="18288"/>
          </a:xfrm>
          <a:custGeom>
            <a:avLst/>
            <a:gdLst>
              <a:gd name="connsiteX0" fmla="*/ 0 w 3182691"/>
              <a:gd name="connsiteY0" fmla="*/ 0 h 18288"/>
              <a:gd name="connsiteX1" fmla="*/ 636538 w 3182691"/>
              <a:gd name="connsiteY1" fmla="*/ 0 h 18288"/>
              <a:gd name="connsiteX2" fmla="*/ 1273076 w 3182691"/>
              <a:gd name="connsiteY2" fmla="*/ 0 h 18288"/>
              <a:gd name="connsiteX3" fmla="*/ 1909615 w 3182691"/>
              <a:gd name="connsiteY3" fmla="*/ 0 h 18288"/>
              <a:gd name="connsiteX4" fmla="*/ 2482499 w 3182691"/>
              <a:gd name="connsiteY4" fmla="*/ 0 h 18288"/>
              <a:gd name="connsiteX5" fmla="*/ 3182691 w 3182691"/>
              <a:gd name="connsiteY5" fmla="*/ 0 h 18288"/>
              <a:gd name="connsiteX6" fmla="*/ 3182691 w 3182691"/>
              <a:gd name="connsiteY6" fmla="*/ 18288 h 18288"/>
              <a:gd name="connsiteX7" fmla="*/ 2609807 w 3182691"/>
              <a:gd name="connsiteY7" fmla="*/ 18288 h 18288"/>
              <a:gd name="connsiteX8" fmla="*/ 2068749 w 3182691"/>
              <a:gd name="connsiteY8" fmla="*/ 18288 h 18288"/>
              <a:gd name="connsiteX9" fmla="*/ 1432211 w 3182691"/>
              <a:gd name="connsiteY9" fmla="*/ 18288 h 18288"/>
              <a:gd name="connsiteX10" fmla="*/ 859327 w 3182691"/>
              <a:gd name="connsiteY10" fmla="*/ 18288 h 18288"/>
              <a:gd name="connsiteX11" fmla="*/ 0 w 3182691"/>
              <a:gd name="connsiteY11" fmla="*/ 18288 h 18288"/>
              <a:gd name="connsiteX12" fmla="*/ 0 w 3182691"/>
              <a:gd name="connsiteY12" fmla="*/ 0 h 18288"/>
              <a:gd name="connsiteX0" fmla="*/ 0 w 3182691"/>
              <a:gd name="connsiteY0" fmla="*/ 0 h 18288"/>
              <a:gd name="connsiteX1" fmla="*/ 572884 w 3182691"/>
              <a:gd name="connsiteY1" fmla="*/ 0 h 18288"/>
              <a:gd name="connsiteX2" fmla="*/ 1113942 w 3182691"/>
              <a:gd name="connsiteY2" fmla="*/ 0 h 18288"/>
              <a:gd name="connsiteX3" fmla="*/ 1686826 w 3182691"/>
              <a:gd name="connsiteY3" fmla="*/ 0 h 18288"/>
              <a:gd name="connsiteX4" fmla="*/ 2323364 w 3182691"/>
              <a:gd name="connsiteY4" fmla="*/ 0 h 18288"/>
              <a:gd name="connsiteX5" fmla="*/ 3182691 w 3182691"/>
              <a:gd name="connsiteY5" fmla="*/ 0 h 18288"/>
              <a:gd name="connsiteX6" fmla="*/ 3182691 w 3182691"/>
              <a:gd name="connsiteY6" fmla="*/ 18288 h 18288"/>
              <a:gd name="connsiteX7" fmla="*/ 2546153 w 3182691"/>
              <a:gd name="connsiteY7" fmla="*/ 18288 h 18288"/>
              <a:gd name="connsiteX8" fmla="*/ 1845961 w 3182691"/>
              <a:gd name="connsiteY8" fmla="*/ 18288 h 18288"/>
              <a:gd name="connsiteX9" fmla="*/ 1304903 w 3182691"/>
              <a:gd name="connsiteY9" fmla="*/ 18288 h 18288"/>
              <a:gd name="connsiteX10" fmla="*/ 604711 w 3182691"/>
              <a:gd name="connsiteY10" fmla="*/ 18288 h 18288"/>
              <a:gd name="connsiteX11" fmla="*/ 0 w 3182691"/>
              <a:gd name="connsiteY11" fmla="*/ 18288 h 18288"/>
              <a:gd name="connsiteX12" fmla="*/ 0 w 3182691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182691" h="18288" fill="none" extrusionOk="0">
                <a:moveTo>
                  <a:pt x="0" y="0"/>
                </a:moveTo>
                <a:cubicBezTo>
                  <a:pt x="225870" y="33585"/>
                  <a:pt x="418138" y="17639"/>
                  <a:pt x="636538" y="0"/>
                </a:cubicBezTo>
                <a:cubicBezTo>
                  <a:pt x="866402" y="-9774"/>
                  <a:pt x="1016900" y="-17532"/>
                  <a:pt x="1273076" y="0"/>
                </a:cubicBezTo>
                <a:cubicBezTo>
                  <a:pt x="1519343" y="-34410"/>
                  <a:pt x="1705438" y="-53754"/>
                  <a:pt x="1909615" y="0"/>
                </a:cubicBezTo>
                <a:cubicBezTo>
                  <a:pt x="2120433" y="2855"/>
                  <a:pt x="2209200" y="-17463"/>
                  <a:pt x="2482499" y="0"/>
                </a:cubicBezTo>
                <a:cubicBezTo>
                  <a:pt x="2733571" y="54170"/>
                  <a:pt x="2997997" y="-48885"/>
                  <a:pt x="3182691" y="0"/>
                </a:cubicBezTo>
                <a:cubicBezTo>
                  <a:pt x="3182657" y="4844"/>
                  <a:pt x="3182281" y="11009"/>
                  <a:pt x="3182691" y="18288"/>
                </a:cubicBezTo>
                <a:cubicBezTo>
                  <a:pt x="2941063" y="3169"/>
                  <a:pt x="2872422" y="16194"/>
                  <a:pt x="2609807" y="18288"/>
                </a:cubicBezTo>
                <a:cubicBezTo>
                  <a:pt x="2341801" y="10032"/>
                  <a:pt x="2328606" y="28832"/>
                  <a:pt x="2068749" y="18288"/>
                </a:cubicBezTo>
                <a:cubicBezTo>
                  <a:pt x="1813820" y="1121"/>
                  <a:pt x="1714804" y="37605"/>
                  <a:pt x="1432211" y="18288"/>
                </a:cubicBezTo>
                <a:cubicBezTo>
                  <a:pt x="1164810" y="-27006"/>
                  <a:pt x="993140" y="27575"/>
                  <a:pt x="859327" y="18288"/>
                </a:cubicBezTo>
                <a:cubicBezTo>
                  <a:pt x="750703" y="-24974"/>
                  <a:pt x="236193" y="38731"/>
                  <a:pt x="0" y="18288"/>
                </a:cubicBezTo>
                <a:cubicBezTo>
                  <a:pt x="-649" y="11698"/>
                  <a:pt x="663" y="5413"/>
                  <a:pt x="0" y="0"/>
                </a:cubicBezTo>
                <a:close/>
              </a:path>
              <a:path w="3182691" h="18288" stroke="0" extrusionOk="0">
                <a:moveTo>
                  <a:pt x="0" y="0"/>
                </a:moveTo>
                <a:cubicBezTo>
                  <a:pt x="243084" y="-23531"/>
                  <a:pt x="399010" y="-30989"/>
                  <a:pt x="572884" y="0"/>
                </a:cubicBezTo>
                <a:cubicBezTo>
                  <a:pt x="745196" y="46048"/>
                  <a:pt x="956262" y="22379"/>
                  <a:pt x="1113942" y="0"/>
                </a:cubicBezTo>
                <a:cubicBezTo>
                  <a:pt x="1345494" y="6575"/>
                  <a:pt x="1537971" y="57434"/>
                  <a:pt x="1686826" y="0"/>
                </a:cubicBezTo>
                <a:cubicBezTo>
                  <a:pt x="1847487" y="-5870"/>
                  <a:pt x="2194651" y="-1232"/>
                  <a:pt x="2323364" y="0"/>
                </a:cubicBezTo>
                <a:cubicBezTo>
                  <a:pt x="2488731" y="36406"/>
                  <a:pt x="2902092" y="-40336"/>
                  <a:pt x="3182691" y="0"/>
                </a:cubicBezTo>
                <a:cubicBezTo>
                  <a:pt x="3182166" y="5049"/>
                  <a:pt x="3182884" y="12044"/>
                  <a:pt x="3182691" y="18288"/>
                </a:cubicBezTo>
                <a:cubicBezTo>
                  <a:pt x="3012562" y="-37820"/>
                  <a:pt x="2765408" y="35618"/>
                  <a:pt x="2546153" y="18288"/>
                </a:cubicBezTo>
                <a:cubicBezTo>
                  <a:pt x="2331952" y="13878"/>
                  <a:pt x="2142129" y="19805"/>
                  <a:pt x="1845961" y="18288"/>
                </a:cubicBezTo>
                <a:cubicBezTo>
                  <a:pt x="1537526" y="31994"/>
                  <a:pt x="1468653" y="-6175"/>
                  <a:pt x="1304903" y="18288"/>
                </a:cubicBezTo>
                <a:cubicBezTo>
                  <a:pt x="1191987" y="26138"/>
                  <a:pt x="927061" y="14626"/>
                  <a:pt x="604711" y="18288"/>
                </a:cubicBezTo>
                <a:cubicBezTo>
                  <a:pt x="273947" y="45577"/>
                  <a:pt x="111622" y="-24554"/>
                  <a:pt x="0" y="18288"/>
                </a:cubicBezTo>
                <a:cubicBezTo>
                  <a:pt x="-39" y="12511"/>
                  <a:pt x="-381" y="8039"/>
                  <a:pt x="0" y="0"/>
                </a:cubicBezTo>
                <a:close/>
              </a:path>
              <a:path w="3182691" h="18288" fill="none" stroke="0" extrusionOk="0">
                <a:moveTo>
                  <a:pt x="0" y="0"/>
                </a:moveTo>
                <a:cubicBezTo>
                  <a:pt x="245832" y="29445"/>
                  <a:pt x="388924" y="-28919"/>
                  <a:pt x="636538" y="0"/>
                </a:cubicBezTo>
                <a:cubicBezTo>
                  <a:pt x="838014" y="3247"/>
                  <a:pt x="1005059" y="8075"/>
                  <a:pt x="1273076" y="0"/>
                </a:cubicBezTo>
                <a:cubicBezTo>
                  <a:pt x="1555121" y="-15110"/>
                  <a:pt x="1674116" y="-4878"/>
                  <a:pt x="1909615" y="0"/>
                </a:cubicBezTo>
                <a:cubicBezTo>
                  <a:pt x="2127874" y="21642"/>
                  <a:pt x="2229467" y="-10228"/>
                  <a:pt x="2482499" y="0"/>
                </a:cubicBezTo>
                <a:cubicBezTo>
                  <a:pt x="2772379" y="28915"/>
                  <a:pt x="3003217" y="-43687"/>
                  <a:pt x="3182691" y="0"/>
                </a:cubicBezTo>
                <a:cubicBezTo>
                  <a:pt x="3183005" y="4158"/>
                  <a:pt x="3181712" y="12539"/>
                  <a:pt x="3182691" y="18288"/>
                </a:cubicBezTo>
                <a:cubicBezTo>
                  <a:pt x="2948637" y="17089"/>
                  <a:pt x="2873728" y="22327"/>
                  <a:pt x="2609807" y="18288"/>
                </a:cubicBezTo>
                <a:cubicBezTo>
                  <a:pt x="2342839" y="11870"/>
                  <a:pt x="2331621" y="30535"/>
                  <a:pt x="2068749" y="18288"/>
                </a:cubicBezTo>
                <a:cubicBezTo>
                  <a:pt x="1813814" y="-7352"/>
                  <a:pt x="1700576" y="36739"/>
                  <a:pt x="1432211" y="18288"/>
                </a:cubicBezTo>
                <a:cubicBezTo>
                  <a:pt x="1148444" y="-27053"/>
                  <a:pt x="987622" y="2403"/>
                  <a:pt x="859327" y="18288"/>
                </a:cubicBezTo>
                <a:cubicBezTo>
                  <a:pt x="743387" y="37422"/>
                  <a:pt x="194182" y="18789"/>
                  <a:pt x="0" y="18288"/>
                </a:cubicBezTo>
                <a:cubicBezTo>
                  <a:pt x="20" y="11469"/>
                  <a:pt x="-29" y="515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custGeom>
                    <a:avLst/>
                    <a:gdLst>
                      <a:gd name="connsiteX0" fmla="*/ 0 w 3182691"/>
                      <a:gd name="connsiteY0" fmla="*/ 0 h 18288"/>
                      <a:gd name="connsiteX1" fmla="*/ 636538 w 3182691"/>
                      <a:gd name="connsiteY1" fmla="*/ 0 h 18288"/>
                      <a:gd name="connsiteX2" fmla="*/ 1273076 w 3182691"/>
                      <a:gd name="connsiteY2" fmla="*/ 0 h 18288"/>
                      <a:gd name="connsiteX3" fmla="*/ 1909615 w 3182691"/>
                      <a:gd name="connsiteY3" fmla="*/ 0 h 18288"/>
                      <a:gd name="connsiteX4" fmla="*/ 2482499 w 3182691"/>
                      <a:gd name="connsiteY4" fmla="*/ 0 h 18288"/>
                      <a:gd name="connsiteX5" fmla="*/ 3182691 w 3182691"/>
                      <a:gd name="connsiteY5" fmla="*/ 0 h 18288"/>
                      <a:gd name="connsiteX6" fmla="*/ 3182691 w 3182691"/>
                      <a:gd name="connsiteY6" fmla="*/ 18288 h 18288"/>
                      <a:gd name="connsiteX7" fmla="*/ 2609807 w 3182691"/>
                      <a:gd name="connsiteY7" fmla="*/ 18288 h 18288"/>
                      <a:gd name="connsiteX8" fmla="*/ 2068749 w 3182691"/>
                      <a:gd name="connsiteY8" fmla="*/ 18288 h 18288"/>
                      <a:gd name="connsiteX9" fmla="*/ 1432211 w 3182691"/>
                      <a:gd name="connsiteY9" fmla="*/ 18288 h 18288"/>
                      <a:gd name="connsiteX10" fmla="*/ 859327 w 3182691"/>
                      <a:gd name="connsiteY10" fmla="*/ 18288 h 18288"/>
                      <a:gd name="connsiteX11" fmla="*/ 0 w 3182691"/>
                      <a:gd name="connsiteY11" fmla="*/ 18288 h 18288"/>
                      <a:gd name="connsiteX12" fmla="*/ 0 w 3182691"/>
                      <a:gd name="connsiteY12" fmla="*/ 0 h 182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3182691" h="18288" fill="none" extrusionOk="0">
                        <a:moveTo>
                          <a:pt x="0" y="0"/>
                        </a:moveTo>
                        <a:cubicBezTo>
                          <a:pt x="253588" y="25878"/>
                          <a:pt x="409323" y="-5359"/>
                          <a:pt x="636538" y="0"/>
                        </a:cubicBezTo>
                        <a:cubicBezTo>
                          <a:pt x="863753" y="5359"/>
                          <a:pt x="1013406" y="3458"/>
                          <a:pt x="1273076" y="0"/>
                        </a:cubicBezTo>
                        <a:cubicBezTo>
                          <a:pt x="1532746" y="-3458"/>
                          <a:pt x="1697408" y="-16840"/>
                          <a:pt x="1909615" y="0"/>
                        </a:cubicBezTo>
                        <a:cubicBezTo>
                          <a:pt x="2121822" y="16840"/>
                          <a:pt x="2213494" y="-18555"/>
                          <a:pt x="2482499" y="0"/>
                        </a:cubicBezTo>
                        <a:cubicBezTo>
                          <a:pt x="2751504" y="18555"/>
                          <a:pt x="3004132" y="-28750"/>
                          <a:pt x="3182691" y="0"/>
                        </a:cubicBezTo>
                        <a:cubicBezTo>
                          <a:pt x="3183133" y="4516"/>
                          <a:pt x="3181864" y="12266"/>
                          <a:pt x="3182691" y="18288"/>
                        </a:cubicBezTo>
                        <a:cubicBezTo>
                          <a:pt x="2947041" y="16687"/>
                          <a:pt x="2875741" y="22937"/>
                          <a:pt x="2609807" y="18288"/>
                        </a:cubicBezTo>
                        <a:cubicBezTo>
                          <a:pt x="2343873" y="13639"/>
                          <a:pt x="2331203" y="31729"/>
                          <a:pt x="2068749" y="18288"/>
                        </a:cubicBezTo>
                        <a:cubicBezTo>
                          <a:pt x="1806295" y="4847"/>
                          <a:pt x="1713773" y="47088"/>
                          <a:pt x="1432211" y="18288"/>
                        </a:cubicBezTo>
                        <a:cubicBezTo>
                          <a:pt x="1150649" y="-10512"/>
                          <a:pt x="982765" y="3747"/>
                          <a:pt x="859327" y="18288"/>
                        </a:cubicBezTo>
                        <a:cubicBezTo>
                          <a:pt x="735889" y="32829"/>
                          <a:pt x="254183" y="35231"/>
                          <a:pt x="0" y="18288"/>
                        </a:cubicBezTo>
                        <a:cubicBezTo>
                          <a:pt x="-306" y="11477"/>
                          <a:pt x="485" y="4355"/>
                          <a:pt x="0" y="0"/>
                        </a:cubicBezTo>
                        <a:close/>
                      </a:path>
                      <a:path w="3182691" h="18288" stroke="0" extrusionOk="0">
                        <a:moveTo>
                          <a:pt x="0" y="0"/>
                        </a:moveTo>
                        <a:cubicBezTo>
                          <a:pt x="247695" y="-19360"/>
                          <a:pt x="392581" y="-28596"/>
                          <a:pt x="572884" y="0"/>
                        </a:cubicBezTo>
                        <a:cubicBezTo>
                          <a:pt x="753187" y="28596"/>
                          <a:pt x="922042" y="4121"/>
                          <a:pt x="1113942" y="0"/>
                        </a:cubicBezTo>
                        <a:cubicBezTo>
                          <a:pt x="1305842" y="-4121"/>
                          <a:pt x="1501806" y="28092"/>
                          <a:pt x="1686826" y="0"/>
                        </a:cubicBezTo>
                        <a:cubicBezTo>
                          <a:pt x="1871846" y="-28092"/>
                          <a:pt x="2170181" y="-20672"/>
                          <a:pt x="2323364" y="0"/>
                        </a:cubicBezTo>
                        <a:cubicBezTo>
                          <a:pt x="2476547" y="20672"/>
                          <a:pt x="2919163" y="6097"/>
                          <a:pt x="3182691" y="0"/>
                        </a:cubicBezTo>
                        <a:cubicBezTo>
                          <a:pt x="3183268" y="4624"/>
                          <a:pt x="3183510" y="11191"/>
                          <a:pt x="3182691" y="18288"/>
                        </a:cubicBezTo>
                        <a:cubicBezTo>
                          <a:pt x="3026064" y="-10849"/>
                          <a:pt x="2775005" y="23067"/>
                          <a:pt x="2546153" y="18288"/>
                        </a:cubicBezTo>
                        <a:cubicBezTo>
                          <a:pt x="2317301" y="13509"/>
                          <a:pt x="2164351" y="-9884"/>
                          <a:pt x="1845961" y="18288"/>
                        </a:cubicBezTo>
                        <a:cubicBezTo>
                          <a:pt x="1527571" y="46460"/>
                          <a:pt x="1455006" y="5824"/>
                          <a:pt x="1304903" y="18288"/>
                        </a:cubicBezTo>
                        <a:cubicBezTo>
                          <a:pt x="1154800" y="30752"/>
                          <a:pt x="942107" y="-12056"/>
                          <a:pt x="604711" y="18288"/>
                        </a:cubicBezTo>
                        <a:cubicBezTo>
                          <a:pt x="267315" y="48632"/>
                          <a:pt x="141927" y="-8395"/>
                          <a:pt x="0" y="18288"/>
                        </a:cubicBezTo>
                        <a:cubicBezTo>
                          <a:pt x="-171" y="12755"/>
                          <a:pt x="-690" y="7930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0722" y="2706624"/>
            <a:ext cx="5170932" cy="348386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i-FI" sz="1900"/>
          </a:p>
          <a:p>
            <a:pPr marL="0" indent="0">
              <a:buNone/>
            </a:pPr>
            <a:r>
              <a:rPr lang="fi-FI" sz="1900"/>
              <a:t>1. tiedot</a:t>
            </a:r>
          </a:p>
          <a:p>
            <a:pPr marL="0" indent="0">
              <a:buNone/>
            </a:pPr>
            <a:r>
              <a:rPr lang="fi-FI" sz="1900"/>
              <a:t>2. taidot</a:t>
            </a:r>
          </a:p>
          <a:p>
            <a:pPr marL="0" indent="0">
              <a:buNone/>
            </a:pPr>
            <a:r>
              <a:rPr lang="fi-FI" sz="1900"/>
              <a:t>3. itsetuntemus</a:t>
            </a:r>
          </a:p>
          <a:p>
            <a:pPr marL="0" indent="0">
              <a:buNone/>
            </a:pPr>
            <a:r>
              <a:rPr lang="fi-FI" sz="1900"/>
              <a:t>4. kriittinen ajattelu</a:t>
            </a:r>
          </a:p>
          <a:p>
            <a:pPr marL="0" indent="0">
              <a:buNone/>
            </a:pPr>
            <a:r>
              <a:rPr lang="fi-FI" sz="1900"/>
              <a:t>5. eettinen vastuullisuus</a:t>
            </a:r>
          </a:p>
        </p:txBody>
      </p:sp>
    </p:spTree>
    <p:extLst>
      <p:ext uri="{BB962C8B-B14F-4D97-AF65-F5344CB8AC3E}">
        <p14:creationId xmlns:p14="http://schemas.microsoft.com/office/powerpoint/2010/main" val="1472909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7">
            <a:extLst>
              <a:ext uri="{FF2B5EF4-FFF2-40B4-BE49-F238E27FC236}">
                <a16:creationId xmlns:a16="http://schemas.microsoft.com/office/drawing/2014/main" id="{C54A3646-77FE-4862-96CE-45260829B1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" name="Group 9">
            <a:extLst>
              <a:ext uri="{FF2B5EF4-FFF2-40B4-BE49-F238E27FC236}">
                <a16:creationId xmlns:a16="http://schemas.microsoft.com/office/drawing/2014/main" id="{3F6FA249-9C10-48B9-9F72-1F333D8A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036894FA-6F9A-4863-AEC5-B734F4226C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6B103C0B-E1BF-4BF0-9605-7426160F9E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B796B9AB-146B-42B0-B1F4-7EF69C521A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0B8CEE20-F67A-4CFC-88F1-4C942EB624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6B823E68-E880-4A79-82AD-6088E1DEAD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C90FFE78-151B-4C6F-893F-6832706022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3A2B9B53-0432-42A0-ACC1-23CCDB1183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142954D5-E17A-4C4B-B575-9D2BE72C64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2317E4B1-5573-4066-895C-2FB759804A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EBA723B4-613D-41FA-93E8-94173C930F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D2693AEC-A60D-40B1-87B3-1EF30A56D4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0EFB57B1-129C-4CA5-9513-29226043BF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AC89A1FD-35E1-4574-A439-61C20F457D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4D55D1DF-59D8-4B47-87C4-FB3A82689A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F99FF32E-3548-4B4D-894E-B3A06C12A7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5005D0D4-EFA9-4355-BA9B-A7B46F9412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6350B02F-5937-44B9-83F4-9C970BE963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F21A245F-C10F-495E-BD0E-CE576C7F0D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6F524856-7B56-403B-B504-044710FD54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4E6D29BC-894B-4228-9F3F-92037EA39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E03B2DC6-DF02-45CB-AC7C-6EBBD359C3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700D0C16-8549-4373-8B7C-3555082CEA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2748" y="0"/>
            <a:ext cx="7701252" cy="68692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0270" y="841248"/>
            <a:ext cx="4670298" cy="1234440"/>
          </a:xfrm>
        </p:spPr>
        <p:txBody>
          <a:bodyPr anchor="t">
            <a:normAutofit/>
          </a:bodyPr>
          <a:lstStyle/>
          <a:p>
            <a:r>
              <a:rPr lang="fi-FI" sz="3500" b="1">
                <a:solidFill>
                  <a:schemeClr val="accent1"/>
                </a:solidFill>
              </a:rPr>
              <a:t>1. Terveyteen liittyvät tiedot</a:t>
            </a:r>
          </a:p>
        </p:txBody>
      </p:sp>
      <p:sp>
        <p:nvSpPr>
          <p:cNvPr id="35" name="Isosceles Triangle 34">
            <a:extLst>
              <a:ext uri="{FF2B5EF4-FFF2-40B4-BE49-F238E27FC236}">
                <a16:creationId xmlns:a16="http://schemas.microsoft.com/office/drawing/2014/main" id="{C7341777-0F86-4E1E-A07F-2076F00D04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10831" y="987224"/>
            <a:ext cx="300774" cy="194466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0270" y="2249424"/>
            <a:ext cx="4670298" cy="380390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900"/>
              <a:t>terveysosaamisen perusta</a:t>
            </a:r>
          </a:p>
          <a:p>
            <a:pPr>
              <a:lnSpc>
                <a:spcPct val="90000"/>
              </a:lnSpc>
            </a:pPr>
            <a:r>
              <a:rPr lang="fi-FI" sz="1900" b="1"/>
              <a:t>kokemus- ja arkitieto vs. tieteellinen tieto</a:t>
            </a:r>
          </a:p>
          <a:p>
            <a:pPr lvl="1">
              <a:lnSpc>
                <a:spcPct val="90000"/>
              </a:lnSpc>
            </a:pPr>
            <a:r>
              <a:rPr lang="fi-FI" sz="1900"/>
              <a:t>tiedonlähteiden epäluotettavuus – luotettavuus </a:t>
            </a:r>
          </a:p>
          <a:p>
            <a:pPr lvl="2">
              <a:lnSpc>
                <a:spcPct val="90000"/>
              </a:lnSpc>
            </a:pPr>
            <a:r>
              <a:rPr lang="fi-FI" sz="1900"/>
              <a:t>vanhemmat, ystävät, auktoriteetit, media ym.</a:t>
            </a:r>
          </a:p>
          <a:p>
            <a:pPr lvl="2">
              <a:lnSpc>
                <a:spcPct val="90000"/>
              </a:lnSpc>
            </a:pPr>
            <a:r>
              <a:rPr lang="fi-FI" sz="1900"/>
              <a:t>perimätieto</a:t>
            </a:r>
          </a:p>
          <a:p>
            <a:pPr lvl="2">
              <a:lnSpc>
                <a:spcPct val="90000"/>
              </a:lnSpc>
            </a:pPr>
            <a:r>
              <a:rPr lang="fi-FI" sz="1900"/>
              <a:t>karismaattisten ja vaikutusvaltaa omaavien tai voittoa tavoittelevien henkilöiden kokemustieto</a:t>
            </a:r>
          </a:p>
          <a:p>
            <a:pPr>
              <a:lnSpc>
                <a:spcPct val="90000"/>
              </a:lnSpc>
            </a:pPr>
            <a:endParaRPr lang="fi-FI" sz="1900"/>
          </a:p>
          <a:p>
            <a:pPr>
              <a:lnSpc>
                <a:spcPct val="90000"/>
              </a:lnSpc>
            </a:pPr>
            <a:endParaRPr lang="fi-FI" sz="1900"/>
          </a:p>
        </p:txBody>
      </p:sp>
    </p:spTree>
    <p:extLst>
      <p:ext uri="{BB962C8B-B14F-4D97-AF65-F5344CB8AC3E}">
        <p14:creationId xmlns:p14="http://schemas.microsoft.com/office/powerpoint/2010/main" val="2071048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54A3646-77FE-4862-96CE-45260829B1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3F6FA249-9C10-48B9-9F72-1F333D8A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036894FA-6F9A-4863-AEC5-B734F4226C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6B103C0B-E1BF-4BF0-9605-7426160F9E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B796B9AB-146B-42B0-B1F4-7EF69C521A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0B8CEE20-F67A-4CFC-88F1-4C942EB624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6B823E68-E880-4A79-82AD-6088E1DEAD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C90FFE78-151B-4C6F-893F-6832706022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3A2B9B53-0432-42A0-ACC1-23CCDB1183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142954D5-E17A-4C4B-B575-9D2BE72C64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2317E4B1-5573-4066-895C-2FB759804A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EBA723B4-613D-41FA-93E8-94173C930F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D2693AEC-A60D-40B1-87B3-1EF30A56D4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0EFB57B1-129C-4CA5-9513-29226043BF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AC89A1FD-35E1-4574-A439-61C20F457D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4D55D1DF-59D8-4B47-87C4-FB3A82689A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F99FF32E-3548-4B4D-894E-B3A06C12A7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5005D0D4-EFA9-4355-BA9B-A7B46F9412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6350B02F-5937-44B9-83F4-9C970BE963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F21A245F-C10F-495E-BD0E-CE576C7F0D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6F524856-7B56-403B-B504-044710FD54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4E6D29BC-894B-4228-9F3F-92037EA39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E03B2DC6-DF02-45CB-AC7C-6EBBD359C3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700D0C16-8549-4373-8B7C-3555082CEA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2748" y="0"/>
            <a:ext cx="7701252" cy="68692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0270" y="841248"/>
            <a:ext cx="4670298" cy="1234440"/>
          </a:xfrm>
        </p:spPr>
        <p:txBody>
          <a:bodyPr anchor="t">
            <a:normAutofit/>
          </a:bodyPr>
          <a:lstStyle/>
          <a:p>
            <a:r>
              <a:rPr lang="fi-FI" sz="3500" b="1">
                <a:solidFill>
                  <a:schemeClr val="accent1"/>
                </a:solidFill>
              </a:rPr>
              <a:t>2. Terveyteen liittyvät taidot</a:t>
            </a:r>
          </a:p>
        </p:txBody>
      </p:sp>
      <p:sp>
        <p:nvSpPr>
          <p:cNvPr id="35" name="Isosceles Triangle 34">
            <a:extLst>
              <a:ext uri="{FF2B5EF4-FFF2-40B4-BE49-F238E27FC236}">
                <a16:creationId xmlns:a16="http://schemas.microsoft.com/office/drawing/2014/main" id="{C7341777-0F86-4E1E-A07F-2076F00D04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10831" y="987224"/>
            <a:ext cx="300774" cy="194466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0270" y="2249424"/>
            <a:ext cx="4670298" cy="380390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800"/>
              <a:t>tarkoittavat terveellisten elämäntapojen omaksumista eli valmiutta ja kykyä toimia terveyttä vahvistavasti</a:t>
            </a:r>
          </a:p>
          <a:p>
            <a:pPr>
              <a:lnSpc>
                <a:spcPct val="90000"/>
              </a:lnSpc>
            </a:pPr>
            <a:r>
              <a:rPr lang="fi-FI" sz="1800"/>
              <a:t>kaikki sellaiset teot ja tekemättä jättämiset, jotka lisäävät yksilön ja yhteisöjen terveyttä, turvallisuutta ja hyvinvointia</a:t>
            </a:r>
          </a:p>
          <a:p>
            <a:pPr>
              <a:lnSpc>
                <a:spcPct val="90000"/>
              </a:lnSpc>
            </a:pPr>
            <a:r>
              <a:rPr lang="fi-FI" sz="1800"/>
              <a:t>monet terveystaidot liittyvät </a:t>
            </a:r>
            <a:r>
              <a:rPr lang="fi-FI" sz="1800" b="1"/>
              <a:t>psykososiaaliseen terveyteen</a:t>
            </a:r>
            <a:r>
              <a:rPr lang="fi-FI" sz="1800"/>
              <a:t> (esim. vuorovaikutustaidot, tunnetaidot)</a:t>
            </a:r>
          </a:p>
          <a:p>
            <a:pPr>
              <a:lnSpc>
                <a:spcPct val="90000"/>
              </a:lnSpc>
            </a:pPr>
            <a:r>
              <a:rPr lang="fi-FI" sz="1800"/>
              <a:t>kuuluu myös kyky tarkkailla omia elämäntapojaan ja terveystottumuksiaan arvioivasti sekä kyky tehdä muutos parempaan suuntaan  (esim. TAM-malli)</a:t>
            </a:r>
          </a:p>
          <a:p>
            <a:pPr>
              <a:lnSpc>
                <a:spcPct val="90000"/>
              </a:lnSpc>
            </a:pPr>
            <a:endParaRPr lang="fi-FI" sz="1800"/>
          </a:p>
          <a:p>
            <a:pPr>
              <a:lnSpc>
                <a:spcPct val="90000"/>
              </a:lnSpc>
            </a:pPr>
            <a:endParaRPr lang="fi-FI" sz="1800"/>
          </a:p>
          <a:p>
            <a:pPr>
              <a:lnSpc>
                <a:spcPct val="90000"/>
              </a:lnSpc>
            </a:pPr>
            <a:endParaRPr lang="fi-FI" sz="1800"/>
          </a:p>
        </p:txBody>
      </p:sp>
    </p:spTree>
    <p:extLst>
      <p:ext uri="{BB962C8B-B14F-4D97-AF65-F5344CB8AC3E}">
        <p14:creationId xmlns:p14="http://schemas.microsoft.com/office/powerpoint/2010/main" val="3842298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54A3646-77FE-4862-96CE-45260829B1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3F6FA249-9C10-48B9-9F72-1F333D8A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036894FA-6F9A-4863-AEC5-B734F4226C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6B103C0B-E1BF-4BF0-9605-7426160F9E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B796B9AB-146B-42B0-B1F4-7EF69C521A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0B8CEE20-F67A-4CFC-88F1-4C942EB624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6B823E68-E880-4A79-82AD-6088E1DEAD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C90FFE78-151B-4C6F-893F-6832706022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3A2B9B53-0432-42A0-ACC1-23CCDB1183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142954D5-E17A-4C4B-B575-9D2BE72C64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2317E4B1-5573-4066-895C-2FB759804A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EBA723B4-613D-41FA-93E8-94173C930F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D2693AEC-A60D-40B1-87B3-1EF30A56D4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0EFB57B1-129C-4CA5-9513-29226043BF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AC89A1FD-35E1-4574-A439-61C20F457D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4D55D1DF-59D8-4B47-87C4-FB3A82689A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F99FF32E-3548-4B4D-894E-B3A06C12A7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5005D0D4-EFA9-4355-BA9B-A7B46F9412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6350B02F-5937-44B9-83F4-9C970BE963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F21A245F-C10F-495E-BD0E-CE576C7F0D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6F524856-7B56-403B-B504-044710FD54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4E6D29BC-894B-4228-9F3F-92037EA39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E03B2DC6-DF02-45CB-AC7C-6EBBD359C3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700D0C16-8549-4373-8B7C-3555082CEA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2748" y="0"/>
            <a:ext cx="7701252" cy="68692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0270" y="841248"/>
            <a:ext cx="4670298" cy="1234440"/>
          </a:xfrm>
        </p:spPr>
        <p:txBody>
          <a:bodyPr anchor="t">
            <a:normAutofit/>
          </a:bodyPr>
          <a:lstStyle/>
          <a:p>
            <a:r>
              <a:rPr lang="fi-FI" sz="3500" b="1">
                <a:solidFill>
                  <a:schemeClr val="accent1"/>
                </a:solidFill>
              </a:rPr>
              <a:t>3. Itsetuntemus</a:t>
            </a:r>
          </a:p>
        </p:txBody>
      </p:sp>
      <p:sp>
        <p:nvSpPr>
          <p:cNvPr id="35" name="Isosceles Triangle 34">
            <a:extLst>
              <a:ext uri="{FF2B5EF4-FFF2-40B4-BE49-F238E27FC236}">
                <a16:creationId xmlns:a16="http://schemas.microsoft.com/office/drawing/2014/main" id="{C7341777-0F86-4E1E-A07F-2076F00D04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10831" y="987224"/>
            <a:ext cx="300774" cy="194466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0270" y="2249424"/>
            <a:ext cx="4670298" cy="380390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600"/>
              <a:t>tarkoittaa, että henkilö pystyy ohjaamaan käyttäytymistään (itsestään) tekemiensä havaintojen ja tietojen avulla</a:t>
            </a:r>
          </a:p>
          <a:p>
            <a:pPr lvl="1">
              <a:lnSpc>
                <a:spcPct val="90000"/>
              </a:lnSpc>
            </a:pPr>
            <a:r>
              <a:rPr lang="fi-FI" sz="1600"/>
              <a:t>millainen on</a:t>
            </a:r>
          </a:p>
          <a:p>
            <a:pPr lvl="1">
              <a:lnSpc>
                <a:spcPct val="90000"/>
              </a:lnSpc>
            </a:pPr>
            <a:r>
              <a:rPr lang="fi-FI" sz="1600"/>
              <a:t>mihin haluaa aikansa käyttää</a:t>
            </a:r>
          </a:p>
          <a:p>
            <a:pPr lvl="1">
              <a:lnSpc>
                <a:spcPct val="90000"/>
              </a:lnSpc>
            </a:pPr>
            <a:r>
              <a:rPr lang="fi-FI" sz="1600"/>
              <a:t>millaisia vahvuuksia itsessään haluaa kehittää</a:t>
            </a:r>
          </a:p>
          <a:p>
            <a:pPr lvl="1">
              <a:lnSpc>
                <a:spcPct val="90000"/>
              </a:lnSpc>
            </a:pPr>
            <a:r>
              <a:rPr lang="fi-FI" sz="1600"/>
              <a:t>keiden kanssa haluaa olla</a:t>
            </a:r>
          </a:p>
          <a:p>
            <a:pPr lvl="1">
              <a:lnSpc>
                <a:spcPct val="90000"/>
              </a:lnSpc>
            </a:pPr>
            <a:r>
              <a:rPr lang="fi-FI" sz="1600"/>
              <a:t>kokemus omasta itsestä yleensä ja eri rooleissa </a:t>
            </a:r>
            <a:br>
              <a:rPr lang="fi-FI" sz="1600"/>
            </a:br>
            <a:r>
              <a:rPr lang="fi-FI" sz="1600"/>
              <a:t>(esim. oppijana, perheenjäsenenä, ystävänä)</a:t>
            </a:r>
          </a:p>
          <a:p>
            <a:pPr marL="457200" lvl="1" indent="0">
              <a:lnSpc>
                <a:spcPct val="90000"/>
              </a:lnSpc>
              <a:buNone/>
            </a:pPr>
            <a:endParaRPr lang="fi-FI" sz="1600"/>
          </a:p>
          <a:p>
            <a:pPr>
              <a:lnSpc>
                <a:spcPct val="90000"/>
              </a:lnSpc>
            </a:pPr>
            <a:r>
              <a:rPr lang="fi-FI" sz="1600" b="1"/>
              <a:t>itsetunto</a:t>
            </a:r>
            <a:r>
              <a:rPr lang="fi-FI" sz="1600"/>
              <a:t> on osa itsetuntemusta ja itsensä hyväksymistä,  omien vahvuuksien tunnistamista, tietoisuutta omista haluista, tarpeista, kokemuksista, arvoista ja asenteista</a:t>
            </a:r>
          </a:p>
        </p:txBody>
      </p:sp>
    </p:spTree>
    <p:extLst>
      <p:ext uri="{BB962C8B-B14F-4D97-AF65-F5344CB8AC3E}">
        <p14:creationId xmlns:p14="http://schemas.microsoft.com/office/powerpoint/2010/main" val="1600497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54A3646-77FE-4862-96CE-45260829B1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3F6FA249-9C10-48B9-9F72-1F333D8A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036894FA-6F9A-4863-AEC5-B734F4226C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6B103C0B-E1BF-4BF0-9605-7426160F9E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B796B9AB-146B-42B0-B1F4-7EF69C521A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0B8CEE20-F67A-4CFC-88F1-4C942EB624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6B823E68-E880-4A79-82AD-6088E1DEAD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C90FFE78-151B-4C6F-893F-6832706022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3A2B9B53-0432-42A0-ACC1-23CCDB1183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142954D5-E17A-4C4B-B575-9D2BE72C64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2317E4B1-5573-4066-895C-2FB759804A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EBA723B4-613D-41FA-93E8-94173C930F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D2693AEC-A60D-40B1-87B3-1EF30A56D4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0EFB57B1-129C-4CA5-9513-29226043BF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AC89A1FD-35E1-4574-A439-61C20F457D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4D55D1DF-59D8-4B47-87C4-FB3A82689A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F99FF32E-3548-4B4D-894E-B3A06C12A7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5005D0D4-EFA9-4355-BA9B-A7B46F9412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6350B02F-5937-44B9-83F4-9C970BE963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F21A245F-C10F-495E-BD0E-CE576C7F0D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6F524856-7B56-403B-B504-044710FD54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4E6D29BC-894B-4228-9F3F-92037EA39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E03B2DC6-DF02-45CB-AC7C-6EBBD359C3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700D0C16-8549-4373-8B7C-3555082CEA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2748" y="0"/>
            <a:ext cx="7701252" cy="68692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0270" y="841248"/>
            <a:ext cx="4670298" cy="1234440"/>
          </a:xfrm>
        </p:spPr>
        <p:txBody>
          <a:bodyPr anchor="t">
            <a:normAutofit/>
          </a:bodyPr>
          <a:lstStyle/>
          <a:p>
            <a:r>
              <a:rPr lang="fi-FI" sz="3500" b="1">
                <a:solidFill>
                  <a:schemeClr val="accent1"/>
                </a:solidFill>
              </a:rPr>
              <a:t>4. Kriittinen ajattelu</a:t>
            </a:r>
          </a:p>
        </p:txBody>
      </p:sp>
      <p:sp>
        <p:nvSpPr>
          <p:cNvPr id="35" name="Isosceles Triangle 34">
            <a:extLst>
              <a:ext uri="{FF2B5EF4-FFF2-40B4-BE49-F238E27FC236}">
                <a16:creationId xmlns:a16="http://schemas.microsoft.com/office/drawing/2014/main" id="{C7341777-0F86-4E1E-A07F-2076F00D04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10831" y="987224"/>
            <a:ext cx="300774" cy="194466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0270" y="2249424"/>
            <a:ext cx="4670298" cy="380390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300"/>
              <a:t>vs. arkiajattelu</a:t>
            </a:r>
          </a:p>
          <a:p>
            <a:pPr>
              <a:lnSpc>
                <a:spcPct val="90000"/>
              </a:lnSpc>
            </a:pPr>
            <a:r>
              <a:rPr lang="fi-FI" sz="1300"/>
              <a:t>arvioivaa korkean tason ajattelua </a:t>
            </a:r>
            <a:br>
              <a:rPr lang="fi-FI" sz="1300"/>
            </a:br>
            <a:r>
              <a:rPr lang="fi-FI" sz="1300"/>
              <a:t>(= loogista, johdonmukaista tiedon keräämistä ja johtopäätösten tekemistä pohtivan päätöksenteon avulla)</a:t>
            </a:r>
          </a:p>
          <a:p>
            <a:pPr>
              <a:lnSpc>
                <a:spcPct val="90000"/>
              </a:lnSpc>
            </a:pPr>
            <a:r>
              <a:rPr lang="fi-FI" sz="1300"/>
              <a:t>ajattelun taidot = tiedonkäsittelyn taidot</a:t>
            </a:r>
          </a:p>
          <a:p>
            <a:pPr>
              <a:lnSpc>
                <a:spcPct val="90000"/>
              </a:lnSpc>
            </a:pPr>
            <a:r>
              <a:rPr lang="fi-FI" sz="1300" b="1"/>
              <a:t>medianlukutaito</a:t>
            </a:r>
            <a:r>
              <a:rPr lang="fi-FI" sz="1300"/>
              <a:t>: 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kyky erottaa tärkeä ja luotettava tieto muusta mediasta 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taitoa löytää ja arvioida oleelliset tiedot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kykyä muodostaa edellisten pohjalta oma perusteltu näkemys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kyky arvioida mainontaa ja tunnistaa humpuukimainos, jossa annetaan katteettomia lupauksia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vrt. uutismedia: mediassa uutuus on uutinen, oli se sitten luotettavaa tai epäluotettavaa tietoa</a:t>
            </a:r>
          </a:p>
          <a:p>
            <a:pPr lvl="1">
              <a:lnSpc>
                <a:spcPct val="90000"/>
              </a:lnSpc>
            </a:pPr>
            <a:endParaRPr lang="fi-FI" sz="1300"/>
          </a:p>
          <a:p>
            <a:pPr lvl="1">
              <a:lnSpc>
                <a:spcPct val="90000"/>
              </a:lnSpc>
            </a:pPr>
            <a:endParaRPr lang="fi-FI" sz="1300"/>
          </a:p>
          <a:p>
            <a:pPr>
              <a:lnSpc>
                <a:spcPct val="90000"/>
              </a:lnSpc>
            </a:pPr>
            <a:endParaRPr lang="fi-FI" sz="1300"/>
          </a:p>
          <a:p>
            <a:pPr>
              <a:lnSpc>
                <a:spcPct val="90000"/>
              </a:lnSpc>
            </a:pPr>
            <a:endParaRPr lang="fi-FI" sz="1300"/>
          </a:p>
        </p:txBody>
      </p:sp>
    </p:spTree>
    <p:extLst>
      <p:ext uri="{BB962C8B-B14F-4D97-AF65-F5344CB8AC3E}">
        <p14:creationId xmlns:p14="http://schemas.microsoft.com/office/powerpoint/2010/main" val="36346680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54A3646-77FE-4862-96CE-45260829B1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3F6FA249-9C10-48B9-9F72-1F333D8A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036894FA-6F9A-4863-AEC5-B734F4226C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6B103C0B-E1BF-4BF0-9605-7426160F9E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B796B9AB-146B-42B0-B1F4-7EF69C521A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0B8CEE20-F67A-4CFC-88F1-4C942EB624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6B823E68-E880-4A79-82AD-6088E1DEAD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C90FFE78-151B-4C6F-893F-6832706022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3A2B9B53-0432-42A0-ACC1-23CCDB1183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142954D5-E17A-4C4B-B575-9D2BE72C64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2317E4B1-5573-4066-895C-2FB759804A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EBA723B4-613D-41FA-93E8-94173C930F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D2693AEC-A60D-40B1-87B3-1EF30A56D4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0EFB57B1-129C-4CA5-9513-29226043BF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AC89A1FD-35E1-4574-A439-61C20F457D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4D55D1DF-59D8-4B47-87C4-FB3A82689A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F99FF32E-3548-4B4D-894E-B3A06C12A7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5005D0D4-EFA9-4355-BA9B-A7B46F9412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6350B02F-5937-44B9-83F4-9C970BE963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F21A245F-C10F-495E-BD0E-CE576C7F0D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6F524856-7B56-403B-B504-044710FD54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4E6D29BC-894B-4228-9F3F-92037EA39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E03B2DC6-DF02-45CB-AC7C-6EBBD359C3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700D0C16-8549-4373-8B7C-3555082CEA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2748" y="0"/>
            <a:ext cx="7701252" cy="68692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0270" y="841248"/>
            <a:ext cx="4670298" cy="1234440"/>
          </a:xfrm>
        </p:spPr>
        <p:txBody>
          <a:bodyPr anchor="t">
            <a:normAutofit/>
          </a:bodyPr>
          <a:lstStyle/>
          <a:p>
            <a:r>
              <a:rPr lang="fi-FI" sz="3500" b="1">
                <a:solidFill>
                  <a:schemeClr val="accent1"/>
                </a:solidFill>
              </a:rPr>
              <a:t>5. Eettinen vastuullisuus</a:t>
            </a:r>
          </a:p>
        </p:txBody>
      </p:sp>
      <p:sp>
        <p:nvSpPr>
          <p:cNvPr id="35" name="Isosceles Triangle 34">
            <a:extLst>
              <a:ext uri="{FF2B5EF4-FFF2-40B4-BE49-F238E27FC236}">
                <a16:creationId xmlns:a16="http://schemas.microsoft.com/office/drawing/2014/main" id="{C7341777-0F86-4E1E-A07F-2076F00D04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10831" y="987224"/>
            <a:ext cx="300774" cy="194466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0270" y="2249424"/>
            <a:ext cx="4670298" cy="380390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fi-FI" sz="1500" b="1"/>
          </a:p>
          <a:p>
            <a:pPr>
              <a:lnSpc>
                <a:spcPct val="90000"/>
              </a:lnSpc>
            </a:pPr>
            <a:r>
              <a:rPr lang="fi-FI" sz="1500" b="1"/>
              <a:t>etiikka – moraali</a:t>
            </a:r>
          </a:p>
          <a:p>
            <a:pPr>
              <a:lnSpc>
                <a:spcPct val="90000"/>
              </a:lnSpc>
            </a:pPr>
            <a:r>
              <a:rPr lang="fi-FI" sz="1500"/>
              <a:t>hyvä tavoiteltava asia eli arvo </a:t>
            </a:r>
          </a:p>
          <a:p>
            <a:pPr>
              <a:lnSpc>
                <a:spcPct val="90000"/>
              </a:lnSpc>
            </a:pPr>
            <a:r>
              <a:rPr lang="fi-FI" sz="1500"/>
              <a:t>vastuullisuus tarkoittaa monien erilaisten näkökulmien pohtimista (esim. kyky punnita kulutus- tai viihdetavaroiden tarpeellisuutta tai hyödyllisyyttä) ja tekojen seurauksien pohdintaa</a:t>
            </a:r>
          </a:p>
          <a:p>
            <a:pPr>
              <a:lnSpc>
                <a:spcPct val="90000"/>
              </a:lnSpc>
            </a:pPr>
            <a:r>
              <a:rPr lang="fi-FI" sz="1500"/>
              <a:t>aikuisuuteen liittyy omien oikeuksien ja vastuiden eli velvollisuuksien ymmärtäminen (esim. miten oma toiminta ja omat valinnat ja teot vaikuttavat itseen, muihin ja ympäristöön)</a:t>
            </a:r>
          </a:p>
          <a:p>
            <a:pPr>
              <a:lnSpc>
                <a:spcPct val="90000"/>
              </a:lnSpc>
            </a:pPr>
            <a:r>
              <a:rPr lang="fi-FI" sz="1500"/>
              <a:t>yhteiskunta ottaa joskus kantaa vastuulliseen käyttäytymiseen (esim. onnettomuuteen osallisen auttamisvelvollisuus)</a:t>
            </a:r>
          </a:p>
          <a:p>
            <a:pPr>
              <a:lnSpc>
                <a:spcPct val="90000"/>
              </a:lnSpc>
            </a:pPr>
            <a:r>
              <a:rPr lang="fi-FI" sz="1500"/>
              <a:t>vastuu myös heikommista, sairaista ja lapsista sekä vanhuksista</a:t>
            </a:r>
          </a:p>
        </p:txBody>
      </p:sp>
    </p:spTree>
    <p:extLst>
      <p:ext uri="{BB962C8B-B14F-4D97-AF65-F5344CB8AC3E}">
        <p14:creationId xmlns:p14="http://schemas.microsoft.com/office/powerpoint/2010/main" val="34955935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366</Words>
  <Application>Microsoft Office PowerPoint</Application>
  <PresentationFormat>Näytössä katseltava diaesitys (4:3)</PresentationFormat>
  <Paragraphs>51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Terve 1: Terveyden perusteet</vt:lpstr>
      <vt:lpstr>Terveysosaamisen osa-alueet</vt:lpstr>
      <vt:lpstr>1. Terveyteen liittyvät tiedot</vt:lpstr>
      <vt:lpstr>2. Terveyteen liittyvät taidot</vt:lpstr>
      <vt:lpstr>3. Itsetuntemus</vt:lpstr>
      <vt:lpstr>4. Kriittinen ajattelu</vt:lpstr>
      <vt:lpstr>5. Eettinen vastuullisuus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Timo Ryhtä</cp:lastModifiedBy>
  <cp:revision>16</cp:revision>
  <dcterms:created xsi:type="dcterms:W3CDTF">2017-06-12T06:09:54Z</dcterms:created>
  <dcterms:modified xsi:type="dcterms:W3CDTF">2021-02-12T09:59:01Z</dcterms:modified>
</cp:coreProperties>
</file>