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20" r:id="rId6"/>
    <p:sldId id="321" r:id="rId7"/>
    <p:sldId id="359" r:id="rId8"/>
    <p:sldId id="350" r:id="rId9"/>
    <p:sldId id="351" r:id="rId10"/>
    <p:sldId id="353" r:id="rId11"/>
    <p:sldId id="354" r:id="rId12"/>
    <p:sldId id="336" r:id="rId13"/>
    <p:sldId id="340" r:id="rId14"/>
    <p:sldId id="341" r:id="rId15"/>
    <p:sldId id="342" r:id="rId16"/>
    <p:sldId id="357" r:id="rId17"/>
    <p:sldId id="358" r:id="rId18"/>
    <p:sldId id="355" r:id="rId19"/>
    <p:sldId id="356" r:id="rId20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07DA7"/>
    <a:srgbClr val="B60058"/>
    <a:srgbClr val="9BC52D"/>
    <a:srgbClr val="FDD518"/>
    <a:srgbClr val="F5BC1D"/>
    <a:srgbClr val="54C500"/>
    <a:srgbClr val="009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126" charset="-128"/>
              </a:defRPr>
            </a:lvl1pPr>
          </a:lstStyle>
          <a:p>
            <a:pPr>
              <a:defRPr/>
            </a:pPr>
            <a:fld id="{C42A88F6-EFA3-4788-9C20-644F3D9784A5}" type="datetime1">
              <a:rPr lang="fi-FI" altLang="fi-FI"/>
              <a:pPr>
                <a:defRPr/>
              </a:pPr>
              <a:t>28.4.2016</a:t>
            </a:fld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126" charset="-128"/>
              </a:defRPr>
            </a:lvl1pPr>
          </a:lstStyle>
          <a:p>
            <a:pPr>
              <a:defRPr/>
            </a:pPr>
            <a:fld id="{DF7E6CC5-110D-4808-93B6-C17DE5BDC07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126" charset="-128"/>
              </a:defRPr>
            </a:lvl1pPr>
          </a:lstStyle>
          <a:p>
            <a:pPr>
              <a:defRPr/>
            </a:pPr>
            <a:fld id="{452B8BC2-BB84-4950-970D-271CAA70CE5C}" type="datetime1">
              <a:rPr lang="fi-FI" altLang="fi-FI"/>
              <a:pPr>
                <a:defRPr/>
              </a:pPr>
              <a:t>28.4.2016</a:t>
            </a:fld>
            <a:endParaRPr lang="fi-FI" alt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altLang="fi-FI" noProof="0" smtClean="0"/>
              <a:t>Muokkaa tekstin perustyylejä osoittamalla</a:t>
            </a:r>
          </a:p>
          <a:p>
            <a:pPr lvl="1"/>
            <a:r>
              <a:rPr lang="fi-FI" altLang="fi-FI" noProof="0" smtClean="0"/>
              <a:t>toinen taso</a:t>
            </a:r>
          </a:p>
          <a:p>
            <a:pPr lvl="2"/>
            <a:r>
              <a:rPr lang="fi-FI" altLang="fi-FI" noProof="0" smtClean="0"/>
              <a:t>kolmas taso</a:t>
            </a:r>
          </a:p>
          <a:p>
            <a:pPr lvl="3"/>
            <a:r>
              <a:rPr lang="fi-FI" altLang="fi-FI" noProof="0" smtClean="0"/>
              <a:t>neljäs taso</a:t>
            </a:r>
          </a:p>
          <a:p>
            <a:pPr lvl="4"/>
            <a:r>
              <a:rPr lang="fi-FI" alt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126" charset="-128"/>
              </a:defRPr>
            </a:lvl1pPr>
          </a:lstStyle>
          <a:p>
            <a:pPr>
              <a:defRPr/>
            </a:pPr>
            <a:fld id="{C9210003-7954-4385-BE57-436B5189039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0"/>
        <a:cs typeface="Geneva" pitchFamily="-65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0"/>
        <a:cs typeface="Geneva" pitchFamily="-65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0"/>
        <a:cs typeface="Geneva" pitchFamily="-65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0"/>
        <a:cs typeface="Geneva" pitchFamily="-65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0"/>
        <a:cs typeface="Geneva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/>
          <a:lstStyle/>
          <a:p>
            <a:endParaRPr lang="fi-FI" altLang="fi-FI" smtClean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/>
          <a:lstStyle/>
          <a:p>
            <a:endParaRPr lang="fi-FI" altLang="fi-FI" smtClean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/>
          <a:lstStyle/>
          <a:p>
            <a:endParaRPr lang="fi-FI" altLang="fi-FI" smtClean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/>
          <a:lstStyle/>
          <a:p>
            <a:endParaRPr lang="fi-FI" altLang="fi-FI" smtClean="0">
              <a:ea typeface="Genev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P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2217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uva 9" descr="POP_logo_neg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30438" y="2565400"/>
            <a:ext cx="4778375" cy="12461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9" descr="shutterstock_137992772.jp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"/>
            <a:ext cx="9152558" cy="588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3429000"/>
            <a:ext cx="8243888" cy="649288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rgbClr val="59595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4635-2817-49BC-8AB8-A93ACD133A7E}" type="datetime1">
              <a:rPr lang="fi-FI"/>
              <a:pPr>
                <a:defRPr/>
              </a:pPr>
              <a:t>28.4.2016</a:t>
            </a:fld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© POP Pankki</a:t>
            </a: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8804-8A92-4FFE-8FBF-012830903EA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lide - ei tau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uora yhdysviiva 6"/>
          <p:cNvCxnSpPr/>
          <p:nvPr userDrawn="1"/>
        </p:nvCxnSpPr>
        <p:spPr>
          <a:xfrm>
            <a:off x="457200" y="5876925"/>
            <a:ext cx="8243888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3429000"/>
            <a:ext cx="8243888" cy="649288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rgbClr val="595959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E4CD-8A59-457C-BBB9-2507362FBB91}" type="datetime1">
              <a:rPr lang="fi-FI"/>
              <a:pPr>
                <a:defRPr/>
              </a:pPr>
              <a:t>28.4.2016</a:t>
            </a:fld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© POP Pankki</a:t>
            </a: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B585-CF8C-4677-B099-5D0ADBDA767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uora yhdysviiva 6"/>
          <p:cNvCxnSpPr/>
          <p:nvPr userDrawn="1"/>
        </p:nvCxnSpPr>
        <p:spPr>
          <a:xfrm>
            <a:off x="457200" y="5876925"/>
            <a:ext cx="8243888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916833"/>
            <a:ext cx="8229600" cy="3816424"/>
          </a:xfrm>
        </p:spPr>
        <p:txBody>
          <a:bodyPr/>
          <a:lstStyle>
            <a:lvl1pPr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>
              <a:defRPr sz="1400"/>
            </a:lvl3pPr>
            <a:lvl4pPr marL="1600200" indent="-228600"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E4D6CA7-5FA1-4439-97CE-1F6FCE426581}" type="datetime1">
              <a:rPr lang="fi-FI"/>
              <a:pPr>
                <a:defRPr/>
              </a:pPr>
              <a:t>28.4.2016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© POP Pankki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E399-0ABF-4B2D-9D04-5CA8FEB5EE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8" descr="POP_ppt_pohjakuva_yläosa.jpg"/>
          <p:cNvPicPr>
            <a:picLocks noChangeAspect="1"/>
          </p:cNvPicPr>
          <p:nvPr userDrawn="1"/>
        </p:nvPicPr>
        <p:blipFill>
          <a:blip r:embed="rId7"/>
          <a:srcRect l="-5605" t="-5321"/>
          <a:stretch>
            <a:fillRect/>
          </a:stretch>
        </p:blipFill>
        <p:spPr bwMode="auto">
          <a:xfrm>
            <a:off x="3514725" y="5926138"/>
            <a:ext cx="21145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740525" y="6096000"/>
            <a:ext cx="1046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fld id="{B1806118-8B2A-458D-93D0-6822364958F1}" type="datetime1">
              <a:rPr lang="fi-FI"/>
              <a:pPr>
                <a:defRPr/>
              </a:pPr>
              <a:t>28.4.2016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7200" y="609600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Geneva" pitchFamily="126" charset="-128"/>
              </a:defRPr>
            </a:lvl1pPr>
          </a:lstStyle>
          <a:p>
            <a:pPr>
              <a:defRPr/>
            </a:pPr>
            <a:r>
              <a:rPr lang="fi-FI" altLang="fi-FI"/>
              <a:t>© POP Pankki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786688" y="609600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Geneva" pitchFamily="126" charset="-128"/>
              </a:defRPr>
            </a:lvl1pPr>
          </a:lstStyle>
          <a:p>
            <a:pPr>
              <a:defRPr/>
            </a:pPr>
            <a:fld id="{41E05659-0781-492B-9284-BCF405BE5F2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23A"/>
          </a:solidFill>
          <a:latin typeface="Arial"/>
          <a:ea typeface="Geneva" pitchFamily="-65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23A"/>
          </a:solidFill>
          <a:latin typeface="Arial" charset="0"/>
          <a:ea typeface="Geneva" pitchFamily="-65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23A"/>
          </a:solidFill>
          <a:latin typeface="Arial" charset="0"/>
          <a:ea typeface="Geneva" pitchFamily="-65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23A"/>
          </a:solidFill>
          <a:latin typeface="Arial" charset="0"/>
          <a:ea typeface="Geneva" pitchFamily="-65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23A"/>
          </a:solidFill>
          <a:latin typeface="Arial" charset="0"/>
          <a:ea typeface="Geneva" pitchFamily="-65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-Regular" pitchFamily="-65" charset="0"/>
          <a:ea typeface="Geneva" pitchFamily="-65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-Regular" pitchFamily="-65" charset="0"/>
          <a:ea typeface="Geneva" pitchFamily="-65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-Regular" pitchFamily="-65" charset="0"/>
          <a:ea typeface="Geneva" pitchFamily="-65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IN-Regular" pitchFamily="-65" charset="0"/>
          <a:ea typeface="Geneva" pitchFamily="-65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Arial"/>
          <a:ea typeface="Geneva" pitchFamily="-65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Arial"/>
          <a:ea typeface="Geneva" pitchFamily="-65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404040"/>
          </a:solidFill>
          <a:latin typeface="Arial"/>
          <a:ea typeface="Geneva" pitchFamily="-65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404040"/>
          </a:solidFill>
          <a:latin typeface="Arial"/>
          <a:ea typeface="Geneva" pitchFamily="-65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404040"/>
          </a:solidFill>
          <a:latin typeface="Arial"/>
          <a:ea typeface="Geneva" pitchFamily="-65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2800">
                <a:cs typeface="Arial" charset="0"/>
              </a:rPr>
              <a:t>LAINAN LYHENNYSTAVAT</a:t>
            </a:r>
            <a:endParaRPr lang="en-GB" altLang="fi-FI" sz="2800">
              <a:cs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697038"/>
            <a:ext cx="617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ANNUITEETTI ELI TASAERÄ</a:t>
            </a:r>
            <a:endParaRPr lang="en-GB" altLang="fi-FI"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6002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4876800"/>
            <a:ext cx="4572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004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1910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105400" y="4114800"/>
            <a:ext cx="457200" cy="1447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943600" y="4038600"/>
            <a:ext cx="4572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858000" y="3810000"/>
            <a:ext cx="457200" cy="1752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600200" y="5562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600200" y="59436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467600" y="57150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latin typeface="Times New Roman" pitchFamily="18" charset="0"/>
                <a:cs typeface="Arial" charset="0"/>
              </a:rPr>
              <a:t>AIKA</a:t>
            </a:r>
            <a:endParaRPr lang="en-GB" altLang="fi-FI">
              <a:latin typeface="Times New Roman" pitchFamily="18" charset="0"/>
              <a:cs typeface="Arial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34963" y="51704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28588" y="5219700"/>
            <a:ext cx="1411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LYHENNYS</a:t>
            </a:r>
            <a:endParaRPr lang="en-GB" altLang="fi-FI">
              <a:cs typeface="Arial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600200" y="2743200"/>
            <a:ext cx="457200" cy="2438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362200" y="2743200"/>
            <a:ext cx="457200" cy="2209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200400" y="3048000"/>
            <a:ext cx="457200" cy="1524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191000" y="3048000"/>
            <a:ext cx="457200" cy="1295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105400" y="2743200"/>
            <a:ext cx="457200" cy="1371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5943600" y="2743200"/>
            <a:ext cx="457200" cy="1295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6858000" y="3048000"/>
            <a:ext cx="457200" cy="914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34963" y="30178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50825" y="3244850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KORKO </a:t>
            </a:r>
            <a:endParaRPr lang="en-GB" altLang="fi-FI">
              <a:cs typeface="Arial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819400" y="2438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200" b="1">
                <a:latin typeface="Times New Roman" pitchFamily="18" charset="0"/>
                <a:cs typeface="Arial" charset="0"/>
              </a:rPr>
              <a:t>*</a:t>
            </a:r>
            <a:endParaRPr lang="en-GB" altLang="fi-FI" sz="3200" b="1">
              <a:latin typeface="Times New Roman" pitchFamily="18" charset="0"/>
              <a:cs typeface="Arial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24200" y="2209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latin typeface="Times New Roman" pitchFamily="18" charset="0"/>
                <a:cs typeface="Arial" charset="0"/>
              </a:rPr>
              <a:t>koron tarkistus</a:t>
            </a:r>
            <a:endParaRPr lang="en-GB" altLang="fi-FI">
              <a:latin typeface="Times New Roman" pitchFamily="18" charset="0"/>
              <a:cs typeface="Arial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7244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200" b="1">
                <a:latin typeface="Times New Roman" pitchFamily="18" charset="0"/>
                <a:cs typeface="Arial" charset="0"/>
              </a:rPr>
              <a:t>*</a:t>
            </a:r>
            <a:endParaRPr lang="en-GB" altLang="fi-FI" sz="3200" b="1">
              <a:latin typeface="Times New Roman" pitchFamily="18" charset="0"/>
              <a:cs typeface="Arial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477000" y="27432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200" b="1">
                <a:latin typeface="Times New Roman" pitchFamily="18" charset="0"/>
                <a:cs typeface="Arial" charset="0"/>
              </a:rPr>
              <a:t>*</a:t>
            </a:r>
            <a:endParaRPr lang="en-GB" altLang="fi-FI" sz="3200" b="1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2800">
                <a:cs typeface="Arial" charset="0"/>
              </a:rPr>
              <a:t>LAINAN LYHENNYSTAVAT</a:t>
            </a:r>
            <a:endParaRPr lang="en-GB" altLang="fi-FI" sz="2800">
              <a:cs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KIINTEÄ TASAERÄ</a:t>
            </a:r>
            <a:endParaRPr lang="en-GB" altLang="fi-FI">
              <a:cs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00200" y="52578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62200" y="5029200"/>
            <a:ext cx="4572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004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1910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054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9436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858000" y="4191000"/>
            <a:ext cx="4572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600200" y="5562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600200" y="59436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467600" y="571500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AIKA</a:t>
            </a:r>
            <a:endParaRPr lang="en-GB" altLang="fi-FI">
              <a:cs typeface="Arial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33400" y="5334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8600" y="5334000"/>
            <a:ext cx="1411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LYHENNYS</a:t>
            </a:r>
            <a:endParaRPr lang="en-GB" altLang="fi-FI">
              <a:cs typeface="Arial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600200" y="3352800"/>
            <a:ext cx="457200" cy="1905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362200" y="3352800"/>
            <a:ext cx="457200" cy="1676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200400" y="3352800"/>
            <a:ext cx="457200" cy="1524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191000" y="3352800"/>
            <a:ext cx="457200" cy="1295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05400" y="3352800"/>
            <a:ext cx="457200" cy="1143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943600" y="3352800"/>
            <a:ext cx="457200" cy="990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858000" y="3352800"/>
            <a:ext cx="457200" cy="8382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268288" y="39338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28600" y="3352800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KORKO </a:t>
            </a:r>
            <a:endParaRPr lang="en-GB" altLang="fi-FI">
              <a:cs typeface="Arial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590800" y="243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altLang="fi-FI">
              <a:latin typeface="Times New Roman" pitchFamily="18" charset="0"/>
              <a:cs typeface="Arial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2057400" y="2590800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KORON MUUTOKSET LISÄÄVÄT TAI LYHENTÄVÄT LAINA-AIKAA</a:t>
            </a:r>
            <a:endParaRPr lang="en-GB" altLang="fi-FI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Lainan vakuudet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Vakuudeton laina – hinta?</a:t>
            </a:r>
          </a:p>
          <a:p>
            <a:pPr marL="0" indent="0">
              <a:buFont typeface="Arial" charset="0"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Henkilötakaus</a:t>
            </a:r>
          </a:p>
          <a:p>
            <a:pPr lvl="1">
              <a:defRPr/>
            </a:pPr>
            <a:r>
              <a:rPr lang="fi-FI" dirty="0" smtClean="0"/>
              <a:t>Toinen henkilö vastaa velasta kuin omastaan</a:t>
            </a:r>
          </a:p>
          <a:p>
            <a:pPr lvl="1">
              <a:defRPr/>
            </a:pPr>
            <a:r>
              <a:rPr lang="fi-FI" dirty="0" smtClean="0"/>
              <a:t>Ei ole pankkitermein turvaavaa vakuutta (</a:t>
            </a:r>
            <a:r>
              <a:rPr lang="fi-FI" dirty="0" err="1" smtClean="0"/>
              <a:t>poikk</a:t>
            </a:r>
            <a:r>
              <a:rPr lang="fi-FI" dirty="0" smtClean="0"/>
              <a:t>. </a:t>
            </a:r>
            <a:r>
              <a:rPr lang="fi-FI" dirty="0"/>
              <a:t>v</a:t>
            </a:r>
            <a:r>
              <a:rPr lang="fi-FI" dirty="0" smtClean="0"/>
              <a:t>altion takaus) </a:t>
            </a:r>
          </a:p>
          <a:p>
            <a:pPr lvl="1">
              <a:defRPr/>
            </a:pPr>
            <a:r>
              <a:rPr lang="fi-FI" dirty="0" smtClean="0"/>
              <a:t>Yleensä </a:t>
            </a:r>
            <a:r>
              <a:rPr lang="fi-FI" dirty="0" err="1" smtClean="0"/>
              <a:t>max</a:t>
            </a:r>
            <a:r>
              <a:rPr lang="fi-FI" dirty="0" smtClean="0"/>
              <a:t>. 10.000 - 20.000 €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Reaalivakuus </a:t>
            </a:r>
          </a:p>
          <a:p>
            <a:pPr lvl="1">
              <a:defRPr/>
            </a:pPr>
            <a:r>
              <a:rPr lang="fi-FI" dirty="0" smtClean="0"/>
              <a:t>Turvaava vakuus</a:t>
            </a:r>
          </a:p>
          <a:p>
            <a:pPr lvl="1">
              <a:defRPr/>
            </a:pPr>
            <a:r>
              <a:rPr lang="fi-FI" dirty="0" smtClean="0"/>
              <a:t>Käteispantit: tilivarat, asunto-osakkeet </a:t>
            </a:r>
            <a:r>
              <a:rPr lang="fi-FI" dirty="0" err="1" smtClean="0"/>
              <a:t>jne</a:t>
            </a:r>
            <a:r>
              <a:rPr lang="fi-FI" dirty="0" smtClean="0"/>
              <a:t>: pantin hallinta osoittaa sen, kenellä siihen on oikeus</a:t>
            </a:r>
          </a:p>
          <a:p>
            <a:pPr lvl="1">
              <a:defRPr/>
            </a:pPr>
            <a:r>
              <a:rPr lang="fi-FI" dirty="0" smtClean="0"/>
              <a:t>Kiinteistöpantit: kiinteistöt </a:t>
            </a:r>
            <a:endParaRPr lang="fi-FI" dirty="0"/>
          </a:p>
        </p:txBody>
      </p:sp>
      <p:sp>
        <p:nvSpPr>
          <p:cNvPr id="17412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9B943-2533-43B5-855C-68FE1088601A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17413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17414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8FC65A-4093-4049-AAB9-25656C3EAAE5}" type="slidenum">
              <a:rPr lang="fi-FI" altLang="fi-FI" smtClean="0">
                <a:ea typeface="Geneva" charset="-128"/>
                <a:cs typeface="Arial" charset="0"/>
              </a:rPr>
              <a:pPr/>
              <a:t>12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Kiinteistöpantit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Kiinteistökiinnitys</a:t>
            </a:r>
          </a:p>
          <a:p>
            <a:pPr lvl="1">
              <a:defRPr/>
            </a:pPr>
            <a:r>
              <a:rPr lang="fi-FI" dirty="0" smtClean="0"/>
              <a:t>Kiinnitys voidaan hakea kiinteistöön, sen määräalaan ja määräosaan </a:t>
            </a:r>
          </a:p>
          <a:p>
            <a:pPr lvl="1">
              <a:defRPr/>
            </a:pPr>
            <a:r>
              <a:rPr lang="fi-FI" dirty="0" smtClean="0"/>
              <a:t>Kiinteistökiinnityksestä annetaan todistukseksi panttikirja – sähköinen</a:t>
            </a:r>
          </a:p>
          <a:p>
            <a:pPr lvl="2">
              <a:defRPr/>
            </a:pPr>
            <a:r>
              <a:rPr lang="fi-FI" dirty="0" smtClean="0"/>
              <a:t>Panttikirjoja voi olla useita ja arvoltaan määrättömiä</a:t>
            </a:r>
          </a:p>
          <a:p>
            <a:pPr lvl="2">
              <a:defRPr/>
            </a:pPr>
            <a:r>
              <a:rPr lang="fi-FI" dirty="0" smtClean="0"/>
              <a:t>Panttikirjan € -määrä ei ole sama kuin velan määrä</a:t>
            </a:r>
          </a:p>
          <a:p>
            <a:pPr lvl="1">
              <a:defRPr/>
            </a:pPr>
            <a:r>
              <a:rPr lang="fi-FI" dirty="0" smtClean="0"/>
              <a:t>Panttikirja pantataan lainan vakuudeksi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Maanmittaustoimisto </a:t>
            </a:r>
          </a:p>
          <a:p>
            <a:pPr lvl="1">
              <a:defRPr/>
            </a:pPr>
            <a:r>
              <a:rPr lang="fi-FI" dirty="0" smtClean="0"/>
              <a:t>Lainhuudot</a:t>
            </a:r>
          </a:p>
          <a:p>
            <a:pPr lvl="1">
              <a:defRPr/>
            </a:pPr>
            <a:r>
              <a:rPr lang="fi-FI" dirty="0" smtClean="0"/>
              <a:t>Kiinteistöjen rasitustiedot ja muut kirjaukset </a:t>
            </a:r>
          </a:p>
          <a:p>
            <a:pPr lvl="1">
              <a:defRPr/>
            </a:pPr>
            <a:r>
              <a:rPr lang="fi-FI" dirty="0" smtClean="0"/>
              <a:t>Julkinen rekisteri ja julkinen luotettavuus</a:t>
            </a:r>
            <a:endParaRPr lang="fi-FI" dirty="0"/>
          </a:p>
        </p:txBody>
      </p:sp>
      <p:sp>
        <p:nvSpPr>
          <p:cNvPr id="18436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05CCE6-D0B3-4939-8D3F-2137AE890175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18437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18438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20140C-7E0E-4424-8C2E-6893011AEBD9}" type="slidenum">
              <a:rPr lang="fi-FI" altLang="fi-FI" smtClean="0">
                <a:ea typeface="Geneva" charset="-128"/>
                <a:cs typeface="Arial" charset="0"/>
              </a:rPr>
              <a:pPr/>
              <a:t>13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Pankki työpaikkana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Kassatoimihenkilö, sijoitusneuvoja, lainatoimihenkilö</a:t>
            </a:r>
          </a:p>
          <a:p>
            <a:pPr>
              <a:defRPr/>
            </a:pPr>
            <a:r>
              <a:rPr lang="fi-FI" dirty="0" smtClean="0"/>
              <a:t>Pankkilakimies, notariaattisihteeri</a:t>
            </a:r>
          </a:p>
          <a:p>
            <a:pPr>
              <a:defRPr/>
            </a:pPr>
            <a:r>
              <a:rPr lang="fi-FI" dirty="0" smtClean="0"/>
              <a:t>Konttorinjohtaja, pankinjohtaja, toimitusjohtaja</a:t>
            </a:r>
          </a:p>
          <a:p>
            <a:pPr marL="0" indent="0">
              <a:buFont typeface="Arial" charset="0"/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Taustatehtävät, </a:t>
            </a:r>
            <a:r>
              <a:rPr lang="fi-FI" dirty="0" err="1" smtClean="0"/>
              <a:t>back</a:t>
            </a:r>
            <a:r>
              <a:rPr lang="fi-FI" dirty="0" smtClean="0"/>
              <a:t> </a:t>
            </a:r>
            <a:r>
              <a:rPr lang="fi-FI" dirty="0" err="1" smtClean="0"/>
              <a:t>office</a:t>
            </a:r>
            <a:endParaRPr lang="fi-FI" dirty="0" smtClean="0"/>
          </a:p>
          <a:p>
            <a:pPr>
              <a:defRPr/>
            </a:pPr>
            <a:r>
              <a:rPr lang="fi-FI" dirty="0" smtClean="0"/>
              <a:t>Markkinointi</a:t>
            </a:r>
          </a:p>
          <a:p>
            <a:pPr>
              <a:defRPr/>
            </a:pPr>
            <a:r>
              <a:rPr lang="fi-FI" dirty="0" smtClean="0"/>
              <a:t>Sisäinen tarkastus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</p:txBody>
      </p:sp>
      <p:sp>
        <p:nvSpPr>
          <p:cNvPr id="19460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41459-F203-42CC-83EC-8A77ACA5D821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19461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19462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253FE-A164-4311-B0A7-7914EBBC984F}" type="slidenum">
              <a:rPr lang="fi-FI" altLang="fi-FI" smtClean="0">
                <a:ea typeface="Geneva" charset="-128"/>
                <a:cs typeface="Arial" charset="0"/>
              </a:rPr>
              <a:pPr/>
              <a:t>14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Kiinnostaako sinua pankkityö?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Työharjoittelu pankissa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Merkonomi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Tradenomi/ oikeustradenomi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Kauppatieteiden maisteri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Oikeustieteiden maisteri</a:t>
            </a:r>
          </a:p>
          <a:p>
            <a:endParaRPr lang="fi-FI" altLang="fi-FI" sz="1800" smtClean="0"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20484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4A87BE-8FB2-4B58-AD4B-12B71F7DE5FE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20485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20486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D38EBB-CC6E-4FC8-9FD8-3BD980ED43BC}" type="slidenum">
              <a:rPr lang="fi-FI" altLang="fi-FI" smtClean="0">
                <a:ea typeface="Geneva" charset="-128"/>
                <a:cs typeface="Arial" charset="0"/>
              </a:rPr>
              <a:pPr/>
              <a:t>15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Luotot ja vakuudet</a:t>
            </a:r>
          </a:p>
        </p:txBody>
      </p:sp>
      <p:sp>
        <p:nvSpPr>
          <p:cNvPr id="7171" name="Alatunnisteen paikkamerkki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7172" name="Dian numeron paikkamerkki 4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C59533-0E57-4BF8-B6D9-DA9AA4488017}" type="slidenum">
              <a:rPr lang="fi-FI" altLang="fi-FI" smtClean="0">
                <a:ea typeface="Geneva" charset="-128"/>
                <a:cs typeface="Arial" charset="0"/>
              </a:rPr>
              <a:pPr/>
              <a:t>2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  <p:sp>
        <p:nvSpPr>
          <p:cNvPr id="717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3933825"/>
            <a:ext cx="8243888" cy="790575"/>
          </a:xfrm>
        </p:spPr>
        <p:txBody>
          <a:bodyPr/>
          <a:lstStyle/>
          <a:p>
            <a:r>
              <a:rPr lang="fi-FI" altLang="fi-FI" sz="2400" smtClean="0">
                <a:latin typeface="Arial" charset="0"/>
                <a:ea typeface="Geneva" charset="-128"/>
                <a:cs typeface="Arial" charset="0"/>
              </a:rPr>
              <a:t>Hanna Linna, toimitusjohtaja</a:t>
            </a:r>
          </a:p>
          <a:p>
            <a:r>
              <a:rPr lang="fi-FI" altLang="fi-FI" sz="2400" smtClean="0">
                <a:latin typeface="Arial" charset="0"/>
                <a:ea typeface="Geneva" charset="-128"/>
                <a:cs typeface="Arial" charset="0"/>
              </a:rPr>
              <a:t>Lappajärven POP Pankki</a:t>
            </a:r>
          </a:p>
        </p:txBody>
      </p:sp>
      <p:sp>
        <p:nvSpPr>
          <p:cNvPr id="7174" name="Date Placeholder 1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764B8A-F783-4A8D-865A-E510743664CC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Oma opiskelu ja ura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Lukio, Pihtipudas 2003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OTM Lapin yliopisto 2008 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Pankkilakimies, Reisjärven Osuuspankki 2008-2014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Varatuomari, Ylivieska-Raahen käräjäoikeus 2013</a:t>
            </a:r>
          </a:p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Toimitusjohtaja, Lappajärven Osuuspankki 2014- </a:t>
            </a:r>
          </a:p>
          <a:p>
            <a:pPr lvl="1">
              <a:buFont typeface="Arial" charset="0"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Hallituksen jäsen, Bonum Pankki Oyj 2016-</a:t>
            </a:r>
          </a:p>
          <a:p>
            <a:endParaRPr lang="fi-FI" altLang="fi-FI" smtClean="0"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8196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361BF5-60E0-46F7-AB03-9733B43519A0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8197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8198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2D5BAC-0BD1-4C7C-A17A-D5A361730C67}" type="slidenum">
              <a:rPr lang="fi-FI" altLang="fi-FI" smtClean="0">
                <a:ea typeface="Geneva" charset="-128"/>
                <a:cs typeface="Arial" charset="0"/>
              </a:rPr>
              <a:pPr/>
              <a:t>3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Lainat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Saantiedellytykset:</a:t>
            </a:r>
          </a:p>
          <a:p>
            <a:pPr marL="857250" lvl="1" indent="-457200">
              <a:lnSpc>
                <a:spcPct val="250000"/>
              </a:lnSpc>
              <a:buFont typeface="Calibri" pitchFamily="34" charset="0"/>
              <a:buAutoNum type="arabicPeriod"/>
            </a:pPr>
            <a:r>
              <a:rPr lang="fi-FI" altLang="fi-FI" sz="1800" smtClean="0">
                <a:latin typeface="Arial" charset="0"/>
                <a:ea typeface="Geneva" charset="-128"/>
                <a:cs typeface="Arial" charset="0"/>
              </a:rPr>
              <a:t>Maksukyky ja maksuhalu</a:t>
            </a:r>
          </a:p>
          <a:p>
            <a:pPr marL="857250" lvl="1" indent="-457200">
              <a:lnSpc>
                <a:spcPct val="250000"/>
              </a:lnSpc>
              <a:buFont typeface="Calibri" pitchFamily="34" charset="0"/>
              <a:buAutoNum type="arabicPeriod"/>
            </a:pPr>
            <a:r>
              <a:rPr lang="fi-FI" altLang="fi-FI" sz="1800" smtClean="0">
                <a:latin typeface="Arial" charset="0"/>
                <a:ea typeface="Geneva" charset="-128"/>
                <a:cs typeface="Arial" charset="0"/>
              </a:rPr>
              <a:t>Luottotiedot</a:t>
            </a:r>
          </a:p>
          <a:p>
            <a:pPr marL="857250" lvl="1" indent="-457200">
              <a:lnSpc>
                <a:spcPct val="250000"/>
              </a:lnSpc>
              <a:buFont typeface="Calibri" pitchFamily="34" charset="0"/>
              <a:buAutoNum type="arabicPeriod"/>
            </a:pPr>
            <a:r>
              <a:rPr lang="fi-FI" altLang="fi-FI" sz="1800" smtClean="0">
                <a:latin typeface="Arial" charset="0"/>
                <a:ea typeface="Geneva" charset="-128"/>
                <a:cs typeface="Arial" charset="0"/>
              </a:rPr>
              <a:t>Vakuudet</a:t>
            </a:r>
          </a:p>
        </p:txBody>
      </p:sp>
      <p:sp>
        <p:nvSpPr>
          <p:cNvPr id="9220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9B2CF-22BF-4EBE-9840-F5BBA1F8A42F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9221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9222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A7E32-96A1-40FC-B39B-5E05D3B718F9}" type="slidenum">
              <a:rPr lang="fi-FI" altLang="fi-FI" smtClean="0">
                <a:ea typeface="Geneva" charset="-128"/>
                <a:cs typeface="Arial" charset="0"/>
              </a:rPr>
              <a:pPr/>
              <a:t>4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Luottotiedot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Perustuu Suomen Asiakastieto Oy:n pitämään rekisteriin jonne merkitään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Maksamattomat maksut, joista tuomioistuin on antanut tuomion (YVK) 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Suoraan lain mukaan ulosottokelpoiset saatavat: esimerkiksi verot, sakot, terveyskeskusmaksut (UMS)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Maksuhäiriömerkintä: luotto on ollut erääntyneenä yli 60 päivää (OSP tai LKP)</a:t>
            </a:r>
          </a:p>
          <a:p>
            <a:pPr lvl="2" eaLnBrk="1" hangingPunct="1">
              <a:spcBef>
                <a:spcPct val="50000"/>
              </a:spcBef>
            </a:pPr>
            <a:r>
              <a:rPr lang="fi-FI" altLang="fi-FI" sz="1600" smtClean="0">
                <a:latin typeface="Arial" charset="0"/>
                <a:ea typeface="Geneva" charset="-128"/>
                <a:cs typeface="Arial" charset="0"/>
              </a:rPr>
              <a:t>Kulutus-, osamaksu-, tili- tai luottokorttiluotto </a:t>
            </a:r>
          </a:p>
          <a:p>
            <a:pPr lvl="2" eaLnBrk="1" hangingPunct="1">
              <a:spcBef>
                <a:spcPct val="50000"/>
              </a:spcBef>
            </a:pPr>
            <a:r>
              <a:rPr lang="fi-FI" altLang="fi-FI" sz="1600" smtClean="0">
                <a:latin typeface="Arial" charset="0"/>
                <a:ea typeface="Geneva" charset="-128"/>
                <a:cs typeface="Arial" charset="0"/>
              </a:rPr>
              <a:t>Pankit, rahoitusyhtiöt ja pikavippiyhtiöt</a:t>
            </a:r>
          </a:p>
          <a:p>
            <a:pPr eaLnBrk="1" hangingPunct="1">
              <a:spcBef>
                <a:spcPct val="50000"/>
              </a:spcBef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Luottotietomerkintä estää luoton saamisen</a:t>
            </a:r>
          </a:p>
          <a:p>
            <a:pPr eaLnBrk="1" hangingPunct="1">
              <a:spcBef>
                <a:spcPct val="50000"/>
              </a:spcBef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Myös muita vaikutuksia: asunnon vuokraaminen, työpaikka</a:t>
            </a:r>
          </a:p>
          <a:p>
            <a:endParaRPr lang="fi-FI" altLang="fi-FI" smtClean="0"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10244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D091EB-12CC-4F6D-A277-664090B67A1A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10245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10246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012246-6799-4A77-97FA-B2EE556750E4}" type="slidenum">
              <a:rPr lang="fi-FI" altLang="fi-FI" smtClean="0">
                <a:ea typeface="Geneva" charset="-128"/>
                <a:cs typeface="Arial" charset="0"/>
              </a:rPr>
              <a:pPr/>
              <a:t>5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Yleisimmät luottomuodot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Asuntolaina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Oman asunnon ostaminen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Lainakatto 2016: 10 % omarahoitusosuus/ muu turvaava vakuus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Asunto vakuudeksi, 80 % sääntö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Muut vakuudet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Kulutusluotto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Autolaina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Sijoitusluotto: metsä, sijoitusasunto tms.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Vakuus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Korko ja laina-aika sovitaan asiakkaan ja pankin kesken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  <a:defRPr/>
            </a:pPr>
            <a:endParaRPr lang="fi-FI" dirty="0"/>
          </a:p>
        </p:txBody>
      </p:sp>
      <p:sp>
        <p:nvSpPr>
          <p:cNvPr id="11268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D112C-937F-4EC2-8EE2-1CDC86C76547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11269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11270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10155-B3F4-4456-A35F-AB5263C93EE3}" type="slidenum">
              <a:rPr lang="fi-FI" altLang="fi-FI" smtClean="0">
                <a:ea typeface="Geneva" charset="-128"/>
                <a:cs typeface="Arial" charset="0"/>
              </a:rPr>
              <a:pPr/>
              <a:t>6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Korot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sz="quarter" idx="13"/>
          </p:nvPr>
        </p:nvSpPr>
        <p:spPr>
          <a:xfrm>
            <a:off x="457200" y="1916113"/>
            <a:ext cx="8229600" cy="381793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Euribor: 3 kk, 6 kk, 12 kk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Prime –korko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Kiinteä korko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Muut kustannukset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mtClean="0">
                <a:latin typeface="Arial" charset="0"/>
                <a:ea typeface="Geneva" charset="-128"/>
                <a:cs typeface="Arial" charset="0"/>
              </a:rPr>
              <a:t>Todellinen vuosikorko</a:t>
            </a:r>
          </a:p>
          <a:p>
            <a:endParaRPr lang="fi-FI" altLang="fi-FI" smtClean="0"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12292" name="Päivämäärän paikkamerkki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B00B60-A65A-4C7B-A438-1EC78967CDD7}" type="datetime1">
              <a:rPr lang="fi-FI" altLang="fi-FI" smtClean="0">
                <a:latin typeface="Calibri" pitchFamily="34" charset="0"/>
                <a:cs typeface="Arial" charset="0"/>
              </a:rPr>
              <a:pPr/>
              <a:t>28.4.2016</a:t>
            </a:fld>
            <a:endParaRPr lang="fi-FI" altLang="fi-FI" smtClean="0">
              <a:latin typeface="Calibri" pitchFamily="34" charset="0"/>
              <a:cs typeface="Arial" charset="0"/>
            </a:endParaRPr>
          </a:p>
        </p:txBody>
      </p:sp>
      <p:sp>
        <p:nvSpPr>
          <p:cNvPr id="12293" name="Alatunnisteen paikkamerk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altLang="fi-FI" smtClean="0">
                <a:ea typeface="Geneva" charset="-128"/>
                <a:cs typeface="Arial" charset="0"/>
              </a:rPr>
              <a:t>© POP Pankki</a:t>
            </a:r>
          </a:p>
        </p:txBody>
      </p:sp>
      <p:sp>
        <p:nvSpPr>
          <p:cNvPr id="12294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BA7508-8278-4753-92B8-C359C7692CF9}" type="slidenum">
              <a:rPr lang="fi-FI" altLang="fi-FI" smtClean="0">
                <a:ea typeface="Geneva" charset="-128"/>
                <a:cs typeface="Arial" charset="0"/>
              </a:rPr>
              <a:pPr/>
              <a:t>7</a:t>
            </a:fld>
            <a:endParaRPr lang="fi-FI" altLang="fi-FI" smtClean="0">
              <a:ea typeface="Geneva" charset="-128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8313" y="663575"/>
            <a:ext cx="8134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600">
                <a:solidFill>
                  <a:srgbClr val="00B050"/>
                </a:solidFill>
                <a:cs typeface="Arial" charset="0"/>
              </a:rPr>
              <a:t>Lainan kokonaiskoron muodostuminen </a:t>
            </a:r>
            <a:endParaRPr lang="en-GB" altLang="fi-FI" sz="360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4648200"/>
            <a:ext cx="762000" cy="1447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828800" y="3124200"/>
            <a:ext cx="7620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76600" y="17526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71600" y="3962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600" b="1">
                <a:latin typeface="Times New Roman" pitchFamily="18" charset="0"/>
                <a:cs typeface="Arial" charset="0"/>
              </a:rPr>
              <a:t>+</a:t>
            </a:r>
            <a:endParaRPr lang="en-GB" altLang="fi-FI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43200" y="2438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600" b="1">
                <a:latin typeface="Times New Roman" pitchFamily="18" charset="0"/>
                <a:cs typeface="Arial" charset="0"/>
              </a:rPr>
              <a:t>+</a:t>
            </a:r>
            <a:endParaRPr lang="en-GB" altLang="fi-FI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1219200" y="5334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81200" y="4979988"/>
            <a:ext cx="243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VIITEKORKO:</a:t>
            </a:r>
          </a:p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EURIBOR TAI PRIME</a:t>
            </a:r>
            <a:endParaRPr lang="en-GB" altLang="fi-FI">
              <a:cs typeface="Arial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2667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91000" y="3200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i-FI" altLang="fi-FI">
              <a:latin typeface="Times New Roman" pitchFamily="18" charset="0"/>
              <a:cs typeface="Arial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81400" y="338455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ASIAKASMARGINAALI</a:t>
            </a:r>
            <a:endParaRPr lang="en-GB" altLang="fi-FI">
              <a:cs typeface="Arial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029200" y="158273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NOSTO-KULUT, PROVISIOT</a:t>
            </a:r>
            <a:endParaRPr lang="en-GB" altLang="fi-FI">
              <a:cs typeface="Arial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4191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594350" y="441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4400" b="1">
                <a:latin typeface="Times New Roman" pitchFamily="18" charset="0"/>
                <a:cs typeface="Arial" charset="0"/>
              </a:rPr>
              <a:t>=</a:t>
            </a:r>
            <a:endParaRPr lang="en-GB" altLang="fi-FI" sz="4400" b="1">
              <a:latin typeface="Times New Roman" pitchFamily="18" charset="0"/>
              <a:cs typeface="Arial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467600" y="1600200"/>
            <a:ext cx="990600" cy="441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148263" y="5181600"/>
            <a:ext cx="224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KOKONAISKORKO</a:t>
            </a:r>
            <a:endParaRPr lang="en-GB" altLang="fi-FI">
              <a:cs typeface="Arial" charset="0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6535738" y="482282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2800">
                <a:cs typeface="Arial" charset="0"/>
              </a:rPr>
              <a:t>LAINAN LYHENNYSTAVAT</a:t>
            </a:r>
            <a:endParaRPr lang="en-GB" altLang="fi-FI" sz="2800">
              <a:cs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0500" y="167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cs typeface="Arial" charset="0"/>
              </a:rPr>
              <a:t>TASALYHENNYS</a:t>
            </a:r>
            <a:endParaRPr lang="en-GB" altLang="fi-FI">
              <a:cs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3622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004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1910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054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9436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0" y="4343400"/>
            <a:ext cx="457200" cy="1219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600200" y="5562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600200" y="59436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467600" y="57150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latin typeface="Times New Roman" pitchFamily="18" charset="0"/>
                <a:cs typeface="Arial" charset="0"/>
              </a:rPr>
              <a:t>AIKA</a:t>
            </a:r>
            <a:endParaRPr lang="en-GB" altLang="fi-FI">
              <a:latin typeface="Times New Roman" pitchFamily="18" charset="0"/>
              <a:cs typeface="Arial" charset="0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42938" y="4648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65125" y="4841875"/>
            <a:ext cx="1411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LYHENNYS</a:t>
            </a:r>
            <a:endParaRPr lang="en-GB" altLang="fi-FI">
              <a:cs typeface="Arial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600200" y="2438400"/>
            <a:ext cx="457200" cy="1905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362200" y="2667000"/>
            <a:ext cx="457200" cy="1676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200400" y="2819400"/>
            <a:ext cx="457200" cy="1524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191000" y="2971800"/>
            <a:ext cx="457200" cy="13716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105400" y="3200400"/>
            <a:ext cx="457200" cy="1143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5943600" y="3429000"/>
            <a:ext cx="457200" cy="914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858000" y="3657600"/>
            <a:ext cx="457200" cy="685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altLang="fi-FI">
              <a:cs typeface="Arial" charset="0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566738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34975" y="3089275"/>
            <a:ext cx="107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altLang="fi-FI">
                <a:cs typeface="Arial" charset="0"/>
              </a:rPr>
              <a:t>KORKO</a:t>
            </a:r>
            <a:r>
              <a:rPr lang="fi-FI" altLang="fi-FI">
                <a:latin typeface="Times New Roman" pitchFamily="18" charset="0"/>
                <a:cs typeface="Arial" charset="0"/>
              </a:rPr>
              <a:t> </a:t>
            </a:r>
            <a:endParaRPr lang="en-GB" altLang="fi-FI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2800" b="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6CF833651A3D4B90A830FD30985BF8" ma:contentTypeVersion="1" ma:contentTypeDescription="Luo uusi asiakirja." ma:contentTypeScope="" ma:versionID="ba05ed9d4219677e56f3b67461e6cdad">
  <xsd:schema xmlns:xsd="http://www.w3.org/2001/XMLSchema" xmlns:xs="http://www.w3.org/2001/XMLSchema" xmlns:p="http://schemas.microsoft.com/office/2006/metadata/properties" xmlns:ns1="http://schemas.microsoft.com/sharepoint/v3" xmlns:ns2="f9ffe7d0-f631-4e13-8f4e-fbff9717a36b" xmlns:ns3="41e0ab3e-5164-4b2b-aa58-c7e953d2aad3" targetNamespace="http://schemas.microsoft.com/office/2006/metadata/properties" ma:root="true" ma:fieldsID="5002de994b22fee680f221984e06d335" ns1:_="" ns2:_="" ns3:_="">
    <xsd:import namespace="http://schemas.microsoft.com/sharepoint/v3"/>
    <xsd:import namespace="f9ffe7d0-f631-4e13-8f4e-fbff9717a36b"/>
    <xsd:import namespace="41e0ab3e-5164-4b2b-aa58-c7e953d2aa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ankKeywordsTaxHTField0" minOccurs="0"/>
                <xsd:element ref="ns3:TaxCatchAll" minOccurs="0"/>
                <xsd:element ref="ns3:TaxCatchAllLabel" minOccurs="0"/>
                <xsd:element ref="ns2:BankHierarchyTaxHTField0" minOccurs="0"/>
                <xsd:element ref="ns2:BankOrganiz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fe7d0-f631-4e13-8f4e-fbff9717a36b" elementFormDefault="qualified">
    <xsd:import namespace="http://schemas.microsoft.com/office/2006/documentManagement/types"/>
    <xsd:import namespace="http://schemas.microsoft.com/office/infopath/2007/PartnerControls"/>
    <xsd:element name="BankKeywordsTaxHTField0" ma:index="10" nillable="true" ma:taxonomy="true" ma:internalName="BankKeywordsTaxHTField0" ma:taxonomyFieldName="BankKeywords" ma:displayName="Avainsanat" ma:default="" ma:fieldId="{ddca27a4-b1e5-432c-ad69-72a5a46a022b}" ma:taxonomyMulti="true" ma:sspId="e80d6f5d-c476-4dc5-a0b4-19e6cc042118" ma:termSetId="be4abf42-e272-4874-aa4d-68d7a80ce1d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ankHierarchyTaxHTField0" ma:index="14" nillable="true" ma:taxonomy="true" ma:internalName="BankHierarchyTaxHTField0" ma:taxonomyFieldName="BankHierarchy" ma:displayName="Hierarkia" ma:fieldId="{f49b0068-9423-48b6-a37d-3fa9b9834f69}" ma:sspId="e80d6f5d-c476-4dc5-a0b4-19e6cc042118" ma:termSetId="f3ab54d2-8ac4-43bc-99d5-15ad1c1036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nkOrganizationTaxHTField0" ma:index="16" nillable="true" ma:taxonomy="true" ma:internalName="BankOrganizationTaxHTField0" ma:taxonomyFieldName="BankOrganization" ma:displayName="Kohdeorganisaatio" ma:fieldId="{f784e516-b22e-482d-b487-5abc26918784}" ma:sspId="e80d6f5d-c476-4dc5-a0b4-19e6cc042118" ma:termSetId="197e2869-d6fa-47b6-8187-39ad024a6bb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0ab3e-5164-4b2b-aa58-c7e953d2aad3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Luokituksen Kaikki-sarake" ma:hidden="true" ma:list="{2a624937-22ed-45f1-b111-91cb5ca63257}" ma:internalName="TaxCatchAll" ma:showField="CatchAllData" ma:web="41e0ab3e-5164-4b2b-aa58-c7e953d2a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Luokituksen Kaikki-sarake1" ma:hidden="true" ma:list="{2a624937-22ed-45f1-b111-91cb5ca63257}" ma:internalName="TaxCatchAllLabel" ma:readOnly="true" ma:showField="CatchAllDataLabel" ma:web="41e0ab3e-5164-4b2b-aa58-c7e953d2a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BankHierarchyTaxHTField0 xmlns="f9ffe7d0-f631-4e13-8f4e-fbff9717a36b">Markkinointimateriaali|a2bd0b27-3a5e-41c9-8c33-f6a90b040527</BankHierarchyTaxHTField0>
    <BankOrganizationTaxHTField0 xmlns="f9ffe7d0-f631-4e13-8f4e-fbff9717a36b">POP Pankki -ryhmä|d32341fa-6444-44b4-b709-d820dd52071b</BankOrganizationTaxHTField0>
    <PublishingExpirationDate xmlns="http://schemas.microsoft.com/sharepoint/v3" xsi:nil="true"/>
    <PublishingStartDate xmlns="http://schemas.microsoft.com/sharepoint/v3" xsi:nil="true"/>
    <BankKeywordsTaxHTField0 xmlns="f9ffe7d0-f631-4e13-8f4e-fbff9717a36b" xsi:nil="true"/>
    <TaxCatchAll xmlns="41e0ab3e-5164-4b2b-aa58-c7e953d2aad3">
      <Value xmlns="41e0ab3e-5164-4b2b-aa58-c7e953d2aad3">102</Value>
      <Value xmlns="41e0ab3e-5164-4b2b-aa58-c7e953d2aad3">2</Value>
    </TaxCatchAll>
  </documentManagement>
</p:properties>
</file>

<file path=customXml/itemProps1.xml><?xml version="1.0" encoding="utf-8"?>
<ds:datastoreItem xmlns:ds="http://schemas.openxmlformats.org/officeDocument/2006/customXml" ds:itemID="{2CF3CE90-543E-43AF-81FF-D3FD0FAB7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5C497-D089-4F20-9F4B-4FD5171E62A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731ECB5-B59A-4858-99FA-FEBDF780B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ffe7d0-f631-4e13-8f4e-fbff9717a36b"/>
    <ds:schemaRef ds:uri="41e0ab3e-5164-4b2b-aa58-c7e953d2a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D4597D-A2B8-4887-BF03-8628D966AE5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425</Words>
  <Application>Microsoft Office PowerPoint</Application>
  <PresentationFormat>Näytössä katseltava diaesitys (4:3)</PresentationFormat>
  <Paragraphs>139</Paragraphs>
  <Slides>15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Geneva</vt:lpstr>
      <vt:lpstr>Calibri</vt:lpstr>
      <vt:lpstr>Times New Roman</vt:lpstr>
      <vt:lpstr>Office-teema</vt:lpstr>
      <vt:lpstr>Dia 1</vt:lpstr>
      <vt:lpstr>Luotot ja vakuudet</vt:lpstr>
      <vt:lpstr>Oma opiskelu ja ura</vt:lpstr>
      <vt:lpstr>Lainat</vt:lpstr>
      <vt:lpstr>Luottotiedot</vt:lpstr>
      <vt:lpstr>Yleisimmät luottomuodot</vt:lpstr>
      <vt:lpstr>Korot</vt:lpstr>
      <vt:lpstr>Dia 8</vt:lpstr>
      <vt:lpstr>Dia 9</vt:lpstr>
      <vt:lpstr>Dia 10</vt:lpstr>
      <vt:lpstr>Dia 11</vt:lpstr>
      <vt:lpstr>Lainan vakuudet</vt:lpstr>
      <vt:lpstr>Kiinteistöpantit</vt:lpstr>
      <vt:lpstr>Pankki työpaikkana</vt:lpstr>
      <vt:lpstr>Kiinnostaako sinua pankkityö?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POP2014_pp_vaaka</dc:title>
  <dc:creator>Ojalasaari</dc:creator>
  <cp:lastModifiedBy>Toni Uusimäki</cp:lastModifiedBy>
  <cp:revision>233</cp:revision>
  <dcterms:created xsi:type="dcterms:W3CDTF">2010-11-17T09:19:35Z</dcterms:created>
  <dcterms:modified xsi:type="dcterms:W3CDTF">2016-04-28T05:23:40Z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nkKeywords">
    <vt:lpwstr/>
  </property>
  <property fmtid="{D5CDD505-2E9C-101B-9397-08002B2CF9AE}" pid="3" name="BankOrganization">
    <vt:lpwstr>102;#POP Pankki -ryhmä|d32341fa-6444-44b4-b709-d820dd52071b</vt:lpwstr>
  </property>
  <property fmtid="{D5CDD505-2E9C-101B-9397-08002B2CF9AE}" pid="4" name="BankHierarchy">
    <vt:lpwstr>2;#Markkinointimateriaali|a2bd0b27-3a5e-41c9-8c33-f6a90b040527</vt:lpwstr>
  </property>
</Properties>
</file>