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13"/>
  </p:notesMasterIdLst>
  <p:handoutMasterIdLst>
    <p:handoutMasterId r:id="rId14"/>
  </p:handoutMasterIdLst>
  <p:sldIdLst>
    <p:sldId id="256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669088" cy="97758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04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04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FE0BC-F941-4FBB-A393-6CEB7EDDD33A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285338"/>
            <a:ext cx="2889938" cy="490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7607" y="9285338"/>
            <a:ext cx="2889938" cy="490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5794B-8954-4D6C-ABAB-ABAD8EADE7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1539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04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04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1CD4A-87B5-488E-841E-1EFBDC4ED132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03225" y="1222375"/>
            <a:ext cx="5862638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66909" y="4704616"/>
            <a:ext cx="5335270" cy="38492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285338"/>
            <a:ext cx="2889938" cy="490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777607" y="9285338"/>
            <a:ext cx="2889938" cy="490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DB228-A5EE-4EA0-BD6C-262857EAD8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688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DB228-A5EE-4EA0-BD6C-262857EAD86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3731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DB228-A5EE-4EA0-BD6C-262857EAD86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5238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1044463"/>
            <a:ext cx="12203324" cy="5876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6" name="Otsikko 6"/>
          <p:cNvSpPr>
            <a:spLocks noGrp="1"/>
          </p:cNvSpPr>
          <p:nvPr>
            <p:ph type="title" hasCustomPrompt="1"/>
          </p:nvPr>
        </p:nvSpPr>
        <p:spPr>
          <a:xfrm>
            <a:off x="1055440" y="2744924"/>
            <a:ext cx="7200800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noProof="0" dirty="0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1055440" y="6417332"/>
            <a:ext cx="7200800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14.6.2017</a:t>
            </a:r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55440" y="6057292"/>
            <a:ext cx="7200800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Hiltunen Paula</a:t>
            </a:r>
            <a:endParaRPr lang="fi-FI" dirty="0"/>
          </a:p>
        </p:txBody>
      </p:sp>
      <p:pic>
        <p:nvPicPr>
          <p:cNvPr id="2" name="Kuva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73"/>
          <a:stretch/>
        </p:blipFill>
        <p:spPr>
          <a:xfrm>
            <a:off x="9588388" y="1952836"/>
            <a:ext cx="2628292" cy="4428492"/>
          </a:xfrm>
          <a:prstGeom prst="rect">
            <a:avLst/>
          </a:prstGeom>
        </p:spPr>
      </p:pic>
      <p:sp>
        <p:nvSpPr>
          <p:cNvPr id="11" name="Alaotsikko 2"/>
          <p:cNvSpPr>
            <a:spLocks noGrp="1"/>
          </p:cNvSpPr>
          <p:nvPr>
            <p:ph type="subTitle" idx="1"/>
          </p:nvPr>
        </p:nvSpPr>
        <p:spPr>
          <a:xfrm>
            <a:off x="1054800" y="4582800"/>
            <a:ext cx="7200000" cy="1440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822646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_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091444" y="4947046"/>
            <a:ext cx="8832980" cy="49817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perustyyliä napsauttamalla</a:t>
            </a:r>
            <a:endParaRPr lang="fi-FI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091443" y="1268760"/>
            <a:ext cx="8832981" cy="360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091444" y="5511354"/>
            <a:ext cx="883298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224217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35360" y="260648"/>
            <a:ext cx="11521280" cy="53285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35360" y="5661248"/>
            <a:ext cx="1152128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977483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 otsikko ja sisältöloke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5360" y="1268760"/>
            <a:ext cx="11137237" cy="1143000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2564904"/>
            <a:ext cx="11164821" cy="326896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9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627095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 Otsikko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5360" y="980728"/>
            <a:ext cx="11425269" cy="100811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35360" y="1988841"/>
            <a:ext cx="5672832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 sz="1800"/>
            </a:lvl5pPr>
            <a:lvl6pPr>
              <a:buClr>
                <a:schemeClr val="accent1"/>
              </a:buClr>
              <a:defRPr sz="1800"/>
            </a:lvl6pPr>
            <a:lvl7pPr>
              <a:buClr>
                <a:schemeClr val="accent1"/>
              </a:buClr>
              <a:defRPr sz="1800"/>
            </a:lvl7pPr>
            <a:lvl8pPr>
              <a:buClr>
                <a:schemeClr val="accent1"/>
              </a:buClr>
              <a:defRPr sz="1800"/>
            </a:lvl8pPr>
            <a:lvl9pPr>
              <a:buClr>
                <a:schemeClr val="accent1"/>
              </a:buCl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0" y="1988841"/>
            <a:ext cx="5664629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 sz="1800"/>
            </a:lvl5pPr>
            <a:lvl6pPr>
              <a:buClr>
                <a:schemeClr val="accent1"/>
              </a:buClr>
              <a:defRPr sz="1800"/>
            </a:lvl6pPr>
            <a:lvl7pPr>
              <a:buClr>
                <a:schemeClr val="accent1"/>
              </a:buClr>
              <a:defRPr sz="1800"/>
            </a:lvl7pPr>
            <a:lvl8pPr>
              <a:buClr>
                <a:schemeClr val="accent1"/>
              </a:buClr>
              <a:defRPr sz="1800"/>
            </a:lvl8pPr>
            <a:lvl9pPr>
              <a:buClr>
                <a:schemeClr val="accent1"/>
              </a:buCl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526976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 Otsikot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5360" y="1196752"/>
            <a:ext cx="11521280" cy="576064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35360" y="1988840"/>
            <a:ext cx="5664629" cy="72008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35360" y="2894956"/>
            <a:ext cx="5664629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 sz="1600"/>
            </a:lvl5pPr>
            <a:lvl6pPr>
              <a:buClr>
                <a:schemeClr val="accent1"/>
              </a:buClr>
              <a:defRPr sz="1600"/>
            </a:lvl6pPr>
            <a:lvl7pPr>
              <a:buClr>
                <a:schemeClr val="accent1"/>
              </a:buClr>
              <a:defRPr sz="1600"/>
            </a:lvl7pPr>
            <a:lvl8pPr>
              <a:buClr>
                <a:schemeClr val="accent1"/>
              </a:buClr>
              <a:defRPr sz="1600"/>
            </a:lvl8pPr>
            <a:lvl9pPr>
              <a:buClr>
                <a:schemeClr val="accent1"/>
              </a:buCl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2011" y="1988840"/>
            <a:ext cx="5664629" cy="7117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2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10" name="Platshållare för innehåll 3"/>
          <p:cNvSpPr>
            <a:spLocks noGrp="1"/>
          </p:cNvSpPr>
          <p:nvPr>
            <p:ph sz="half" idx="15"/>
          </p:nvPr>
        </p:nvSpPr>
        <p:spPr>
          <a:xfrm>
            <a:off x="6192011" y="2894956"/>
            <a:ext cx="5664629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 sz="1600" baseline="0"/>
            </a:lvl5pPr>
            <a:lvl6pPr>
              <a:buClr>
                <a:schemeClr val="accent1"/>
              </a:buClr>
              <a:defRPr sz="1600"/>
            </a:lvl6pPr>
            <a:lvl7pPr>
              <a:buClr>
                <a:schemeClr val="accent1"/>
              </a:buClr>
              <a:defRPr sz="1600"/>
            </a:lvl7pPr>
            <a:lvl8pPr>
              <a:buClr>
                <a:schemeClr val="accent1"/>
              </a:buClr>
              <a:defRPr sz="1600"/>
            </a:lvl8pPr>
            <a:lvl9pPr>
              <a:buClr>
                <a:schemeClr val="accent1"/>
              </a:buCl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70799176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5_ Otsikko ja kaksi erikokoista 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5360" y="1268760"/>
            <a:ext cx="5376597" cy="79208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0" y="404665"/>
            <a:ext cx="5760640" cy="576064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defRPr sz="2200"/>
            </a:lvl1pPr>
            <a:lvl2pPr>
              <a:buClr>
                <a:schemeClr val="tx2"/>
              </a:buClr>
              <a:defRPr sz="22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accent1"/>
              </a:buClr>
              <a:defRPr sz="2000"/>
            </a:lvl5pPr>
            <a:lvl6pPr>
              <a:buClr>
                <a:schemeClr val="accent1"/>
              </a:buClr>
              <a:defRPr sz="2000"/>
            </a:lvl6pPr>
            <a:lvl7pPr>
              <a:buClr>
                <a:schemeClr val="accent1"/>
              </a:buClr>
              <a:defRPr sz="2000"/>
            </a:lvl7pPr>
            <a:lvl8pPr>
              <a:buClr>
                <a:schemeClr val="accent1"/>
              </a:buClr>
              <a:defRPr sz="2000"/>
            </a:lvl8pPr>
            <a:lvl9pPr>
              <a:buClr>
                <a:schemeClr val="accent1"/>
              </a:buCl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35360" y="2204864"/>
            <a:ext cx="5376597" cy="3960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817536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7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21864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91445" y="6376243"/>
            <a:ext cx="9325036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8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10" name="Otsikko 6"/>
          <p:cNvSpPr>
            <a:spLocks noGrp="1"/>
          </p:cNvSpPr>
          <p:nvPr>
            <p:ph type="title" hasCustomPrompt="1"/>
          </p:nvPr>
        </p:nvSpPr>
        <p:spPr>
          <a:xfrm>
            <a:off x="1091445" y="1278951"/>
            <a:ext cx="9325036" cy="642942"/>
          </a:xfrm>
          <a:prstGeom prst="rect">
            <a:avLst/>
          </a:prstGeom>
        </p:spPr>
        <p:txBody>
          <a:bodyPr/>
          <a:lstStyle>
            <a:lvl1pPr>
              <a:defRPr lang="fi-FI" sz="3000" dirty="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11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932503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46894161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 hankelog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 hasCustomPrompt="1"/>
          </p:nvPr>
        </p:nvSpPr>
        <p:spPr>
          <a:xfrm>
            <a:off x="1091444" y="1268760"/>
            <a:ext cx="9330377" cy="642942"/>
          </a:xfrm>
          <a:prstGeom prst="rect">
            <a:avLst/>
          </a:prstGeom>
        </p:spPr>
        <p:txBody>
          <a:bodyPr/>
          <a:lstStyle>
            <a:lvl1pPr>
              <a:defRPr lang="fi-FI" sz="3000" dirty="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9268" y="6376243"/>
            <a:ext cx="9327212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7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8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68509" y="147396"/>
            <a:ext cx="853081" cy="88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Kuva 8" descr="VipuvoimaaEU_2014_2020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259136" y="188640"/>
            <a:ext cx="1049332" cy="742796"/>
          </a:xfrm>
          <a:prstGeom prst="rect">
            <a:avLst/>
          </a:prstGeom>
        </p:spPr>
      </p:pic>
      <p:sp>
        <p:nvSpPr>
          <p:cNvPr id="10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932503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72596546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 ja sisältö_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 hasCustomPrompt="1"/>
          </p:nvPr>
        </p:nvSpPr>
        <p:spPr>
          <a:xfrm>
            <a:off x="1091444" y="587655"/>
            <a:ext cx="9330377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91444" y="6376243"/>
            <a:ext cx="9330377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2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932503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89660633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 ja sisältö_keskitet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091442" y="1989181"/>
            <a:ext cx="9289034" cy="1470025"/>
          </a:xfrm>
          <a:prstGeom prst="rect">
            <a:avLst/>
          </a:prstGeom>
        </p:spPr>
        <p:txBody>
          <a:bodyPr/>
          <a:lstStyle>
            <a:lvl1pPr algn="ctr"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091444" y="3825044"/>
            <a:ext cx="9289034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napsauttamalla</a:t>
            </a:r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91444" y="6376243"/>
            <a:ext cx="9289032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9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849694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iso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091445" y="1268760"/>
            <a:ext cx="9325036" cy="44644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perustyyliä napsauttamalla</a:t>
            </a:r>
            <a:endParaRPr lang="fi-FI" dirty="0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477249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8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653447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10956540" y="0"/>
            <a:ext cx="123546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6" name="Otsikko 6"/>
          <p:cNvSpPr>
            <a:spLocks noGrp="1"/>
          </p:cNvSpPr>
          <p:nvPr userDrawn="1">
            <p:ph type="title" hasCustomPrompt="1"/>
          </p:nvPr>
        </p:nvSpPr>
        <p:spPr>
          <a:xfrm>
            <a:off x="1091445" y="1267841"/>
            <a:ext cx="8832981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pic>
        <p:nvPicPr>
          <p:cNvPr id="10" name="Kuva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13" t="964" r="33343" b="-964"/>
          <a:stretch/>
        </p:blipFill>
        <p:spPr>
          <a:xfrm>
            <a:off x="10956540" y="2960948"/>
            <a:ext cx="1225485" cy="3735478"/>
          </a:xfrm>
          <a:prstGeom prst="rect">
            <a:avLst/>
          </a:prstGeom>
        </p:spPr>
      </p:pic>
      <p:sp>
        <p:nvSpPr>
          <p:cNvPr id="14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5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932503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84836206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930"/>
          <a:stretch/>
        </p:blipFill>
        <p:spPr>
          <a:xfrm>
            <a:off x="10572346" y="3983580"/>
            <a:ext cx="1619654" cy="2736000"/>
          </a:xfrm>
          <a:prstGeom prst="rect">
            <a:avLst/>
          </a:prstGeom>
        </p:spPr>
      </p:pic>
      <p:sp>
        <p:nvSpPr>
          <p:cNvPr id="10" name="Otsikko 6"/>
          <p:cNvSpPr>
            <a:spLocks noGrp="1"/>
          </p:cNvSpPr>
          <p:nvPr>
            <p:ph type="title" hasCustomPrompt="1"/>
          </p:nvPr>
        </p:nvSpPr>
        <p:spPr>
          <a:xfrm>
            <a:off x="1091445" y="1267841"/>
            <a:ext cx="8832981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837500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4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932503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64694442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2"/>
          <p:cNvSpPr>
            <a:spLocks noGrp="1"/>
          </p:cNvSpPr>
          <p:nvPr>
            <p:ph type="pic" idx="1"/>
          </p:nvPr>
        </p:nvSpPr>
        <p:spPr>
          <a:xfrm>
            <a:off x="9732404" y="0"/>
            <a:ext cx="2448272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10" name="Otsikko 6"/>
          <p:cNvSpPr>
            <a:spLocks noGrp="1"/>
          </p:cNvSpPr>
          <p:nvPr>
            <p:ph type="title" hasCustomPrompt="1"/>
          </p:nvPr>
        </p:nvSpPr>
        <p:spPr>
          <a:xfrm>
            <a:off x="1091446" y="1267841"/>
            <a:ext cx="824491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noProof="0" dirty="0" smtClean="0"/>
              <a:t>Lisää otsikko</a:t>
            </a:r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1086925" y="6376243"/>
            <a:ext cx="8249436" cy="365125"/>
          </a:xfrm>
        </p:spPr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14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270012" y="6381328"/>
            <a:ext cx="53340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1091444" y="2060848"/>
            <a:ext cx="8244917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–"/>
              <a:defRPr sz="2200"/>
            </a:lvl2pPr>
            <a:lvl3pPr>
              <a:buClr>
                <a:schemeClr val="accent1"/>
              </a:buClr>
              <a:defRPr/>
            </a:lvl3pPr>
            <a:lvl4pPr marL="1600200" indent="-228600">
              <a:buFont typeface="Arial" panose="020B0604020202020204" pitchFamily="34" charset="0"/>
              <a:buChar char="–"/>
              <a:defRPr/>
            </a:lvl4pPr>
            <a:lvl5pPr>
              <a:buClr>
                <a:schemeClr val="accent1"/>
              </a:buClr>
              <a:defRPr/>
            </a:lvl5pPr>
            <a:lvl6pPr marL="2628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7799972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431800" y="6021389"/>
            <a:ext cx="259291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i-FI">
              <a:cs typeface="+mn-cs"/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>
          <a:xfrm>
            <a:off x="8951384" y="6357939"/>
            <a:ext cx="1081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dirty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fi-FI" smtClean="0"/>
              <a:t>14.6.2017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378885" y="6357939"/>
            <a:ext cx="8477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4"/>
          </p:nvPr>
        </p:nvSpPr>
        <p:spPr>
          <a:xfrm>
            <a:off x="10320469" y="6381328"/>
            <a:ext cx="533400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1F70512E-3501-4C97-9457-F6C16E24E41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9" name="Kuva 8" descr="ELY_LB01_FiSvEn_3L_B3___RGB_tresprak.jpg"/>
          <p:cNvPicPr>
            <a:picLocks noChangeAspect="1"/>
          </p:cNvPicPr>
          <p:nvPr userDrawn="1"/>
        </p:nvPicPr>
        <p:blipFill>
          <a:blip r:embed="rId18" cstate="print"/>
          <a:stretch>
            <a:fillRect/>
          </a:stretch>
        </p:blipFill>
        <p:spPr>
          <a:xfrm>
            <a:off x="191344" y="8620"/>
            <a:ext cx="506936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23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50000"/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5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hankkeet/elotor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smtClean="0"/>
              <a:t>Hiltunen Paula</a:t>
            </a:r>
            <a:endParaRPr lang="fi-FI" dirty="0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>
          <a:xfrm>
            <a:off x="1225573" y="3114252"/>
            <a:ext cx="6944760" cy="1440000"/>
          </a:xfrm>
        </p:spPr>
        <p:txBody>
          <a:bodyPr/>
          <a:lstStyle/>
          <a:p>
            <a:r>
              <a:rPr lang="fi-FI" sz="2800" dirty="0" smtClean="0"/>
              <a:t>Maakunnallisen ELO-toiminnan </a:t>
            </a:r>
          </a:p>
          <a:p>
            <a:r>
              <a:rPr lang="fi-FI" sz="2800" dirty="0" smtClean="0"/>
              <a:t>arviointia </a:t>
            </a:r>
            <a:r>
              <a:rPr lang="fi-FI" sz="2800" dirty="0" smtClean="0"/>
              <a:t>ja suunnittelua </a:t>
            </a:r>
          </a:p>
          <a:p>
            <a:endParaRPr lang="fi-FI" sz="2000" dirty="0" smtClean="0"/>
          </a:p>
          <a:p>
            <a:r>
              <a:rPr lang="fi-FI" sz="2000" dirty="0" smtClean="0"/>
              <a:t>ELO-yhteistyöryhmän </a:t>
            </a:r>
            <a:r>
              <a:rPr lang="fi-FI" sz="2000" dirty="0" smtClean="0"/>
              <a:t>kokous</a:t>
            </a:r>
          </a:p>
          <a:p>
            <a:r>
              <a:rPr lang="fi-FI" sz="2000" dirty="0" smtClean="0"/>
              <a:t>29.9.2017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86632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10</a:t>
            </a:fld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91445" y="986107"/>
            <a:ext cx="9325036" cy="642942"/>
          </a:xfrm>
        </p:spPr>
        <p:txBody>
          <a:bodyPr/>
          <a:lstStyle/>
          <a:p>
            <a:r>
              <a:rPr lang="fi-FI" sz="2000" b="1" dirty="0"/>
              <a:t>Mitä ELO-toiminnassa pitäisi tehdä </a:t>
            </a:r>
            <a:r>
              <a:rPr lang="fi-FI" sz="2000" b="1" dirty="0" smtClean="0"/>
              <a:t>vuosina 2017-2019?</a:t>
            </a:r>
            <a:r>
              <a:rPr lang="fi-FI" sz="2000" dirty="0"/>
              <a:t/>
            </a:r>
            <a:br>
              <a:rPr lang="fi-FI" sz="2000" dirty="0"/>
            </a:br>
            <a:endParaRPr lang="fi-FI" sz="20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91445" y="1485116"/>
            <a:ext cx="9991422" cy="393705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fi-FI" sz="1800" dirty="0" smtClean="0"/>
              <a:t>1) Toimintasuunnitelmassa </a:t>
            </a:r>
            <a:r>
              <a:rPr lang="fi-FI" sz="1800" dirty="0"/>
              <a:t>vuosille 2016-2019 on kirjattu </a:t>
            </a:r>
            <a:r>
              <a:rPr lang="fi-FI" sz="1800"/>
              <a:t>ehdotettuja </a:t>
            </a:r>
            <a:r>
              <a:rPr lang="fi-FI" sz="1800" smtClean="0"/>
              <a:t>kehittämistoimenpiteitä jokaisen </a:t>
            </a:r>
            <a:r>
              <a:rPr lang="fi-FI" sz="1800" dirty="0"/>
              <a:t>siirtymän (kohta 5</a:t>
            </a:r>
            <a:r>
              <a:rPr lang="fi-FI" sz="1800"/>
              <a:t>.), </a:t>
            </a:r>
            <a:r>
              <a:rPr lang="fi-FI" sz="1800" smtClean="0"/>
              <a:t>verkostotyön </a:t>
            </a:r>
            <a:r>
              <a:rPr lang="fi-FI" sz="1800" dirty="0" smtClean="0"/>
              <a:t>(</a:t>
            </a:r>
            <a:r>
              <a:rPr lang="fi-FI" sz="1800" dirty="0"/>
              <a:t>kohta 6.) ja ohjausosaamisen (kohta 7.) </a:t>
            </a:r>
            <a:r>
              <a:rPr lang="fi-FI" sz="1800" dirty="0" smtClean="0"/>
              <a:t>osalta.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1800" dirty="0" smtClean="0"/>
              <a:t>         	- arvioidaan </a:t>
            </a:r>
            <a:r>
              <a:rPr lang="fi-FI" sz="1800" dirty="0"/>
              <a:t>ELO-ryhmässä, </a:t>
            </a:r>
            <a:r>
              <a:rPr lang="fi-FI" sz="1800" dirty="0" smtClean="0"/>
              <a:t>mikä on kehittämisehdotusten tilanne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1800" dirty="0"/>
              <a:t>	</a:t>
            </a:r>
            <a:r>
              <a:rPr lang="fi-FI" sz="1800" dirty="0" smtClean="0"/>
              <a:t>- voidaanko jokaisen siirtymän/verkostotyön/osaamisen osalta nostaa esille yksi 	keskeisin edistettävä asia vuodelle 2018</a:t>
            </a:r>
          </a:p>
          <a:p>
            <a:pPr marL="0" indent="0">
              <a:spcBef>
                <a:spcPts val="0"/>
              </a:spcBef>
              <a:buNone/>
            </a:pPr>
            <a:endParaRPr lang="fi-FI" sz="1800" dirty="0"/>
          </a:p>
          <a:p>
            <a:pPr marL="0" indent="0">
              <a:spcBef>
                <a:spcPts val="0"/>
              </a:spcBef>
              <a:buNone/>
            </a:pPr>
            <a:r>
              <a:rPr lang="fi-FI" sz="1800" dirty="0" smtClean="0"/>
              <a:t>2) Mihin ELO-verkostotoimintaa </a:t>
            </a:r>
            <a:r>
              <a:rPr lang="fi-FI" sz="1800" dirty="0"/>
              <a:t>tulisi </a:t>
            </a:r>
            <a:r>
              <a:rPr lang="fi-FI" sz="1800" dirty="0" smtClean="0"/>
              <a:t>fokusoida jatkossa? Mitä pitäisi tehdä ja miten? </a:t>
            </a:r>
          </a:p>
          <a:p>
            <a:pPr marL="0" indent="0">
              <a:spcBef>
                <a:spcPts val="0"/>
              </a:spcBef>
              <a:buNone/>
            </a:pPr>
            <a:endParaRPr lang="fi-FI" sz="1800" dirty="0"/>
          </a:p>
          <a:p>
            <a:pPr marL="0" indent="0">
              <a:spcBef>
                <a:spcPts val="0"/>
              </a:spcBef>
              <a:buNone/>
            </a:pPr>
            <a:r>
              <a:rPr lang="fi-FI" sz="1800" dirty="0" smtClean="0"/>
              <a:t>3) Uusi ELO-yhteistyöryhmä asetetaan vuoden </a:t>
            </a:r>
            <a:r>
              <a:rPr lang="fi-FI" sz="1800" dirty="0"/>
              <a:t>2018 </a:t>
            </a:r>
            <a:r>
              <a:rPr lang="fi-FI" sz="1800" dirty="0" smtClean="0"/>
              <a:t>alusta. Kokoonpano? Työskentelytapa? Säilyykö johtoryhmä ja sen rooli?</a:t>
            </a:r>
          </a:p>
          <a:p>
            <a:pPr marL="0" indent="0">
              <a:spcBef>
                <a:spcPts val="0"/>
              </a:spcBef>
              <a:buNone/>
            </a:pPr>
            <a:endParaRPr lang="fi-FI" sz="1800" dirty="0"/>
          </a:p>
          <a:p>
            <a:pPr marL="0" indent="0">
              <a:spcBef>
                <a:spcPts val="0"/>
              </a:spcBef>
              <a:buNone/>
            </a:pPr>
            <a:r>
              <a:rPr lang="fi-FI" sz="1800" dirty="0" smtClean="0"/>
              <a:t>4) Mikä </a:t>
            </a:r>
            <a:r>
              <a:rPr lang="fi-FI" sz="1800" dirty="0"/>
              <a:t>on </a:t>
            </a:r>
            <a:r>
              <a:rPr lang="fi-FI" sz="1800" dirty="0" smtClean="0"/>
              <a:t>ELO-yhteistyöryhmän </a:t>
            </a:r>
            <a:r>
              <a:rPr lang="fi-FI" sz="1800" dirty="0"/>
              <a:t>suhde </a:t>
            </a:r>
            <a:r>
              <a:rPr lang="fi-FI" sz="1800" dirty="0" smtClean="0"/>
              <a:t>maakunnan muihin </a:t>
            </a:r>
            <a:r>
              <a:rPr lang="fi-FI" sz="1800" dirty="0"/>
              <a:t>osaamisen, koulutuksen, ennakoinnin ryhmiin tulevassa </a:t>
            </a:r>
            <a:r>
              <a:rPr lang="fi-FI" sz="1800" dirty="0" smtClean="0"/>
              <a:t>maakunnassa.</a:t>
            </a:r>
            <a:endParaRPr lang="fi-FI" sz="1800" dirty="0"/>
          </a:p>
          <a:p>
            <a:endParaRPr lang="fi-FI" dirty="0" smtClean="0"/>
          </a:p>
          <a:p>
            <a:pPr marL="2286000" lvl="5" indent="0">
              <a:buNone/>
            </a:pPr>
            <a:r>
              <a:rPr lang="fi-FI" dirty="0" smtClean="0"/>
              <a:t>		KIITOS!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795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91444" y="1041884"/>
            <a:ext cx="9325036" cy="642942"/>
          </a:xfrm>
        </p:spPr>
        <p:txBody>
          <a:bodyPr/>
          <a:lstStyle/>
          <a:p>
            <a:r>
              <a:rPr lang="fi-FI" dirty="0" smtClean="0"/>
              <a:t>Elinikäinen ohjaus lyhyesti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91444" y="1891515"/>
            <a:ext cx="9762823" cy="3937050"/>
          </a:xfrm>
        </p:spPr>
        <p:txBody>
          <a:bodyPr/>
          <a:lstStyle/>
          <a:p>
            <a:r>
              <a:rPr lang="fi-FI" sz="2000" b="1" dirty="0"/>
              <a:t>Elinikäisellä ohjauksella (ELO) tarkoitetaan erilaisissa koulutus- ja työelämäsiirtymissä tarvittavia tieto-, neuvonta- ja ohjauspalveluja (TNO-palvelut). </a:t>
            </a:r>
            <a:endParaRPr lang="fi-FI" sz="2000" b="1" dirty="0" smtClean="0"/>
          </a:p>
          <a:p>
            <a:pPr marL="0" indent="0">
              <a:buNone/>
            </a:pPr>
            <a:r>
              <a:rPr lang="fi-FI" sz="2000" dirty="0" smtClean="0"/>
              <a:t> </a:t>
            </a:r>
          </a:p>
          <a:p>
            <a:r>
              <a:rPr lang="fi-FI" sz="2000" dirty="0" smtClean="0"/>
              <a:t>Elinikäisellä </a:t>
            </a:r>
            <a:r>
              <a:rPr lang="fi-FI" sz="2000" dirty="0"/>
              <a:t>ohjauksella vaikutetaan työllistymisen kannalta tärkeän osaamisen hankkimiseen sekä koulutus- ja työurien rakentumiseen</a:t>
            </a:r>
            <a:r>
              <a:rPr lang="fi-FI" sz="2000" dirty="0" smtClean="0"/>
              <a:t>.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Osuvat </a:t>
            </a:r>
            <a:r>
              <a:rPr lang="fi-FI" sz="2000" dirty="0"/>
              <a:t>koulutusvalinnat vähentävät </a:t>
            </a:r>
            <a:r>
              <a:rPr lang="fi-FI" sz="2000" dirty="0" smtClean="0"/>
              <a:t>syrjäytymistä, koulutuksen keskeyttämisiä, nopeuttavat läpäisyä </a:t>
            </a:r>
            <a:r>
              <a:rPr lang="fi-FI" sz="2000" dirty="0"/>
              <a:t>ja </a:t>
            </a:r>
            <a:r>
              <a:rPr lang="fi-FI" sz="2000" dirty="0" smtClean="0"/>
              <a:t>työhön </a:t>
            </a:r>
            <a:r>
              <a:rPr lang="fi-FI" sz="2000" dirty="0"/>
              <a:t>siirtymistä</a:t>
            </a:r>
            <a:r>
              <a:rPr lang="fi-FI" sz="2000" dirty="0" smtClean="0"/>
              <a:t>.</a:t>
            </a:r>
          </a:p>
          <a:p>
            <a:pPr marL="0" indent="0">
              <a:buNone/>
            </a:pPr>
            <a:r>
              <a:rPr lang="fi-FI" sz="2000" dirty="0" smtClean="0"/>
              <a:t> </a:t>
            </a:r>
          </a:p>
          <a:p>
            <a:r>
              <a:rPr lang="fi-FI" sz="2000" dirty="0" smtClean="0"/>
              <a:t>Oikea-aikaisilla ja oikein suunnatuilla </a:t>
            </a:r>
            <a:r>
              <a:rPr lang="fi-FI" sz="2000" dirty="0"/>
              <a:t>ohjauspalveluilla voidaan vaikuttaa siihen, että työurat pitenevät ja </a:t>
            </a:r>
            <a:r>
              <a:rPr lang="fi-FI" sz="2000" dirty="0" smtClean="0"/>
              <a:t>yksilöiden osallisuus </a:t>
            </a:r>
            <a:r>
              <a:rPr lang="fi-FI" sz="2000" dirty="0"/>
              <a:t>yhteiskunnassa vahvistuu. Hyödyn saajina ovat yksilöt, organisaatiot, yritykset ja yhteiskunta.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550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3</a:t>
            </a:fld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91445" y="1168885"/>
            <a:ext cx="9325036" cy="642942"/>
          </a:xfrm>
        </p:spPr>
        <p:txBody>
          <a:bodyPr/>
          <a:lstStyle/>
          <a:p>
            <a:r>
              <a:rPr lang="fi-FI" dirty="0" smtClean="0"/>
              <a:t>Valtakunnallinen elinikäinen ohjaus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536712" y="2010048"/>
            <a:ext cx="10825555" cy="3937050"/>
          </a:xfrm>
        </p:spPr>
        <p:txBody>
          <a:bodyPr/>
          <a:lstStyle/>
          <a:p>
            <a:pPr marL="0" indent="0">
              <a:buNone/>
            </a:pPr>
            <a:r>
              <a:rPr lang="fi-FI" sz="2000" dirty="0" smtClean="0"/>
              <a:t>Elinikäistä ohjausta koordinoi </a:t>
            </a:r>
            <a:r>
              <a:rPr lang="fi-FI" sz="2000" b="1" dirty="0" smtClean="0"/>
              <a:t>valtakunnallinen ELO-ryhmä</a:t>
            </a:r>
            <a:r>
              <a:rPr lang="fi-FI" sz="2000" dirty="0" smtClean="0"/>
              <a:t>, jossa on jaettu puheenjohtajuus </a:t>
            </a:r>
            <a:r>
              <a:rPr lang="fi-FI" sz="2000" dirty="0" err="1" smtClean="0"/>
              <a:t>TEM:n</a:t>
            </a:r>
            <a:r>
              <a:rPr lang="fi-FI" sz="2000" dirty="0" smtClean="0"/>
              <a:t> ja </a:t>
            </a:r>
            <a:r>
              <a:rPr lang="fi-FI" sz="2000" dirty="0" err="1" smtClean="0"/>
              <a:t>OKM:n</a:t>
            </a:r>
            <a:r>
              <a:rPr lang="fi-FI" sz="2000" dirty="0" smtClean="0"/>
              <a:t> kesken, mukana on myös VM, STM, OPH, Kuntaliitto sekä lukuisia muita tahoja.</a:t>
            </a:r>
          </a:p>
          <a:p>
            <a:pPr marL="0" indent="0">
              <a:buNone/>
            </a:pPr>
            <a:r>
              <a:rPr lang="fi-FI" sz="2000" dirty="0" smtClean="0"/>
              <a:t>	- valtakunnalliset ohjauksen </a:t>
            </a:r>
            <a:r>
              <a:rPr lang="fi-FI" sz="2000" b="1" dirty="0" smtClean="0"/>
              <a:t>strategiset tavoitteet </a:t>
            </a:r>
            <a:r>
              <a:rPr lang="fi-FI" sz="2000" dirty="0" smtClean="0"/>
              <a:t>(OKM 2011:15)</a:t>
            </a:r>
          </a:p>
          <a:p>
            <a:pPr marL="0" indent="0">
              <a:buNone/>
            </a:pPr>
            <a:r>
              <a:rPr lang="fi-FI" sz="2000" b="1" dirty="0" smtClean="0"/>
              <a:t>	- koordinoi ja kehittää toimintaa </a:t>
            </a:r>
            <a:r>
              <a:rPr lang="fi-FI" sz="2000" dirty="0" smtClean="0"/>
              <a:t>valtakunnan tasolla ja ohjaa alueellista toimintaa 	- erillinen jaosto suunnittelee </a:t>
            </a:r>
            <a:r>
              <a:rPr lang="fi-FI" sz="2000" b="1" dirty="0" smtClean="0"/>
              <a:t>ohjausosaamisen kehittämistä</a:t>
            </a:r>
          </a:p>
          <a:p>
            <a:pPr marL="0" indent="0">
              <a:buNone/>
            </a:pPr>
            <a:endParaRPr lang="fi-FI" sz="2000" b="1" dirty="0" smtClean="0"/>
          </a:p>
          <a:p>
            <a:pPr marL="0" indent="0">
              <a:buNone/>
            </a:pPr>
            <a:r>
              <a:rPr lang="fi-FI" sz="2000" b="1" dirty="0" smtClean="0"/>
              <a:t>	- ohjauksen </a:t>
            </a:r>
            <a:r>
              <a:rPr lang="fi-FI" sz="2000" b="1" dirty="0"/>
              <a:t>verkkoalustan </a:t>
            </a:r>
            <a:r>
              <a:rPr lang="fi-FI" sz="2000" dirty="0" smtClean="0"/>
              <a:t>rakentaminen (käyttöönotto alkaa loppuvuodesta 2017) 	- ohjauksen </a:t>
            </a:r>
            <a:r>
              <a:rPr lang="fi-FI" sz="2000" b="1" dirty="0" smtClean="0"/>
              <a:t>tilan/laadun arviointi</a:t>
            </a:r>
            <a:r>
              <a:rPr lang="fi-FI" sz="2000" dirty="0" smtClean="0"/>
              <a:t>/mittarit/palaute jatkuvaan seurantaan  </a:t>
            </a:r>
          </a:p>
          <a:p>
            <a:pPr marL="0" indent="0">
              <a:buNone/>
            </a:pPr>
            <a:r>
              <a:rPr lang="fi-FI" sz="2000" dirty="0" smtClean="0"/>
              <a:t>	- </a:t>
            </a:r>
            <a:r>
              <a:rPr lang="fi-FI" sz="2000" b="1" dirty="0" smtClean="0"/>
              <a:t>Ohjaamo-toiminnan vakiinnuttaminen </a:t>
            </a:r>
            <a:r>
              <a:rPr lang="fi-FI" sz="2000" dirty="0" smtClean="0"/>
              <a:t>&gt;resurssit, linjaukset, 	valtakunnallinen 	ohjausryhmä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59546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4</a:t>
            </a:fld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91444" y="1101151"/>
            <a:ext cx="9325036" cy="642942"/>
          </a:xfrm>
        </p:spPr>
        <p:txBody>
          <a:bodyPr/>
          <a:lstStyle/>
          <a:p>
            <a:r>
              <a:rPr lang="fi-FI" dirty="0"/>
              <a:t>Alueellisen ELO-toiminnan tavoitteena </a:t>
            </a:r>
            <a:r>
              <a:rPr lang="fi-FI" dirty="0" smtClean="0"/>
              <a:t>on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91444" y="1857648"/>
            <a:ext cx="9745889" cy="3937050"/>
          </a:xfrm>
        </p:spPr>
        <p:txBody>
          <a:bodyPr/>
          <a:lstStyle/>
          <a:p>
            <a:pPr lvl="0"/>
            <a:r>
              <a:rPr lang="fi-FI" sz="2000" dirty="0" smtClean="0"/>
              <a:t>turvata </a:t>
            </a:r>
            <a:r>
              <a:rPr lang="fi-FI" sz="2000" dirty="0"/>
              <a:t>erilaisissa koulutus- ja työelämäsiirtymissä oleville kansalaisille </a:t>
            </a:r>
            <a:r>
              <a:rPr lang="fi-FI" sz="2000" b="1" dirty="0"/>
              <a:t>luotettavat, helposti saavutettavat ja oikea-aikaiset </a:t>
            </a:r>
            <a:r>
              <a:rPr lang="fi-FI" sz="2000" b="1" dirty="0" smtClean="0"/>
              <a:t>TNO-palvelut alueella</a:t>
            </a:r>
            <a:endParaRPr lang="fi-FI" sz="2000" b="1" dirty="0"/>
          </a:p>
          <a:p>
            <a:pPr lvl="0"/>
            <a:r>
              <a:rPr lang="fi-FI" sz="2000" dirty="0"/>
              <a:t>parantaa tieto-, neuvonta- ja ohjauspalveluja tarjoavien tahojen välistä </a:t>
            </a:r>
            <a:r>
              <a:rPr lang="fi-FI" sz="2000" b="1" dirty="0"/>
              <a:t>yhteistyötä ja tiedonkulkua</a:t>
            </a:r>
            <a:r>
              <a:rPr lang="fi-FI" sz="2000" dirty="0"/>
              <a:t> </a:t>
            </a:r>
          </a:p>
          <a:p>
            <a:pPr lvl="0"/>
            <a:r>
              <a:rPr lang="fi-FI" sz="2000" dirty="0"/>
              <a:t>kartoittaa palveluja ja </a:t>
            </a:r>
            <a:r>
              <a:rPr lang="fi-FI" sz="2000" dirty="0" smtClean="0"/>
              <a:t>niiden </a:t>
            </a:r>
            <a:r>
              <a:rPr lang="fi-FI" sz="2000" dirty="0"/>
              <a:t>puutteita sekä </a:t>
            </a:r>
            <a:r>
              <a:rPr lang="fi-FI" sz="2000" dirty="0" smtClean="0"/>
              <a:t>tehdä </a:t>
            </a:r>
            <a:r>
              <a:rPr lang="fi-FI" sz="2000" b="1" dirty="0" smtClean="0"/>
              <a:t>kehittämisehdotuksia</a:t>
            </a:r>
            <a:r>
              <a:rPr lang="fi-FI" sz="2000" dirty="0" smtClean="0"/>
              <a:t> </a:t>
            </a:r>
            <a:endParaRPr lang="fi-FI" sz="2000" dirty="0"/>
          </a:p>
          <a:p>
            <a:pPr lvl="0"/>
            <a:r>
              <a:rPr lang="fi-FI" sz="2000" dirty="0"/>
              <a:t>kehittää ohjausosaamista uraohjauspalvelujen </a:t>
            </a:r>
            <a:r>
              <a:rPr lang="fi-FI" sz="2000" b="1" dirty="0"/>
              <a:t>laadun ja vaikuttavuuden </a:t>
            </a:r>
            <a:r>
              <a:rPr lang="fi-FI" sz="2000" dirty="0"/>
              <a:t>parantamiseksi </a:t>
            </a:r>
          </a:p>
          <a:p>
            <a:pPr lvl="0"/>
            <a:r>
              <a:rPr lang="fi-FI" sz="2000" dirty="0"/>
              <a:t>seurata aktiivisesti valtakunnallisia ohjauksen kehittämisen toimenpiteitä ja palveluja, jotta valtakunnalliset ja alueelliset palvelut toimivat </a:t>
            </a:r>
            <a:r>
              <a:rPr lang="fi-FI" sz="2000" b="1" dirty="0"/>
              <a:t>koordinoituna </a:t>
            </a:r>
            <a:r>
              <a:rPr lang="fi-FI" sz="2000" b="1" dirty="0" smtClean="0"/>
              <a:t>kokonaisuutena</a:t>
            </a:r>
          </a:p>
          <a:p>
            <a:pPr lvl="0"/>
            <a:r>
              <a:rPr lang="fi-FI" sz="2000" dirty="0" smtClean="0"/>
              <a:t>tukea </a:t>
            </a:r>
            <a:r>
              <a:rPr lang="fi-FI" sz="2000" b="1" dirty="0" smtClean="0"/>
              <a:t>Ohjaamo-toiminnan</a:t>
            </a:r>
            <a:r>
              <a:rPr lang="fi-FI" sz="2000" dirty="0" smtClean="0"/>
              <a:t> vakiintumista</a:t>
            </a:r>
          </a:p>
          <a:p>
            <a:pPr marL="0" lvl="0" indent="0">
              <a:buNone/>
            </a:pPr>
            <a:r>
              <a:rPr lang="fi-FI" sz="2000" b="1" dirty="0" smtClean="0"/>
              <a:t>Alueellista toimintaa koordinoivat ELY-keskukset yhteistyössä alueellisten ELO-ryhmien kanssa </a:t>
            </a:r>
            <a:endParaRPr lang="fi-FI" sz="2000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461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91444" y="1039561"/>
            <a:ext cx="10550222" cy="642942"/>
          </a:xfrm>
        </p:spPr>
        <p:txBody>
          <a:bodyPr/>
          <a:lstStyle/>
          <a:p>
            <a:r>
              <a:rPr lang="fi-FI" sz="2800" b="1" dirty="0"/>
              <a:t>Mitä ELO-toiminnassa on saatu </a:t>
            </a:r>
            <a:r>
              <a:rPr lang="fi-FI" sz="2800" b="1" dirty="0" smtClean="0"/>
              <a:t>aikaan Pohjois-Karjalassa</a:t>
            </a:r>
            <a:r>
              <a:rPr lang="fi-FI" sz="2800" dirty="0"/>
              <a:t/>
            </a:r>
            <a:br>
              <a:rPr lang="fi-FI" sz="2800" dirty="0"/>
            </a:br>
            <a:endParaRPr lang="fi-FI" sz="28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91444" y="1620581"/>
            <a:ext cx="10211556" cy="3937050"/>
          </a:xfrm>
        </p:spPr>
        <p:txBody>
          <a:bodyPr/>
          <a:lstStyle/>
          <a:p>
            <a:r>
              <a:rPr lang="fi-FI" sz="1800" b="1" dirty="0" smtClean="0"/>
              <a:t>ELO-yhteistyöryhmä</a:t>
            </a:r>
            <a:r>
              <a:rPr lang="fi-FI" sz="1800" dirty="0" smtClean="0"/>
              <a:t> </a:t>
            </a:r>
            <a:r>
              <a:rPr lang="fi-FI" sz="1800" dirty="0"/>
              <a:t>(25 henkilöä) on kokoontunut keskimäärin kolme kertaa vuodessa ja </a:t>
            </a:r>
            <a:r>
              <a:rPr lang="fi-FI" sz="1800" b="1" dirty="0"/>
              <a:t>ELO-johtoryhmä</a:t>
            </a:r>
            <a:r>
              <a:rPr lang="fi-FI" sz="1800" dirty="0"/>
              <a:t> keskimäärin kaksi kertaa vuodessa. Lisäksi ryhmän jäsenet ovat pitäneet </a:t>
            </a:r>
            <a:r>
              <a:rPr lang="fi-FI" sz="1800" b="1" dirty="0"/>
              <a:t>työkokouksia</a:t>
            </a:r>
            <a:r>
              <a:rPr lang="fi-FI" sz="1800" dirty="0"/>
              <a:t> vaihtuvilla kokoonpanoilla erilaisten tehtävien esim. koulutusten ja infotilaisuuksien järjestämiseksi.</a:t>
            </a:r>
          </a:p>
          <a:p>
            <a:pPr marL="0" indent="0">
              <a:buNone/>
            </a:pPr>
            <a:r>
              <a:rPr lang="fi-FI" sz="1800" dirty="0"/>
              <a:t> </a:t>
            </a:r>
            <a:endParaRPr lang="fi-FI" sz="1800" dirty="0" smtClean="0"/>
          </a:p>
          <a:p>
            <a:r>
              <a:rPr lang="fi-FI" sz="1800" dirty="0" smtClean="0"/>
              <a:t>Yhteistyöryhmässä on laadittu ja johtoryhmässä hyväksytty </a:t>
            </a:r>
            <a:r>
              <a:rPr lang="fi-FI" sz="1800" b="1" dirty="0" smtClean="0"/>
              <a:t>ELO-toimintasuunnitelma</a:t>
            </a:r>
            <a:r>
              <a:rPr lang="fi-FI" sz="1800" dirty="0" smtClean="0"/>
              <a:t> ensimmäisen kerran vuosille 2014-2016 ja päivitetty versio vuosille 2016-2019. Suunnitelman tavoitteena on ollut </a:t>
            </a:r>
          </a:p>
          <a:p>
            <a:pPr marL="0" indent="0">
              <a:buNone/>
            </a:pPr>
            <a:r>
              <a:rPr lang="fi-FI" sz="2000" dirty="0" smtClean="0"/>
              <a:t>	</a:t>
            </a:r>
            <a:r>
              <a:rPr lang="fi-FI" sz="1800" dirty="0" smtClean="0"/>
              <a:t>1</a:t>
            </a:r>
            <a:r>
              <a:rPr lang="fi-FI" sz="1800" dirty="0"/>
              <a:t>) koota näkyväksi tietoa ohjaustoimijoiden palveluista ja toimintatavoista </a:t>
            </a:r>
            <a:endParaRPr lang="fi-FI" sz="1800" dirty="0" smtClean="0"/>
          </a:p>
          <a:p>
            <a:pPr marL="0" indent="0">
              <a:buNone/>
            </a:pPr>
            <a:r>
              <a:rPr lang="fi-FI" sz="1800" dirty="0" smtClean="0"/>
              <a:t>	2</a:t>
            </a:r>
            <a:r>
              <a:rPr lang="fi-FI" sz="1800" dirty="0"/>
              <a:t>) hahmottaa ohjaustoiminta asiakaslähtöisesti erilaisia koulutus- ja </a:t>
            </a:r>
            <a:r>
              <a:rPr lang="fi-FI" sz="1800" dirty="0" smtClean="0"/>
              <a:t>työelämäsiirtymiä 	tukevaksi </a:t>
            </a:r>
            <a:r>
              <a:rPr lang="fi-FI" sz="1800" dirty="0"/>
              <a:t>jatkumoksi </a:t>
            </a:r>
            <a:endParaRPr lang="fi-FI" sz="1800" dirty="0" smtClean="0"/>
          </a:p>
          <a:p>
            <a:pPr marL="0" indent="0">
              <a:buNone/>
            </a:pPr>
            <a:r>
              <a:rPr lang="fi-FI" sz="1800" dirty="0" smtClean="0"/>
              <a:t>	3</a:t>
            </a:r>
            <a:r>
              <a:rPr lang="fi-FI" sz="1800" dirty="0"/>
              <a:t>) kuvata siirtymien käytänteitä ja haasteita </a:t>
            </a:r>
            <a:endParaRPr lang="fi-FI" sz="1800" dirty="0" smtClean="0"/>
          </a:p>
          <a:p>
            <a:pPr marL="0" indent="0">
              <a:buNone/>
            </a:pPr>
            <a:r>
              <a:rPr lang="fi-FI" sz="1800" dirty="0" smtClean="0"/>
              <a:t>	4</a:t>
            </a:r>
            <a:r>
              <a:rPr lang="fi-FI" sz="1800" dirty="0"/>
              <a:t>) määritellä strategiset tavoitteet ja tarkastella, miten kukin toimija voi </a:t>
            </a:r>
            <a:r>
              <a:rPr lang="fi-FI" sz="1800" dirty="0" smtClean="0"/>
              <a:t>joko omassa 	toiminnassa </a:t>
            </a:r>
            <a:r>
              <a:rPr lang="fi-FI" sz="1800" dirty="0"/>
              <a:t>tai yhdessä verkoston kanssa käytännössä edistää </a:t>
            </a:r>
            <a:r>
              <a:rPr lang="fi-FI" sz="1800" dirty="0" smtClean="0"/>
              <a:t>tavoitteita </a:t>
            </a:r>
            <a:r>
              <a:rPr lang="fi-FI" sz="1800" dirty="0"/>
              <a:t>ja kehittää </a:t>
            </a:r>
            <a:r>
              <a:rPr lang="fi-FI" sz="1800" dirty="0" smtClean="0"/>
              <a:t>	toimintaansa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366830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6</a:t>
            </a:fld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91445" y="1033417"/>
            <a:ext cx="9325036" cy="642942"/>
          </a:xfrm>
        </p:spPr>
        <p:txBody>
          <a:bodyPr/>
          <a:lstStyle/>
          <a:p>
            <a:r>
              <a:rPr lang="fi-FI" sz="2000" b="1" u="sng" dirty="0"/>
              <a:t>Toimintasuunnitelman perusteella on tehty mm. seuraavaa</a:t>
            </a:r>
            <a:r>
              <a:rPr lang="fi-FI" sz="2000" b="1" dirty="0"/>
              <a:t>:</a:t>
            </a:r>
            <a:br>
              <a:rPr lang="fi-FI" sz="2000" b="1" dirty="0"/>
            </a:br>
            <a:endParaRPr lang="fi-FI" sz="2000" b="1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91445" y="1502049"/>
            <a:ext cx="9325037" cy="393705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fi-FI" sz="1800" b="1" dirty="0" smtClean="0"/>
              <a:t>1</a:t>
            </a:r>
            <a:r>
              <a:rPr lang="fi-FI" sz="1800" b="1" dirty="0"/>
              <a:t>. </a:t>
            </a:r>
            <a:r>
              <a:rPr lang="fi-FI" sz="1800" b="1" dirty="0" smtClean="0"/>
              <a:t>Tärkeimmäksi asiaksi on noussut ohjausosaamisen</a:t>
            </a:r>
            <a:r>
              <a:rPr lang="fi-FI" sz="1800" dirty="0" smtClean="0"/>
              <a:t> </a:t>
            </a:r>
            <a:r>
              <a:rPr lang="fi-FI" sz="1800" dirty="0"/>
              <a:t>edistäminen ja sen yhteydessä tapahtuva </a:t>
            </a:r>
            <a:r>
              <a:rPr lang="fi-FI" sz="1800" b="1" dirty="0" smtClean="0"/>
              <a:t>verkostoituminen, </a:t>
            </a:r>
            <a:r>
              <a:rPr lang="fi-FI" sz="1800" dirty="0" smtClean="0"/>
              <a:t>mikä </a:t>
            </a:r>
            <a:r>
              <a:rPr lang="fi-FI" sz="1800" dirty="0"/>
              <a:t>on nähty maakunnassa tärkeänä ohjauksen laadun ja vaikuttavuuden parantamisen keinona. Ohjaushenkilöstölle on järjestetty vuosien 2013-2017 aikana mm. seuraavia </a:t>
            </a:r>
            <a:r>
              <a:rPr lang="fi-FI" sz="1800" b="1" dirty="0"/>
              <a:t>koulutuksia</a:t>
            </a:r>
            <a:r>
              <a:rPr lang="fi-FI" sz="1800" dirty="0"/>
              <a:t>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1800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1800" dirty="0"/>
              <a:t>- </a:t>
            </a:r>
            <a:r>
              <a:rPr lang="fi-FI" sz="1600" dirty="0"/>
              <a:t>Tapausjäsennys ohjausosaamista uudistavana resurssina - koulutuskokonaisuus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1600" dirty="0"/>
              <a:t>- Verkko-ohjausmenetelmiä ohjaushenkilöstölle -koulutuspäivä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1600" dirty="0"/>
              <a:t>- Pakolaistaustaisten oppilaiden ohjaus -koulutuspäivä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1600" dirty="0"/>
              <a:t>- Itä-Suomen ohjaushenkilöstön koulutuspäivät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1600" dirty="0"/>
              <a:t>- Kognitiivisen käyttäytymisterapian menetelmien hyödyntäminen ohjaustyössä -koulutuskokonaisuus </a:t>
            </a:r>
            <a:r>
              <a:rPr lang="fi-FI" sz="1600" dirty="0" smtClean="0"/>
              <a:t>(haussa oli 20 paikkaa, hakijoita 72, syksyllä 2017 aloittaa 2 ryhmää, yhteensä 40 henkilöä)</a:t>
            </a:r>
            <a:endParaRPr lang="fi-FI" sz="1600" dirty="0"/>
          </a:p>
          <a:p>
            <a:pPr marL="0" indent="0">
              <a:spcBef>
                <a:spcPts val="0"/>
              </a:spcBef>
              <a:buNone/>
            </a:pPr>
            <a:r>
              <a:rPr lang="fi-FI" sz="1800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1800" dirty="0" smtClean="0"/>
              <a:t>Koulutustilaisuuksien lisäksi </a:t>
            </a:r>
            <a:r>
              <a:rPr lang="fi-FI" sz="1800" dirty="0"/>
              <a:t>on vuosien 2013-2017 aikana on järjestetty </a:t>
            </a:r>
            <a:endParaRPr lang="fi-FI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fi-FI" sz="1800" b="1" dirty="0" smtClean="0"/>
              <a:t>10 </a:t>
            </a:r>
            <a:r>
              <a:rPr lang="fi-FI" sz="1800" b="1" dirty="0"/>
              <a:t>ohjauksen</a:t>
            </a:r>
            <a:r>
              <a:rPr lang="fi-FI" sz="1800" dirty="0"/>
              <a:t> </a:t>
            </a:r>
            <a:r>
              <a:rPr lang="fi-FI" sz="1800" b="1" dirty="0"/>
              <a:t>ajankohtaisseminaaria</a:t>
            </a:r>
            <a:r>
              <a:rPr lang="fi-FI" sz="1800" dirty="0"/>
              <a:t> eli keskimäärin kaksi tilaisuutta/vuosi. Ajankohtaiset teemat on valittu verkoston kanssa yhteistyössä. </a:t>
            </a:r>
            <a:endParaRPr lang="fi-FI" sz="1800" dirty="0" smtClean="0"/>
          </a:p>
          <a:p>
            <a:pPr marL="0" indent="0">
              <a:spcBef>
                <a:spcPts val="0"/>
              </a:spcBef>
              <a:buNone/>
            </a:pPr>
            <a:endParaRPr lang="fi-FI" sz="1800" dirty="0"/>
          </a:p>
          <a:p>
            <a:pPr marL="0" indent="0">
              <a:spcBef>
                <a:spcPts val="0"/>
              </a:spcBef>
              <a:buNone/>
            </a:pPr>
            <a:r>
              <a:rPr lang="fi-FI" sz="1800" b="1" u="sng" dirty="0" smtClean="0"/>
              <a:t>Osallistumiskertoja koulutuksissa ja </a:t>
            </a:r>
            <a:r>
              <a:rPr lang="fi-FI" sz="1800" b="1" u="sng" dirty="0"/>
              <a:t>seminaareissa </a:t>
            </a:r>
            <a:r>
              <a:rPr lang="fi-FI" sz="1800" b="1" u="sng" dirty="0" smtClean="0"/>
              <a:t>on </a:t>
            </a:r>
            <a:r>
              <a:rPr lang="fi-FI" sz="1800" b="1" u="sng" dirty="0"/>
              <a:t>ollut yhteensä noin 700</a:t>
            </a:r>
            <a:r>
              <a:rPr lang="fi-FI" sz="1800" dirty="0"/>
              <a:t>. </a:t>
            </a:r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51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91445" y="1239581"/>
            <a:ext cx="9949088" cy="3937050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Lisäksi ELO-toiminnassa on tehty tiivistä </a:t>
            </a:r>
            <a:r>
              <a:rPr lang="fi-FI" b="1" dirty="0"/>
              <a:t>yhteistyötä </a:t>
            </a:r>
            <a:r>
              <a:rPr lang="fi-FI" b="1" dirty="0" smtClean="0"/>
              <a:t>eri </a:t>
            </a:r>
            <a:r>
              <a:rPr lang="fi-FI" b="1" dirty="0"/>
              <a:t>hankkeiden </a:t>
            </a:r>
            <a:r>
              <a:rPr lang="fi-FI" b="1" dirty="0" smtClean="0"/>
              <a:t>ja muiden toimijoiden kanssa</a:t>
            </a:r>
          </a:p>
          <a:p>
            <a:pPr marL="0" indent="0">
              <a:buNone/>
            </a:pPr>
            <a:endParaRPr lang="fi-FI" b="1" dirty="0" smtClean="0"/>
          </a:p>
          <a:p>
            <a:pPr marL="0" indent="0">
              <a:buNone/>
            </a:pPr>
            <a:r>
              <a:rPr lang="fi-FI" sz="1800" dirty="0" smtClean="0"/>
              <a:t>Mm</a:t>
            </a:r>
            <a:r>
              <a:rPr lang="fi-FI" sz="1800" dirty="0"/>
              <a:t>. </a:t>
            </a:r>
            <a:r>
              <a:rPr lang="fi-FI" sz="1800" b="1" dirty="0"/>
              <a:t>ETKO-ennakointihankkeen</a:t>
            </a:r>
            <a:r>
              <a:rPr lang="fi-FI" sz="1800" dirty="0"/>
              <a:t> kanssa on järjestetty </a:t>
            </a:r>
            <a:r>
              <a:rPr lang="fi-FI" sz="1800" dirty="0" smtClean="0"/>
              <a:t>koulutustilaisuuksia </a:t>
            </a:r>
            <a:r>
              <a:rPr lang="fi-FI" sz="1800" dirty="0"/>
              <a:t>ennakointitiedon ja ennakoivan ohjausosaamisen lisäämiseksi. </a:t>
            </a:r>
            <a:endParaRPr lang="fi-FI" sz="1800" dirty="0" smtClean="0"/>
          </a:p>
          <a:p>
            <a:pPr marL="0" indent="0">
              <a:buNone/>
            </a:pPr>
            <a:r>
              <a:rPr lang="fi-FI" sz="1800" b="1" dirty="0" smtClean="0"/>
              <a:t>Ohjaamo-hankkeen</a:t>
            </a:r>
            <a:r>
              <a:rPr lang="fi-FI" sz="1800" dirty="0" smtClean="0"/>
              <a:t> </a:t>
            </a:r>
            <a:r>
              <a:rPr lang="fi-FI" sz="1800" dirty="0"/>
              <a:t>kanssa on järjestetty seminaareja </a:t>
            </a:r>
            <a:r>
              <a:rPr lang="fi-FI" sz="1800" dirty="0" smtClean="0"/>
              <a:t>Ohjaamo-toiminnasta</a:t>
            </a:r>
            <a:r>
              <a:rPr lang="fi-FI" sz="1800" dirty="0"/>
              <a:t>. </a:t>
            </a:r>
            <a:endParaRPr lang="fi-FI" sz="1800" dirty="0" smtClean="0"/>
          </a:p>
          <a:p>
            <a:pPr marL="0" indent="0">
              <a:buNone/>
            </a:pPr>
            <a:endParaRPr lang="fi-FI" sz="1800" dirty="0" smtClean="0"/>
          </a:p>
          <a:p>
            <a:pPr marL="0" indent="0">
              <a:buNone/>
            </a:pPr>
            <a:r>
              <a:rPr lang="fi-FI" sz="1800" b="1" dirty="0" smtClean="0"/>
              <a:t>Aluehallintoviraston</a:t>
            </a:r>
            <a:r>
              <a:rPr lang="fi-FI" sz="1800" dirty="0" smtClean="0"/>
              <a:t> </a:t>
            </a:r>
            <a:r>
              <a:rPr lang="fi-FI" sz="1800" dirty="0"/>
              <a:t>kanssa yhteistyössä on järjestetty vuosittain keskimäärin yksi opetus- ja ohjaushenkilöstölle suunnattu koulutustilaisuus, näistä suurimpana Itä-Suomen ohjaushenkilöstön koulutuspäivät</a:t>
            </a:r>
            <a:r>
              <a:rPr lang="fi-FI" sz="1800" dirty="0" smtClean="0"/>
              <a:t>.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b="1" dirty="0" smtClean="0"/>
              <a:t>AIVO-ryhmän</a:t>
            </a:r>
            <a:r>
              <a:rPr lang="fi-FI" sz="1800" dirty="0" smtClean="0"/>
              <a:t> (Aikuiskoulutuksen Voima) kanssa järjestetään Aikuisten opiskelumahdollisuudet -seminaari 10.11.2017 klo 8.30-12.30, lisäksi suunnitteilla on myös koulutuksen rahoitusta koskeva info-tilaisuus tammikuussa -18</a:t>
            </a:r>
            <a:endParaRPr lang="fi-FI" sz="1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794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91445" y="1143484"/>
            <a:ext cx="9325036" cy="642942"/>
          </a:xfrm>
        </p:spPr>
        <p:txBody>
          <a:bodyPr/>
          <a:lstStyle/>
          <a:p>
            <a:r>
              <a:rPr lang="fi-FI" dirty="0"/>
              <a:t>Lisäksi ELO-toiminnassa on</a:t>
            </a:r>
            <a:br>
              <a:rPr lang="fi-FI" dirty="0"/>
            </a:b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091445" y="1908448"/>
            <a:ext cx="9720489" cy="3937050"/>
          </a:xfrm>
        </p:spPr>
        <p:txBody>
          <a:bodyPr/>
          <a:lstStyle/>
          <a:p>
            <a:pPr marL="0" indent="0">
              <a:buNone/>
            </a:pPr>
            <a:r>
              <a:rPr lang="fi-FI" sz="1800" dirty="0" smtClean="0"/>
              <a:t>- </a:t>
            </a:r>
            <a:r>
              <a:rPr lang="fi-FI" sz="1800" dirty="0"/>
              <a:t>tuotettu </a:t>
            </a:r>
            <a:r>
              <a:rPr lang="fi-FI" sz="1800" dirty="0" smtClean="0"/>
              <a:t>lukiolaisille </a:t>
            </a:r>
            <a:r>
              <a:rPr lang="fi-FI" sz="1800" dirty="0"/>
              <a:t>suunnattu </a:t>
            </a:r>
            <a:r>
              <a:rPr lang="fi-FI" sz="1800" b="1" dirty="0"/>
              <a:t>YouTube-video</a:t>
            </a:r>
            <a:r>
              <a:rPr lang="fi-FI" sz="1800" dirty="0"/>
              <a:t> "Abi-Emilia" herättämään ajatuksia lukion päättövaiheen urasuunnittelusta (runsaat 2000 katselukertaa).</a:t>
            </a:r>
          </a:p>
          <a:p>
            <a:pPr marL="0" indent="0">
              <a:buNone/>
            </a:pPr>
            <a:r>
              <a:rPr lang="fi-FI" sz="1800" dirty="0"/>
              <a:t> </a:t>
            </a:r>
          </a:p>
          <a:p>
            <a:pPr marL="0" indent="0">
              <a:buNone/>
            </a:pPr>
            <a:r>
              <a:rPr lang="fi-FI" sz="1800" dirty="0"/>
              <a:t>- </a:t>
            </a:r>
            <a:r>
              <a:rPr lang="fi-FI" sz="1800" dirty="0" smtClean="0"/>
              <a:t>Valtakunnalliselle </a:t>
            </a:r>
            <a:r>
              <a:rPr lang="fi-FI" sz="1800" b="1" dirty="0" smtClean="0"/>
              <a:t>ELO-tori-nettisivustolle on</a:t>
            </a:r>
            <a:r>
              <a:rPr lang="fi-FI" sz="1800" dirty="0" smtClean="0"/>
              <a:t> Pohjois-Karjalalle luotu oma alueellinen sivusto. </a:t>
            </a:r>
            <a:r>
              <a:rPr lang="fi-FI" sz="1800" dirty="0"/>
              <a:t>Sivustolta on saatavissa valtakunnallisen ELO-ryhmän </a:t>
            </a:r>
            <a:r>
              <a:rPr lang="fi-FI" sz="1800" dirty="0" smtClean="0"/>
              <a:t>tuottama </a:t>
            </a:r>
            <a:r>
              <a:rPr lang="fi-FI" sz="1800" dirty="0"/>
              <a:t>aineisto sekä </a:t>
            </a:r>
            <a:r>
              <a:rPr lang="fi-FI" sz="1800" dirty="0" smtClean="0"/>
              <a:t>alueellisessa osiossa kaikki </a:t>
            </a:r>
            <a:r>
              <a:rPr lang="fi-FI" sz="1800" dirty="0"/>
              <a:t>alueellinen ELO-aineisto. Myös alueellisista ja valtakunnallisista koulutuksista tiedotetaan ELO-torin kalenterin avulla</a:t>
            </a:r>
            <a:r>
              <a:rPr lang="fi-FI" sz="1800" dirty="0" smtClean="0"/>
              <a:t>. Lisäksi sivusto toimii raportointialustana valtakunnalliselle ELO-ryhmälle </a:t>
            </a:r>
            <a:r>
              <a:rPr lang="fi-FI" sz="1800" dirty="0">
                <a:hlinkClick r:id="rId2"/>
              </a:rPr>
              <a:t>https://</a:t>
            </a:r>
            <a:r>
              <a:rPr lang="fi-FI" sz="1800" dirty="0" smtClean="0">
                <a:hlinkClick r:id="rId2"/>
              </a:rPr>
              <a:t>peda.net/hankkeet/elotori</a:t>
            </a:r>
            <a:r>
              <a:rPr lang="fi-FI" sz="1800" dirty="0" smtClean="0"/>
              <a:t> </a:t>
            </a:r>
            <a:endParaRPr lang="fi-FI" sz="1800" dirty="0"/>
          </a:p>
          <a:p>
            <a:pPr marL="0" indent="0">
              <a:buNone/>
            </a:pPr>
            <a:r>
              <a:rPr lang="fi-FI" sz="1800" dirty="0"/>
              <a:t> </a:t>
            </a:r>
          </a:p>
          <a:p>
            <a:pPr marL="0" indent="0">
              <a:buNone/>
            </a:pPr>
            <a:r>
              <a:rPr lang="fi-FI" sz="1800" dirty="0"/>
              <a:t>- </a:t>
            </a:r>
            <a:r>
              <a:rPr lang="fi-FI" sz="1800" b="1" dirty="0"/>
              <a:t>Ohjaamo toiminnan käynnistämisen tuki</a:t>
            </a:r>
            <a:r>
              <a:rPr lang="fi-FI" sz="1800" dirty="0"/>
              <a:t> koko maakunnan alueelle on ollut ELY-keskuksen/ELO-toiminnan yksi tulossopimuksen painopisteistä. Ohjaamo toimintaa on tuettu </a:t>
            </a:r>
            <a:r>
              <a:rPr lang="fi-FI" sz="1800" dirty="0" smtClean="0"/>
              <a:t>ESR-hankkeilla</a:t>
            </a:r>
            <a:r>
              <a:rPr lang="fi-FI" sz="1800" dirty="0"/>
              <a:t>. Ohjaamotoimijoiden, kuntien ym. kanssa on järjestetty neuvotteluja ja yhteistyötilaisuuksia eri puolilla maakuntaa</a:t>
            </a:r>
            <a:r>
              <a:rPr lang="fi-FI" sz="1800" dirty="0" smtClean="0"/>
              <a:t>. Maakunnassa toimii nyt 11 ohjaamoa. Hallitus on toukokuussa 2017 tehnyt päätöksen Ohjaamo-toiminnan vakiinnuttamisesta ja sen </a:t>
            </a:r>
            <a:r>
              <a:rPr lang="fi-FI" sz="1800" dirty="0" err="1" smtClean="0"/>
              <a:t>resursoinista</a:t>
            </a:r>
            <a:r>
              <a:rPr lang="fi-FI" sz="1800" dirty="0" smtClean="0"/>
              <a:t> vuosina 2018-2021. Toiminnan vakiinnuttamisen suunnittelu on käynnistynyt.</a:t>
            </a:r>
            <a:endParaRPr lang="fi-FI" sz="1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008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9</a:t>
            </a:fld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1167644" y="1332714"/>
            <a:ext cx="9325037" cy="3937050"/>
          </a:xfrm>
        </p:spPr>
        <p:txBody>
          <a:bodyPr/>
          <a:lstStyle/>
          <a:p>
            <a:pPr marL="0" indent="0">
              <a:buNone/>
            </a:pPr>
            <a:r>
              <a:rPr lang="fi-FI" sz="2000" dirty="0"/>
              <a:t>- </a:t>
            </a:r>
            <a:r>
              <a:rPr lang="fi-FI" sz="2000" b="1" dirty="0"/>
              <a:t>Verkostoyhteistyön</a:t>
            </a:r>
            <a:r>
              <a:rPr lang="fi-FI" sz="2000" dirty="0"/>
              <a:t> tehostuminen ja laajeneminen on näkynyt mm. siinä, että koulutuksiin ja seminaareihin on jatkuvasti tullut mukaan uusia eri hallinnonaloilla ja erilaisilla ammattinimikkeillä työskenteleviä </a:t>
            </a:r>
            <a:r>
              <a:rPr lang="fi-FI" sz="2000" dirty="0" smtClean="0"/>
              <a:t>henkilöitä, esim. </a:t>
            </a:r>
            <a:r>
              <a:rPr lang="fi-FI" sz="2000" dirty="0" err="1" smtClean="0"/>
              <a:t>sote</a:t>
            </a:r>
            <a:r>
              <a:rPr lang="fi-FI" sz="2000" dirty="0" smtClean="0"/>
              <a:t>-henkilöstöä, kuntien nuorisotoimen ja kolmannen sektorin edustajia. </a:t>
            </a:r>
            <a:endParaRPr lang="fi-FI" sz="2000" dirty="0"/>
          </a:p>
          <a:p>
            <a:pPr marL="0" indent="0">
              <a:buNone/>
            </a:pPr>
            <a:r>
              <a:rPr lang="fi-FI" sz="2000" dirty="0"/>
              <a:t> </a:t>
            </a:r>
          </a:p>
          <a:p>
            <a:pPr marL="0" indent="0">
              <a:buNone/>
            </a:pPr>
            <a:r>
              <a:rPr lang="fi-FI" sz="2000" dirty="0"/>
              <a:t>- </a:t>
            </a:r>
            <a:r>
              <a:rPr lang="fi-FI" sz="2000" dirty="0" smtClean="0"/>
              <a:t>Verkostoyhteistyön tavoitteena on palvelujatkumon turvaaminen asiakkaille tiedonkulkua ja yhteistä ohjausorientaatiota vahvistamalla.</a:t>
            </a:r>
            <a:endParaRPr lang="fi-FI" sz="2000" dirty="0"/>
          </a:p>
          <a:p>
            <a:pPr marL="0" indent="0">
              <a:buNone/>
            </a:pPr>
            <a:r>
              <a:rPr lang="fi-FI" sz="2000" dirty="0"/>
              <a:t> </a:t>
            </a:r>
          </a:p>
          <a:p>
            <a:pPr marL="0" indent="0">
              <a:buNone/>
            </a:pPr>
            <a:r>
              <a:rPr lang="fi-FI" sz="2000" dirty="0"/>
              <a:t>- ELY-keskus on koordinoijan roolissa toiminut </a:t>
            </a:r>
            <a:r>
              <a:rPr lang="fi-FI" sz="2000" b="1" dirty="0"/>
              <a:t>yhteistyön edistäjänä ja mahdollistajana omalla henkilö- ja rahallisella resurssillaan</a:t>
            </a:r>
            <a:r>
              <a:rPr lang="fi-FI" sz="2000" dirty="0"/>
              <a:t>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986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Y_powerpoint_pohja">
  <a:themeElements>
    <a:clrScheme name="ELY sininen">
      <a:dk1>
        <a:sysClr val="windowText" lastClr="000000"/>
      </a:dk1>
      <a:lt1>
        <a:srgbClr val="FFFFFF"/>
      </a:lt1>
      <a:dk2>
        <a:srgbClr val="58585A"/>
      </a:dk2>
      <a:lt2>
        <a:srgbClr val="D8D8D8"/>
      </a:lt2>
      <a:accent1>
        <a:srgbClr val="003883"/>
      </a:accent1>
      <a:accent2>
        <a:srgbClr val="779346"/>
      </a:accent2>
      <a:accent3>
        <a:srgbClr val="D9640C"/>
      </a:accent3>
      <a:accent4>
        <a:srgbClr val="4460A5"/>
      </a:accent4>
      <a:accent5>
        <a:srgbClr val="58585A"/>
      </a:accent5>
      <a:accent6>
        <a:srgbClr val="FDD078"/>
      </a:accent6>
      <a:hlink>
        <a:srgbClr val="D9640C"/>
      </a:hlink>
      <a:folHlink>
        <a:srgbClr val="D9640C"/>
      </a:folHlink>
    </a:clrScheme>
    <a:fontScheme name="ELY_font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ema 1">
        <a:dk1>
          <a:srgbClr val="59595B"/>
        </a:dk1>
        <a:lt1>
          <a:srgbClr val="FFFFFF"/>
        </a:lt1>
        <a:dk2>
          <a:srgbClr val="0081CC"/>
        </a:dk2>
        <a:lt2>
          <a:srgbClr val="A7A8AB"/>
        </a:lt2>
        <a:accent1>
          <a:srgbClr val="859FCB"/>
        </a:accent1>
        <a:accent2>
          <a:srgbClr val="D87F82"/>
        </a:accent2>
        <a:accent3>
          <a:srgbClr val="FFFFFF"/>
        </a:accent3>
        <a:accent4>
          <a:srgbClr val="4B4B4C"/>
        </a:accent4>
        <a:accent5>
          <a:srgbClr val="C2CDE2"/>
        </a:accent5>
        <a:accent6>
          <a:srgbClr val="C47275"/>
        </a:accent6>
        <a:hlink>
          <a:srgbClr val="7FD1ED"/>
        </a:hlink>
        <a:folHlink>
          <a:srgbClr val="F7BC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ly_s2.potx" id="{CB31DECA-B260-449E-A11B-5EA7FD8B4B95}" vid="{F351558B-A187-4769-97C3-EF1BB2CC385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xml_kameleon>
  <kieli>Suomi</kieli>
  <dokumentin_x0020_tila/>
  <dokumentin_x0020_tila/>
  <päiväys>14.06.2017</päiväys>
  <dokumenttityyppi>Esitys</dokumenttityyppi>
  <kehalaatija>Hiltunen Paula</kehalaatija>
  <laatijaorganisaatio>Pohjois-Karjalan ELY|f72e25e1-82e7-4c92-9343-b5d14e7f5860</laatijaorganisaatio>
</xml_kameleon>
</file>

<file path=customXml/itemProps1.xml><?xml version="1.0" encoding="utf-8"?>
<ds:datastoreItem xmlns:ds="http://schemas.openxmlformats.org/officeDocument/2006/customXml" ds:itemID="{85157943-09F3-49C6-AC06-4852063DFB06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ely_s</Template>
  <TotalTime>847</TotalTime>
  <Words>469</Words>
  <Application>Microsoft Office PowerPoint</Application>
  <PresentationFormat>Laajakuva</PresentationFormat>
  <Paragraphs>93</Paragraphs>
  <Slides>10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Verdana</vt:lpstr>
      <vt:lpstr>Wingdings</vt:lpstr>
      <vt:lpstr>ELY_powerpoint_pohja</vt:lpstr>
      <vt:lpstr>PowerPoint-esitys</vt:lpstr>
      <vt:lpstr>Elinikäinen ohjaus lyhyesti</vt:lpstr>
      <vt:lpstr>Valtakunnallinen elinikäinen ohjaus</vt:lpstr>
      <vt:lpstr>Alueellisen ELO-toiminnan tavoitteena on </vt:lpstr>
      <vt:lpstr>Mitä ELO-toiminnassa on saatu aikaan Pohjois-Karjalassa </vt:lpstr>
      <vt:lpstr>Toimintasuunnitelman perusteella on tehty mm. seuraavaa: </vt:lpstr>
      <vt:lpstr>PowerPoint-esitys</vt:lpstr>
      <vt:lpstr>Lisäksi ELO-toiminnassa on </vt:lpstr>
      <vt:lpstr>PowerPoint-esitys</vt:lpstr>
      <vt:lpstr>Mitä ELO-toiminnassa pitäisi tehdä vuosina 2017-2019? </vt:lpstr>
    </vt:vector>
  </TitlesOfParts>
  <Company>Pohjois-Karjalan ELY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Ohjauksen tulevaisuus</dc:title>
  <dc:creator>Hiltunen Paula</dc:creator>
  <cp:keywords/>
  <cp:lastModifiedBy>Hiltunen Paula</cp:lastModifiedBy>
  <cp:revision>62</cp:revision>
  <cp:lastPrinted>2017-09-11T06:29:16Z</cp:lastPrinted>
  <dcterms:created xsi:type="dcterms:W3CDTF">2017-06-14T06:59:47Z</dcterms:created>
  <dcterms:modified xsi:type="dcterms:W3CDTF">2017-10-03T08:22:11Z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460.1003.02.001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ely_s.potx</vt:lpwstr>
  </property>
  <property fmtid="{D5CDD505-2E9C-101B-9397-08002B2CF9AE}" pid="6" name="dvDefinition">
    <vt:lpwstr>999 (dd_default.xml)</vt:lpwstr>
  </property>
  <property fmtid="{D5CDD505-2E9C-101B-9397-08002B2CF9AE}" pid="7" name="dvDefinitionID">
    <vt:lpwstr>999</vt:lpwstr>
  </property>
  <property fmtid="{D5CDD505-2E9C-101B-9397-08002B2CF9AE}" pid="8" name="dvContentFile">
    <vt:lpwstr>dd_default.xml</vt:lpwstr>
  </property>
  <property fmtid="{D5CDD505-2E9C-101B-9397-08002B2CF9AE}" pid="9" name="dvGlobalVerID">
    <vt:lpwstr>460.90.02.009</vt:lpwstr>
  </property>
  <property fmtid="{D5CDD505-2E9C-101B-9397-08002B2CF9AE}" pid="10" name="dvDefinitionVersion">
    <vt:lpwstr>02.001 / 13.4.2016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1</vt:lpwstr>
  </property>
  <property fmtid="{D5CDD505-2E9C-101B-9397-08002B2CF9AE}" pid="15" name="dvDateExist">
    <vt:lpwstr>-1</vt:lpwstr>
  </property>
  <property fmtid="{D5CDD505-2E9C-101B-9397-08002B2CF9AE}" pid="16" name="dvCategory">
    <vt:lpwstr>165</vt:lpwstr>
  </property>
  <property fmtid="{D5CDD505-2E9C-101B-9397-08002B2CF9AE}" pid="17" name="dvCategory_2">
    <vt:lpwstr>56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>ELY POK</vt:lpwstr>
  </property>
  <property fmtid="{D5CDD505-2E9C-101B-9397-08002B2CF9AE}" pid="21" name="dvSite">
    <vt:lpwstr>Joensuu</vt:lpwstr>
  </property>
  <property fmtid="{D5CDD505-2E9C-101B-9397-08002B2CF9AE}" pid="22" name="dvNumbering">
    <vt:lpwstr>0</vt:lpwstr>
  </property>
  <property fmtid="{D5CDD505-2E9C-101B-9397-08002B2CF9AE}" pid="23" name="dvDUname">
    <vt:lpwstr>Hiltunen Paula</vt:lpwstr>
  </property>
  <property fmtid="{D5CDD505-2E9C-101B-9397-08002B2CF9AE}" pid="24" name="dvdufname">
    <vt:lpwstr>Paula</vt:lpwstr>
  </property>
  <property fmtid="{D5CDD505-2E9C-101B-9397-08002B2CF9AE}" pid="25" name="dvdulname">
    <vt:lpwstr>Hiltunen</vt:lpwstr>
  </property>
  <property fmtid="{D5CDD505-2E9C-101B-9397-08002B2CF9AE}" pid="26" name="dvDUdepartment">
    <vt:lpwstr/>
  </property>
  <property fmtid="{D5CDD505-2E9C-101B-9397-08002B2CF9AE}" pid="27" name="dvLogoExist">
    <vt:lpwstr>0</vt:lpwstr>
  </property>
  <property fmtid="{D5CDD505-2E9C-101B-9397-08002B2CF9AE}" pid="28" name="dvCurrentlogo">
    <vt:lpwstr/>
  </property>
  <property fmtid="{D5CDD505-2E9C-101B-9397-08002B2CF9AE}" pid="29" name="Kieli">
    <vt:lpwstr>Suomi</vt:lpwstr>
  </property>
  <property fmtid="{D5CDD505-2E9C-101B-9397-08002B2CF9AE}" pid="30" name="Dokumentin_x0020_tila">
    <vt:lpwstr/>
  </property>
  <property fmtid="{D5CDD505-2E9C-101B-9397-08002B2CF9AE}" pid="31" name="Päiväys">
    <vt:filetime>2017-06-13T21:00:00Z</vt:filetime>
  </property>
  <property fmtid="{D5CDD505-2E9C-101B-9397-08002B2CF9AE}" pid="32" name="Asiakirjan tyyppi">
    <vt:lpwstr>Esitys</vt:lpwstr>
  </property>
  <property fmtid="{D5CDD505-2E9C-101B-9397-08002B2CF9AE}" pid="33" name="Dokumenttityyppi">
    <vt:lpwstr>Esitys</vt:lpwstr>
  </property>
  <property fmtid="{D5CDD505-2E9C-101B-9397-08002B2CF9AE}" pid="34" name="KEHALaatija">
    <vt:lpwstr>Hiltunen Paula</vt:lpwstr>
  </property>
  <property fmtid="{D5CDD505-2E9C-101B-9397-08002B2CF9AE}" pid="35" name="Laatijaorganisaatio">
    <vt:lpwstr>Pohjois-Karjalan ELY</vt:lpwstr>
  </property>
</Properties>
</file>