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2"/>
  </p:notesMasterIdLst>
  <p:sldIdLst>
    <p:sldId id="279" r:id="rId5"/>
    <p:sldId id="305" r:id="rId6"/>
    <p:sldId id="258" r:id="rId7"/>
    <p:sldId id="306" r:id="rId8"/>
    <p:sldId id="267" r:id="rId9"/>
    <p:sldId id="285" r:id="rId10"/>
    <p:sldId id="290" r:id="rId11"/>
    <p:sldId id="299" r:id="rId12"/>
    <p:sldId id="292" r:id="rId13"/>
    <p:sldId id="300" r:id="rId14"/>
    <p:sldId id="287" r:id="rId15"/>
    <p:sldId id="293" r:id="rId16"/>
    <p:sldId id="301" r:id="rId17"/>
    <p:sldId id="302" r:id="rId18"/>
    <p:sldId id="304" r:id="rId19"/>
    <p:sldId id="288" r:id="rId20"/>
    <p:sldId id="296" r:id="rId21"/>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letusosa" id="{FA5A8899-B84F-5E46-94A4-8192503260A7}">
          <p14:sldIdLst>
            <p14:sldId id="279"/>
            <p14:sldId id="305"/>
            <p14:sldId id="258"/>
            <p14:sldId id="306"/>
            <p14:sldId id="267"/>
            <p14:sldId id="285"/>
            <p14:sldId id="290"/>
            <p14:sldId id="299"/>
            <p14:sldId id="292"/>
            <p14:sldId id="300"/>
            <p14:sldId id="287"/>
            <p14:sldId id="293"/>
            <p14:sldId id="301"/>
            <p14:sldId id="302"/>
            <p14:sldId id="304"/>
            <p14:sldId id="288"/>
            <p14:sldId id="29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D6EA"/>
    <a:srgbClr val="40BEE2"/>
    <a:srgbClr val="00A9DC"/>
    <a:srgbClr val="862B7C"/>
    <a:srgbClr val="DEC9D9"/>
    <a:srgbClr val="F9DCF5"/>
    <a:srgbClr val="D4BCD1"/>
    <a:srgbClr val="C099BB"/>
    <a:srgbClr val="A16098"/>
    <a:srgbClr val="DF4C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DDCEC0-DA64-19A6-7797-5A85A1CE86AA}" v="799" dt="2022-11-17T13:11:14.672"/>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Normaali tyyli 4 - Korostu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inimized">
    <p:restoredLeft sz="0" autoAdjust="0"/>
    <p:restoredTop sz="0" autoAdjust="0"/>
  </p:normalViewPr>
  <p:slideViewPr>
    <p:cSldViewPr snapToGrid="0" snapToObjects="1">
      <p:cViewPr varScale="1">
        <p:scale>
          <a:sx n="12" d="100"/>
          <a:sy n="12" d="100"/>
        </p:scale>
        <p:origin x="2635" y="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C6D08F-2A16-4A38-884C-3AC599BC79B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i-FI"/>
        </a:p>
      </dgm:t>
    </dgm:pt>
    <dgm:pt modelId="{14700C33-8623-4A5E-9C45-FA1377C751CA}">
      <dgm:prSet custT="1"/>
      <dgm:spPr>
        <a:solidFill>
          <a:schemeClr val="tx2"/>
        </a:solidFill>
      </dgm:spPr>
      <dgm:t>
        <a:bodyPr/>
        <a:lstStyle/>
        <a:p>
          <a:pPr>
            <a:buFont typeface="Arial" charset="0"/>
            <a:buChar char="•"/>
          </a:pPr>
          <a:r>
            <a:rPr lang="fi-FI" sz="2400" dirty="0"/>
            <a:t>Eri virustyypeistä on tunnistettu vasta murto-osa</a:t>
          </a:r>
          <a:endParaRPr lang="fi-FI" sz="2400" dirty="0">
            <a:cs typeface="Calibri"/>
          </a:endParaRPr>
        </a:p>
      </dgm:t>
    </dgm:pt>
    <dgm:pt modelId="{7E401DBE-152F-4414-9C12-1E1D0596313D}" type="parTrans" cxnId="{FE6CFE10-03FA-4CF7-AE8F-932CC5183C4B}">
      <dgm:prSet/>
      <dgm:spPr/>
      <dgm:t>
        <a:bodyPr/>
        <a:lstStyle/>
        <a:p>
          <a:endParaRPr lang="fi-FI" sz="2000"/>
        </a:p>
      </dgm:t>
    </dgm:pt>
    <dgm:pt modelId="{2FBB43BF-B731-41E7-89AF-2215C3B127CF}" type="sibTrans" cxnId="{FE6CFE10-03FA-4CF7-AE8F-932CC5183C4B}">
      <dgm:prSet/>
      <dgm:spPr/>
      <dgm:t>
        <a:bodyPr/>
        <a:lstStyle/>
        <a:p>
          <a:endParaRPr lang="fi-FI" sz="2000"/>
        </a:p>
      </dgm:t>
    </dgm:pt>
    <dgm:pt modelId="{A8F93DAC-08E6-5B48-B3FD-799166784851}">
      <dgm:prSet custT="1"/>
      <dgm:spPr/>
      <dgm:t>
        <a:bodyPr/>
        <a:lstStyle/>
        <a:p>
          <a:r>
            <a:rPr lang="fi-FI" sz="2400" dirty="0"/>
            <a:t>Virukset ovat niin pieniä, että  niiden tutkimiseen tarvitaan elektronimikroskooppi</a:t>
          </a:r>
        </a:p>
      </dgm:t>
    </dgm:pt>
    <dgm:pt modelId="{7DD6E99B-4CD7-9947-80B3-18F4F84A65E8}" type="parTrans" cxnId="{0903F8DC-ECBB-A844-834B-84F468D0548C}">
      <dgm:prSet/>
      <dgm:spPr/>
      <dgm:t>
        <a:bodyPr/>
        <a:lstStyle/>
        <a:p>
          <a:endParaRPr lang="fi-FI"/>
        </a:p>
      </dgm:t>
    </dgm:pt>
    <dgm:pt modelId="{091535FD-3D8B-6641-A9FD-A41A90C042D1}" type="sibTrans" cxnId="{0903F8DC-ECBB-A844-834B-84F468D0548C}">
      <dgm:prSet/>
      <dgm:spPr/>
      <dgm:t>
        <a:bodyPr/>
        <a:lstStyle/>
        <a:p>
          <a:endParaRPr lang="fi-FI"/>
        </a:p>
      </dgm:t>
    </dgm:pt>
    <dgm:pt modelId="{9D0D29B4-7E7C-45F1-8058-4584CDE96D95}" type="pres">
      <dgm:prSet presAssocID="{40C6D08F-2A16-4A38-884C-3AC599BC79BD}" presName="linear" presStyleCnt="0">
        <dgm:presLayoutVars>
          <dgm:animLvl val="lvl"/>
          <dgm:resizeHandles val="exact"/>
        </dgm:presLayoutVars>
      </dgm:prSet>
      <dgm:spPr/>
    </dgm:pt>
    <dgm:pt modelId="{F2D6F4C0-3692-485F-9B4D-469456C6BA98}" type="pres">
      <dgm:prSet presAssocID="{14700C33-8623-4A5E-9C45-FA1377C751CA}" presName="parentText" presStyleLbl="node1" presStyleIdx="0" presStyleCnt="2" custLinFactNeighborY="-7235">
        <dgm:presLayoutVars>
          <dgm:chMax val="0"/>
          <dgm:bulletEnabled val="1"/>
        </dgm:presLayoutVars>
      </dgm:prSet>
      <dgm:spPr/>
    </dgm:pt>
    <dgm:pt modelId="{7FCE258F-B5A4-5F4C-BFA0-AEED73929492}" type="pres">
      <dgm:prSet presAssocID="{2FBB43BF-B731-41E7-89AF-2215C3B127CF}" presName="spacer" presStyleCnt="0"/>
      <dgm:spPr/>
    </dgm:pt>
    <dgm:pt modelId="{F68CB004-4D04-DC43-997A-DE81DFA8B110}" type="pres">
      <dgm:prSet presAssocID="{A8F93DAC-08E6-5B48-B3FD-799166784851}" presName="parentText" presStyleLbl="node1" presStyleIdx="1" presStyleCnt="2">
        <dgm:presLayoutVars>
          <dgm:chMax val="0"/>
          <dgm:bulletEnabled val="1"/>
        </dgm:presLayoutVars>
      </dgm:prSet>
      <dgm:spPr/>
    </dgm:pt>
  </dgm:ptLst>
  <dgm:cxnLst>
    <dgm:cxn modelId="{FE6CFE10-03FA-4CF7-AE8F-932CC5183C4B}" srcId="{40C6D08F-2A16-4A38-884C-3AC599BC79BD}" destId="{14700C33-8623-4A5E-9C45-FA1377C751CA}" srcOrd="0" destOrd="0" parTransId="{7E401DBE-152F-4414-9C12-1E1D0596313D}" sibTransId="{2FBB43BF-B731-41E7-89AF-2215C3B127CF}"/>
    <dgm:cxn modelId="{3D53C25E-5945-4CE4-AF30-856567A9C9DC}" type="presOf" srcId="{14700C33-8623-4A5E-9C45-FA1377C751CA}" destId="{F2D6F4C0-3692-485F-9B4D-469456C6BA98}" srcOrd="0" destOrd="0" presId="urn:microsoft.com/office/officeart/2005/8/layout/vList2"/>
    <dgm:cxn modelId="{97FD4571-E32A-428E-A4A2-E48CC343BE76}" type="presOf" srcId="{40C6D08F-2A16-4A38-884C-3AC599BC79BD}" destId="{9D0D29B4-7E7C-45F1-8058-4584CDE96D95}" srcOrd="0" destOrd="0" presId="urn:microsoft.com/office/officeart/2005/8/layout/vList2"/>
    <dgm:cxn modelId="{178EF0B0-8AFD-3845-930B-0D2150E1B5AD}" type="presOf" srcId="{A8F93DAC-08E6-5B48-B3FD-799166784851}" destId="{F68CB004-4D04-DC43-997A-DE81DFA8B110}" srcOrd="0" destOrd="0" presId="urn:microsoft.com/office/officeart/2005/8/layout/vList2"/>
    <dgm:cxn modelId="{0903F8DC-ECBB-A844-834B-84F468D0548C}" srcId="{40C6D08F-2A16-4A38-884C-3AC599BC79BD}" destId="{A8F93DAC-08E6-5B48-B3FD-799166784851}" srcOrd="1" destOrd="0" parTransId="{7DD6E99B-4CD7-9947-80B3-18F4F84A65E8}" sibTransId="{091535FD-3D8B-6641-A9FD-A41A90C042D1}"/>
    <dgm:cxn modelId="{1A64EC3B-E0D4-45D6-85A1-9A8F49A0C830}" type="presParOf" srcId="{9D0D29B4-7E7C-45F1-8058-4584CDE96D95}" destId="{F2D6F4C0-3692-485F-9B4D-469456C6BA98}" srcOrd="0" destOrd="0" presId="urn:microsoft.com/office/officeart/2005/8/layout/vList2"/>
    <dgm:cxn modelId="{8E59BE97-3306-C940-8268-F1FD5B8C2DAD}" type="presParOf" srcId="{9D0D29B4-7E7C-45F1-8058-4584CDE96D95}" destId="{7FCE258F-B5A4-5F4C-BFA0-AEED73929492}" srcOrd="1" destOrd="0" presId="urn:microsoft.com/office/officeart/2005/8/layout/vList2"/>
    <dgm:cxn modelId="{2BFEB16B-AB1D-A045-A041-F4F74626D4EC}" type="presParOf" srcId="{9D0D29B4-7E7C-45F1-8058-4584CDE96D95}" destId="{F68CB004-4D04-DC43-997A-DE81DFA8B110}"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2E3FE5-E129-4E53-92F5-D8166A976774}" type="doc">
      <dgm:prSet loTypeId="urn:microsoft.com/office/officeart/2005/8/layout/vList2" loCatId="process" qsTypeId="urn:microsoft.com/office/officeart/2005/8/quickstyle/simple5" qsCatId="simple" csTypeId="urn:microsoft.com/office/officeart/2005/8/colors/colorful4" csCatId="colorful"/>
      <dgm:spPr/>
      <dgm:t>
        <a:bodyPr/>
        <a:lstStyle/>
        <a:p>
          <a:endParaRPr lang="en-US"/>
        </a:p>
      </dgm:t>
    </dgm:pt>
    <dgm:pt modelId="{72BA06A1-BA4C-4C95-AB99-4FF45E96486A}">
      <dgm:prSet/>
      <dgm:spPr/>
      <dgm:t>
        <a:bodyPr/>
        <a:lstStyle/>
        <a:p>
          <a:r>
            <a:rPr lang="fi-FI" dirty="0"/>
            <a:t>Virus tarvitsee elävän solun lisääntymiseensä</a:t>
          </a:r>
          <a:endParaRPr lang="en-US" dirty="0"/>
        </a:p>
      </dgm:t>
    </dgm:pt>
    <dgm:pt modelId="{55CF6BB1-A3B3-4E95-B91B-25637A9C1192}" type="parTrans" cxnId="{7B3C5C69-3A7D-4099-8285-997D6B90C6CA}">
      <dgm:prSet/>
      <dgm:spPr/>
      <dgm:t>
        <a:bodyPr/>
        <a:lstStyle/>
        <a:p>
          <a:endParaRPr lang="en-US"/>
        </a:p>
      </dgm:t>
    </dgm:pt>
    <dgm:pt modelId="{135C623A-0630-449B-A904-D044602C81B3}" type="sibTrans" cxnId="{7B3C5C69-3A7D-4099-8285-997D6B90C6CA}">
      <dgm:prSet/>
      <dgm:spPr/>
      <dgm:t>
        <a:bodyPr/>
        <a:lstStyle/>
        <a:p>
          <a:endParaRPr lang="en-US"/>
        </a:p>
      </dgm:t>
    </dgm:pt>
    <dgm:pt modelId="{E76299ED-804F-474A-A41E-2F86DDCC048E}">
      <dgm:prSet/>
      <dgm:spPr/>
      <dgm:t>
        <a:bodyPr/>
        <a:lstStyle/>
        <a:p>
          <a:r>
            <a:rPr lang="fi-FI"/>
            <a:t>Osa viruksista pystyy lisääntymään vai  tietyn isäntälajin solussa ja jopa vain tietyssä solutyypissä</a:t>
          </a:r>
          <a:endParaRPr lang="en-US"/>
        </a:p>
      </dgm:t>
    </dgm:pt>
    <dgm:pt modelId="{1E906244-8052-4C10-BCC6-7B384C243D5A}" type="parTrans" cxnId="{6FC79207-B309-4426-9E59-2C4C3CED503A}">
      <dgm:prSet/>
      <dgm:spPr/>
      <dgm:t>
        <a:bodyPr/>
        <a:lstStyle/>
        <a:p>
          <a:endParaRPr lang="en-US"/>
        </a:p>
      </dgm:t>
    </dgm:pt>
    <dgm:pt modelId="{8DF934C3-6387-4190-A7F3-0002554F04CE}" type="sibTrans" cxnId="{6FC79207-B309-4426-9E59-2C4C3CED503A}">
      <dgm:prSet/>
      <dgm:spPr/>
      <dgm:t>
        <a:bodyPr/>
        <a:lstStyle/>
        <a:p>
          <a:endParaRPr lang="en-US"/>
        </a:p>
      </dgm:t>
    </dgm:pt>
    <dgm:pt modelId="{F2B3C894-3377-41F0-99F3-A59FFDD70F32}">
      <dgm:prSet/>
      <dgm:spPr/>
      <dgm:t>
        <a:bodyPr/>
        <a:lstStyle/>
        <a:p>
          <a:r>
            <a:rPr lang="fi-FI"/>
            <a:t>Esimerkiksi HI-virus lisääntyy ihmisen auttaja-T-soluissa</a:t>
          </a:r>
          <a:endParaRPr lang="en-US"/>
        </a:p>
      </dgm:t>
    </dgm:pt>
    <dgm:pt modelId="{DFBCD96D-157F-4133-9521-1C13EBB3827F}" type="parTrans" cxnId="{198F6FE9-5832-42B5-B4D9-741E96968B29}">
      <dgm:prSet/>
      <dgm:spPr/>
      <dgm:t>
        <a:bodyPr/>
        <a:lstStyle/>
        <a:p>
          <a:endParaRPr lang="en-US"/>
        </a:p>
      </dgm:t>
    </dgm:pt>
    <dgm:pt modelId="{E0E771C5-DEE3-457D-837C-B7B72CA038FD}" type="sibTrans" cxnId="{198F6FE9-5832-42B5-B4D9-741E96968B29}">
      <dgm:prSet/>
      <dgm:spPr/>
      <dgm:t>
        <a:bodyPr/>
        <a:lstStyle/>
        <a:p>
          <a:endParaRPr lang="en-US"/>
        </a:p>
      </dgm:t>
    </dgm:pt>
    <dgm:pt modelId="{90DAF830-112A-4B71-B9C7-EE4A0F9AAB7A}">
      <dgm:prSet/>
      <dgm:spPr/>
      <dgm:t>
        <a:bodyPr/>
        <a:lstStyle/>
        <a:p>
          <a:r>
            <a:rPr lang="fi-FI"/>
            <a:t>Osa viruksista pystyy lisääntymään useissa eläinlajeissa ja voivat aiheuttaa zoonooseja eli eläimistä ihmisiin siirtyviä tauteja</a:t>
          </a:r>
          <a:endParaRPr lang="en-US"/>
        </a:p>
      </dgm:t>
    </dgm:pt>
    <dgm:pt modelId="{4AB52FE8-B1D7-4276-AF01-28E5BFC85D99}" type="parTrans" cxnId="{1C0BF4CF-FCA1-4C6D-B39A-99DE236A043A}">
      <dgm:prSet/>
      <dgm:spPr/>
      <dgm:t>
        <a:bodyPr/>
        <a:lstStyle/>
        <a:p>
          <a:endParaRPr lang="en-US"/>
        </a:p>
      </dgm:t>
    </dgm:pt>
    <dgm:pt modelId="{216B3680-1AB7-4792-8203-62142C11369E}" type="sibTrans" cxnId="{1C0BF4CF-FCA1-4C6D-B39A-99DE236A043A}">
      <dgm:prSet/>
      <dgm:spPr/>
      <dgm:t>
        <a:bodyPr/>
        <a:lstStyle/>
        <a:p>
          <a:endParaRPr lang="en-US"/>
        </a:p>
      </dgm:t>
    </dgm:pt>
    <dgm:pt modelId="{889E2E59-D47C-0246-8484-5D6F88E19528}" type="pres">
      <dgm:prSet presAssocID="{9E2E3FE5-E129-4E53-92F5-D8166A976774}" presName="linear" presStyleCnt="0">
        <dgm:presLayoutVars>
          <dgm:animLvl val="lvl"/>
          <dgm:resizeHandles val="exact"/>
        </dgm:presLayoutVars>
      </dgm:prSet>
      <dgm:spPr/>
    </dgm:pt>
    <dgm:pt modelId="{5478D015-822D-D04C-894A-203F6E13DFA3}" type="pres">
      <dgm:prSet presAssocID="{72BA06A1-BA4C-4C95-AB99-4FF45E96486A}" presName="parentText" presStyleLbl="node1" presStyleIdx="0" presStyleCnt="3">
        <dgm:presLayoutVars>
          <dgm:chMax val="0"/>
          <dgm:bulletEnabled val="1"/>
        </dgm:presLayoutVars>
      </dgm:prSet>
      <dgm:spPr/>
    </dgm:pt>
    <dgm:pt modelId="{6C24D5A1-7A2F-2A48-A3A8-1AFFF3E5F39F}" type="pres">
      <dgm:prSet presAssocID="{135C623A-0630-449B-A904-D044602C81B3}" presName="spacer" presStyleCnt="0"/>
      <dgm:spPr/>
    </dgm:pt>
    <dgm:pt modelId="{98CA5931-B0DB-414B-A429-3111767CF60A}" type="pres">
      <dgm:prSet presAssocID="{E76299ED-804F-474A-A41E-2F86DDCC048E}" presName="parentText" presStyleLbl="node1" presStyleIdx="1" presStyleCnt="3">
        <dgm:presLayoutVars>
          <dgm:chMax val="0"/>
          <dgm:bulletEnabled val="1"/>
        </dgm:presLayoutVars>
      </dgm:prSet>
      <dgm:spPr/>
    </dgm:pt>
    <dgm:pt modelId="{52EB0CA6-1A1E-0349-B1CB-3EC8A591E4FF}" type="pres">
      <dgm:prSet presAssocID="{E76299ED-804F-474A-A41E-2F86DDCC048E}" presName="childText" presStyleLbl="revTx" presStyleIdx="0" presStyleCnt="1">
        <dgm:presLayoutVars>
          <dgm:bulletEnabled val="1"/>
        </dgm:presLayoutVars>
      </dgm:prSet>
      <dgm:spPr/>
    </dgm:pt>
    <dgm:pt modelId="{5302E4DF-703B-4041-91E3-59A8FBD53A53}" type="pres">
      <dgm:prSet presAssocID="{90DAF830-112A-4B71-B9C7-EE4A0F9AAB7A}" presName="parentText" presStyleLbl="node1" presStyleIdx="2" presStyleCnt="3">
        <dgm:presLayoutVars>
          <dgm:chMax val="0"/>
          <dgm:bulletEnabled val="1"/>
        </dgm:presLayoutVars>
      </dgm:prSet>
      <dgm:spPr/>
    </dgm:pt>
  </dgm:ptLst>
  <dgm:cxnLst>
    <dgm:cxn modelId="{952A2106-A61F-5747-8EC9-098D2940B71A}" type="presOf" srcId="{90DAF830-112A-4B71-B9C7-EE4A0F9AAB7A}" destId="{5302E4DF-703B-4041-91E3-59A8FBD53A53}" srcOrd="0" destOrd="0" presId="urn:microsoft.com/office/officeart/2005/8/layout/vList2"/>
    <dgm:cxn modelId="{6FC79207-B309-4426-9E59-2C4C3CED503A}" srcId="{9E2E3FE5-E129-4E53-92F5-D8166A976774}" destId="{E76299ED-804F-474A-A41E-2F86DDCC048E}" srcOrd="1" destOrd="0" parTransId="{1E906244-8052-4C10-BCC6-7B384C243D5A}" sibTransId="{8DF934C3-6387-4190-A7F3-0002554F04CE}"/>
    <dgm:cxn modelId="{CB39372B-EAD7-F842-A556-627E86BDD6A3}" type="presOf" srcId="{72BA06A1-BA4C-4C95-AB99-4FF45E96486A}" destId="{5478D015-822D-D04C-894A-203F6E13DFA3}" srcOrd="0" destOrd="0" presId="urn:microsoft.com/office/officeart/2005/8/layout/vList2"/>
    <dgm:cxn modelId="{7B3C5C69-3A7D-4099-8285-997D6B90C6CA}" srcId="{9E2E3FE5-E129-4E53-92F5-D8166A976774}" destId="{72BA06A1-BA4C-4C95-AB99-4FF45E96486A}" srcOrd="0" destOrd="0" parTransId="{55CF6BB1-A3B3-4E95-B91B-25637A9C1192}" sibTransId="{135C623A-0630-449B-A904-D044602C81B3}"/>
    <dgm:cxn modelId="{6571F158-EA07-1A40-8AEF-0CEB5615046F}" type="presOf" srcId="{9E2E3FE5-E129-4E53-92F5-D8166A976774}" destId="{889E2E59-D47C-0246-8484-5D6F88E19528}" srcOrd="0" destOrd="0" presId="urn:microsoft.com/office/officeart/2005/8/layout/vList2"/>
    <dgm:cxn modelId="{EB925DA7-AE2E-C14E-8216-EF194D614CD0}" type="presOf" srcId="{E76299ED-804F-474A-A41E-2F86DDCC048E}" destId="{98CA5931-B0DB-414B-A429-3111767CF60A}" srcOrd="0" destOrd="0" presId="urn:microsoft.com/office/officeart/2005/8/layout/vList2"/>
    <dgm:cxn modelId="{1C0BF4CF-FCA1-4C6D-B39A-99DE236A043A}" srcId="{9E2E3FE5-E129-4E53-92F5-D8166A976774}" destId="{90DAF830-112A-4B71-B9C7-EE4A0F9AAB7A}" srcOrd="2" destOrd="0" parTransId="{4AB52FE8-B1D7-4276-AF01-28E5BFC85D99}" sibTransId="{216B3680-1AB7-4792-8203-62142C11369E}"/>
    <dgm:cxn modelId="{198F6FE9-5832-42B5-B4D9-741E96968B29}" srcId="{E76299ED-804F-474A-A41E-2F86DDCC048E}" destId="{F2B3C894-3377-41F0-99F3-A59FFDD70F32}" srcOrd="0" destOrd="0" parTransId="{DFBCD96D-157F-4133-9521-1C13EBB3827F}" sibTransId="{E0E771C5-DEE3-457D-837C-B7B72CA038FD}"/>
    <dgm:cxn modelId="{355066F4-3DC3-4C4C-B88A-4E3B965D9B47}" type="presOf" srcId="{F2B3C894-3377-41F0-99F3-A59FFDD70F32}" destId="{52EB0CA6-1A1E-0349-B1CB-3EC8A591E4FF}" srcOrd="0" destOrd="0" presId="urn:microsoft.com/office/officeart/2005/8/layout/vList2"/>
    <dgm:cxn modelId="{5FB86940-5229-BD4D-936C-EBCBD6D7D410}" type="presParOf" srcId="{889E2E59-D47C-0246-8484-5D6F88E19528}" destId="{5478D015-822D-D04C-894A-203F6E13DFA3}" srcOrd="0" destOrd="0" presId="urn:microsoft.com/office/officeart/2005/8/layout/vList2"/>
    <dgm:cxn modelId="{68B193FA-0061-9B4D-984F-66D1F4359F0D}" type="presParOf" srcId="{889E2E59-D47C-0246-8484-5D6F88E19528}" destId="{6C24D5A1-7A2F-2A48-A3A8-1AFFF3E5F39F}" srcOrd="1" destOrd="0" presId="urn:microsoft.com/office/officeart/2005/8/layout/vList2"/>
    <dgm:cxn modelId="{C4D3F23F-B0E6-7C4D-A6DB-B0A054672A85}" type="presParOf" srcId="{889E2E59-D47C-0246-8484-5D6F88E19528}" destId="{98CA5931-B0DB-414B-A429-3111767CF60A}" srcOrd="2" destOrd="0" presId="urn:microsoft.com/office/officeart/2005/8/layout/vList2"/>
    <dgm:cxn modelId="{31FCA226-7AEF-DF4E-94E2-E43ABD6F66C2}" type="presParOf" srcId="{889E2E59-D47C-0246-8484-5D6F88E19528}" destId="{52EB0CA6-1A1E-0349-B1CB-3EC8A591E4FF}" srcOrd="3" destOrd="0" presId="urn:microsoft.com/office/officeart/2005/8/layout/vList2"/>
    <dgm:cxn modelId="{024127F6-ECE1-7A48-8EE9-8C2E3B3698EF}" type="presParOf" srcId="{889E2E59-D47C-0246-8484-5D6F88E19528}" destId="{5302E4DF-703B-4041-91E3-59A8FBD53A5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611E94-19B0-BC48-80EA-A0F78341AB37}"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fi-FI"/>
        </a:p>
      </dgm:t>
    </dgm:pt>
    <dgm:pt modelId="{D9E16864-85C5-0742-BC48-D35B4F2C5F5B}">
      <dgm:prSet custT="1"/>
      <dgm:spPr/>
      <dgm:t>
        <a:bodyPr/>
        <a:lstStyle/>
        <a:p>
          <a:r>
            <a:rPr lang="fi-FI" sz="2000" dirty="0"/>
            <a:t>Virusten perinnöllistä muuntelua aiheuttavat geenimutaatiot ja rekombinaatio</a:t>
          </a:r>
        </a:p>
      </dgm:t>
    </dgm:pt>
    <dgm:pt modelId="{4A66499B-7854-0047-8ABD-DAE7CB32F71F}" type="parTrans" cxnId="{E6F009D8-C3B2-D94C-BB16-0320EBE13C5F}">
      <dgm:prSet/>
      <dgm:spPr/>
      <dgm:t>
        <a:bodyPr/>
        <a:lstStyle/>
        <a:p>
          <a:endParaRPr lang="fi-FI"/>
        </a:p>
      </dgm:t>
    </dgm:pt>
    <dgm:pt modelId="{D662435C-8118-B34D-8AC1-F1DF25149D5A}" type="sibTrans" cxnId="{E6F009D8-C3B2-D94C-BB16-0320EBE13C5F}">
      <dgm:prSet/>
      <dgm:spPr/>
      <dgm:t>
        <a:bodyPr/>
        <a:lstStyle/>
        <a:p>
          <a:endParaRPr lang="fi-FI"/>
        </a:p>
      </dgm:t>
    </dgm:pt>
    <dgm:pt modelId="{749624F0-4D9D-2B4A-AA6E-A743444E8E31}">
      <dgm:prSet custT="1"/>
      <dgm:spPr/>
      <dgm:t>
        <a:bodyPr/>
        <a:lstStyle/>
        <a:p>
          <a:r>
            <a:rPr lang="fi-FI" sz="2000" dirty="0"/>
            <a:t>Kaikki geenimutaatiot ilmenevät heti, koska virukset ovat haploidisia eli niiltä puuttuvat vastinalleelit</a:t>
          </a:r>
        </a:p>
      </dgm:t>
    </dgm:pt>
    <dgm:pt modelId="{02247AE4-1C4B-DB46-9941-409BA39E0C08}" type="parTrans" cxnId="{6E60EBCD-B5B6-5046-9EB9-0D2605E305CE}">
      <dgm:prSet/>
      <dgm:spPr/>
      <dgm:t>
        <a:bodyPr/>
        <a:lstStyle/>
        <a:p>
          <a:endParaRPr lang="fi-FI"/>
        </a:p>
      </dgm:t>
    </dgm:pt>
    <dgm:pt modelId="{488578D2-E169-3D44-9BCC-873A7A87CE58}" type="sibTrans" cxnId="{6E60EBCD-B5B6-5046-9EB9-0D2605E305CE}">
      <dgm:prSet/>
      <dgm:spPr/>
      <dgm:t>
        <a:bodyPr/>
        <a:lstStyle/>
        <a:p>
          <a:endParaRPr lang="fi-FI"/>
        </a:p>
      </dgm:t>
    </dgm:pt>
    <dgm:pt modelId="{10FB2B44-F895-9F45-B3CD-B80CFB025C5F}">
      <dgm:prSet custT="1"/>
      <dgm:spPr/>
      <dgm:t>
        <a:bodyPr/>
        <a:lstStyle/>
        <a:p>
          <a:r>
            <a:rPr lang="fi-FI" sz="2000" dirty="0"/>
            <a:t>Erityisen paljon geenimutaatioita syntyy yksijuosteisissa RNA-viruksissa ja retroviruksissa.</a:t>
          </a:r>
        </a:p>
      </dgm:t>
    </dgm:pt>
    <dgm:pt modelId="{9398A500-9AA9-B844-B107-82EE2393B989}" type="parTrans" cxnId="{003DFC1A-8779-FB4A-B65E-A88BD611B6D2}">
      <dgm:prSet/>
      <dgm:spPr/>
      <dgm:t>
        <a:bodyPr/>
        <a:lstStyle/>
        <a:p>
          <a:endParaRPr lang="fi-FI"/>
        </a:p>
      </dgm:t>
    </dgm:pt>
    <dgm:pt modelId="{D24643DD-5444-1B42-B407-16C652A73211}" type="sibTrans" cxnId="{003DFC1A-8779-FB4A-B65E-A88BD611B6D2}">
      <dgm:prSet/>
      <dgm:spPr/>
      <dgm:t>
        <a:bodyPr/>
        <a:lstStyle/>
        <a:p>
          <a:endParaRPr lang="fi-FI"/>
        </a:p>
      </dgm:t>
    </dgm:pt>
    <dgm:pt modelId="{5B943460-888F-B549-A0C4-A9798D1FF680}">
      <dgm:prSet custT="1"/>
      <dgm:spPr/>
      <dgm:t>
        <a:bodyPr/>
        <a:lstStyle/>
        <a:p>
          <a:r>
            <a:rPr lang="fi-FI" sz="2000" dirty="0"/>
            <a:t>Rekombinaatiossa samaan isäntäsoluun joutuu kaksi erilaista virustyyppiä. Isäntäsolussa alkaa syntyä kummankin viruksen osia, mutta ne voidaan koota sattumanvaraisesti uusiksi viruksiksi siten, että uuden viruksen sisällä osa geeneistä on toisesta vanhasta viruksesta ja osa toisesta</a:t>
          </a:r>
        </a:p>
      </dgm:t>
    </dgm:pt>
    <dgm:pt modelId="{F247B065-E78E-FA46-BEDE-B117A3628145}" type="parTrans" cxnId="{84B1DF6B-3106-DA40-BCD1-9D5A4DA20F71}">
      <dgm:prSet/>
      <dgm:spPr/>
      <dgm:t>
        <a:bodyPr/>
        <a:lstStyle/>
        <a:p>
          <a:endParaRPr lang="fi-FI"/>
        </a:p>
      </dgm:t>
    </dgm:pt>
    <dgm:pt modelId="{D63DCBD8-1883-7740-9559-9B15E24EF0C5}" type="sibTrans" cxnId="{84B1DF6B-3106-DA40-BCD1-9D5A4DA20F71}">
      <dgm:prSet/>
      <dgm:spPr/>
      <dgm:t>
        <a:bodyPr/>
        <a:lstStyle/>
        <a:p>
          <a:endParaRPr lang="fi-FI"/>
        </a:p>
      </dgm:t>
    </dgm:pt>
    <dgm:pt modelId="{75197B1F-9CC6-AC4E-8EE1-BF3FB8B913A9}">
      <dgm:prSet custT="1"/>
      <dgm:spPr/>
      <dgm:t>
        <a:bodyPr/>
        <a:lstStyle/>
        <a:p>
          <a:r>
            <a:rPr lang="fi-FI" sz="2000" dirty="0"/>
            <a:t>Ihmisen muistisolut eivät tunnista muuntunutta virusta, ja pahimmassa tapauksessa seurauksena on pandemia.</a:t>
          </a:r>
        </a:p>
      </dgm:t>
    </dgm:pt>
    <dgm:pt modelId="{2A7EE11C-4556-F249-9C42-7482BA2D1ABC}" type="parTrans" cxnId="{340A5BCF-7090-F649-8447-90E3C52CD85D}">
      <dgm:prSet/>
      <dgm:spPr/>
      <dgm:t>
        <a:bodyPr/>
        <a:lstStyle/>
        <a:p>
          <a:endParaRPr lang="fi-FI"/>
        </a:p>
      </dgm:t>
    </dgm:pt>
    <dgm:pt modelId="{A1BAC578-EECF-C94B-B98A-B69AE0EE6516}" type="sibTrans" cxnId="{340A5BCF-7090-F649-8447-90E3C52CD85D}">
      <dgm:prSet/>
      <dgm:spPr/>
      <dgm:t>
        <a:bodyPr/>
        <a:lstStyle/>
        <a:p>
          <a:endParaRPr lang="fi-FI"/>
        </a:p>
      </dgm:t>
    </dgm:pt>
    <dgm:pt modelId="{6F70D314-5399-274E-BAFB-447F65A80ECD}" type="pres">
      <dgm:prSet presAssocID="{D8611E94-19B0-BC48-80EA-A0F78341AB37}" presName="linear" presStyleCnt="0">
        <dgm:presLayoutVars>
          <dgm:animLvl val="lvl"/>
          <dgm:resizeHandles val="exact"/>
        </dgm:presLayoutVars>
      </dgm:prSet>
      <dgm:spPr/>
    </dgm:pt>
    <dgm:pt modelId="{9DC5CD8B-2380-714C-85B3-2A8DE1009CC2}" type="pres">
      <dgm:prSet presAssocID="{D9E16864-85C5-0742-BC48-D35B4F2C5F5B}" presName="parentText" presStyleLbl="node1" presStyleIdx="0" presStyleCnt="5">
        <dgm:presLayoutVars>
          <dgm:chMax val="0"/>
          <dgm:bulletEnabled val="1"/>
        </dgm:presLayoutVars>
      </dgm:prSet>
      <dgm:spPr/>
    </dgm:pt>
    <dgm:pt modelId="{2F6F2241-0122-C143-941A-8360C97E3662}" type="pres">
      <dgm:prSet presAssocID="{D662435C-8118-B34D-8AC1-F1DF25149D5A}" presName="spacer" presStyleCnt="0"/>
      <dgm:spPr/>
    </dgm:pt>
    <dgm:pt modelId="{B02AD9E5-2804-0D49-8D3C-0366446C3356}" type="pres">
      <dgm:prSet presAssocID="{749624F0-4D9D-2B4A-AA6E-A743444E8E31}" presName="parentText" presStyleLbl="node1" presStyleIdx="1" presStyleCnt="5">
        <dgm:presLayoutVars>
          <dgm:chMax val="0"/>
          <dgm:bulletEnabled val="1"/>
        </dgm:presLayoutVars>
      </dgm:prSet>
      <dgm:spPr/>
    </dgm:pt>
    <dgm:pt modelId="{947992AA-4D20-8E48-B9AE-4020F73A1E1C}" type="pres">
      <dgm:prSet presAssocID="{488578D2-E169-3D44-9BCC-873A7A87CE58}" presName="spacer" presStyleCnt="0"/>
      <dgm:spPr/>
    </dgm:pt>
    <dgm:pt modelId="{5CA99FAF-6F3F-9E42-97C0-364B16FF3967}" type="pres">
      <dgm:prSet presAssocID="{10FB2B44-F895-9F45-B3CD-B80CFB025C5F}" presName="parentText" presStyleLbl="node1" presStyleIdx="2" presStyleCnt="5">
        <dgm:presLayoutVars>
          <dgm:chMax val="0"/>
          <dgm:bulletEnabled val="1"/>
        </dgm:presLayoutVars>
      </dgm:prSet>
      <dgm:spPr/>
    </dgm:pt>
    <dgm:pt modelId="{E3AFF73F-3156-8C4D-9EA4-826A5CC80BFE}" type="pres">
      <dgm:prSet presAssocID="{D24643DD-5444-1B42-B407-16C652A73211}" presName="spacer" presStyleCnt="0"/>
      <dgm:spPr/>
    </dgm:pt>
    <dgm:pt modelId="{1E411386-EF3E-C24C-B0AC-8C29C21CE2B6}" type="pres">
      <dgm:prSet presAssocID="{5B943460-888F-B549-A0C4-A9798D1FF680}" presName="parentText" presStyleLbl="node1" presStyleIdx="3" presStyleCnt="5">
        <dgm:presLayoutVars>
          <dgm:chMax val="0"/>
          <dgm:bulletEnabled val="1"/>
        </dgm:presLayoutVars>
      </dgm:prSet>
      <dgm:spPr/>
    </dgm:pt>
    <dgm:pt modelId="{93487708-D8AC-4D4E-9D05-71F37FDBD05B}" type="pres">
      <dgm:prSet presAssocID="{D63DCBD8-1883-7740-9559-9B15E24EF0C5}" presName="spacer" presStyleCnt="0"/>
      <dgm:spPr/>
    </dgm:pt>
    <dgm:pt modelId="{1968656F-741D-1547-968A-7AC67C3CD2E2}" type="pres">
      <dgm:prSet presAssocID="{75197B1F-9CC6-AC4E-8EE1-BF3FB8B913A9}" presName="parentText" presStyleLbl="node1" presStyleIdx="4" presStyleCnt="5">
        <dgm:presLayoutVars>
          <dgm:chMax val="0"/>
          <dgm:bulletEnabled val="1"/>
        </dgm:presLayoutVars>
      </dgm:prSet>
      <dgm:spPr/>
    </dgm:pt>
  </dgm:ptLst>
  <dgm:cxnLst>
    <dgm:cxn modelId="{003DFC1A-8779-FB4A-B65E-A88BD611B6D2}" srcId="{D8611E94-19B0-BC48-80EA-A0F78341AB37}" destId="{10FB2B44-F895-9F45-B3CD-B80CFB025C5F}" srcOrd="2" destOrd="0" parTransId="{9398A500-9AA9-B844-B107-82EE2393B989}" sibTransId="{D24643DD-5444-1B42-B407-16C652A73211}"/>
    <dgm:cxn modelId="{84B1DF6B-3106-DA40-BCD1-9D5A4DA20F71}" srcId="{D8611E94-19B0-BC48-80EA-A0F78341AB37}" destId="{5B943460-888F-B549-A0C4-A9798D1FF680}" srcOrd="3" destOrd="0" parTransId="{F247B065-E78E-FA46-BEDE-B117A3628145}" sibTransId="{D63DCBD8-1883-7740-9559-9B15E24EF0C5}"/>
    <dgm:cxn modelId="{C6DA3C74-3C26-8D4E-B0CD-9A4B61A76FD7}" type="presOf" srcId="{75197B1F-9CC6-AC4E-8EE1-BF3FB8B913A9}" destId="{1968656F-741D-1547-968A-7AC67C3CD2E2}" srcOrd="0" destOrd="0" presId="urn:microsoft.com/office/officeart/2005/8/layout/vList2"/>
    <dgm:cxn modelId="{BD71C375-D6B1-374E-8B03-0120BC531AD5}" type="presOf" srcId="{D9E16864-85C5-0742-BC48-D35B4F2C5F5B}" destId="{9DC5CD8B-2380-714C-85B3-2A8DE1009CC2}" srcOrd="0" destOrd="0" presId="urn:microsoft.com/office/officeart/2005/8/layout/vList2"/>
    <dgm:cxn modelId="{8B0210AC-8BB9-A943-9999-54A5E70CAF9C}" type="presOf" srcId="{5B943460-888F-B549-A0C4-A9798D1FF680}" destId="{1E411386-EF3E-C24C-B0AC-8C29C21CE2B6}" srcOrd="0" destOrd="0" presId="urn:microsoft.com/office/officeart/2005/8/layout/vList2"/>
    <dgm:cxn modelId="{B8C277B0-3DDA-A84A-A371-BEE0743DA0BE}" type="presOf" srcId="{10FB2B44-F895-9F45-B3CD-B80CFB025C5F}" destId="{5CA99FAF-6F3F-9E42-97C0-364B16FF3967}" srcOrd="0" destOrd="0" presId="urn:microsoft.com/office/officeart/2005/8/layout/vList2"/>
    <dgm:cxn modelId="{482D51B8-7E81-E749-A0C1-90E87BDE7CD6}" type="presOf" srcId="{D8611E94-19B0-BC48-80EA-A0F78341AB37}" destId="{6F70D314-5399-274E-BAFB-447F65A80ECD}" srcOrd="0" destOrd="0" presId="urn:microsoft.com/office/officeart/2005/8/layout/vList2"/>
    <dgm:cxn modelId="{381C32C7-B045-7F44-81B4-692DA8927F0C}" type="presOf" srcId="{749624F0-4D9D-2B4A-AA6E-A743444E8E31}" destId="{B02AD9E5-2804-0D49-8D3C-0366446C3356}" srcOrd="0" destOrd="0" presId="urn:microsoft.com/office/officeart/2005/8/layout/vList2"/>
    <dgm:cxn modelId="{6E60EBCD-B5B6-5046-9EB9-0D2605E305CE}" srcId="{D8611E94-19B0-BC48-80EA-A0F78341AB37}" destId="{749624F0-4D9D-2B4A-AA6E-A743444E8E31}" srcOrd="1" destOrd="0" parTransId="{02247AE4-1C4B-DB46-9941-409BA39E0C08}" sibTransId="{488578D2-E169-3D44-9BCC-873A7A87CE58}"/>
    <dgm:cxn modelId="{340A5BCF-7090-F649-8447-90E3C52CD85D}" srcId="{D8611E94-19B0-BC48-80EA-A0F78341AB37}" destId="{75197B1F-9CC6-AC4E-8EE1-BF3FB8B913A9}" srcOrd="4" destOrd="0" parTransId="{2A7EE11C-4556-F249-9C42-7482BA2D1ABC}" sibTransId="{A1BAC578-EECF-C94B-B98A-B69AE0EE6516}"/>
    <dgm:cxn modelId="{E6F009D8-C3B2-D94C-BB16-0320EBE13C5F}" srcId="{D8611E94-19B0-BC48-80EA-A0F78341AB37}" destId="{D9E16864-85C5-0742-BC48-D35B4F2C5F5B}" srcOrd="0" destOrd="0" parTransId="{4A66499B-7854-0047-8ABD-DAE7CB32F71F}" sibTransId="{D662435C-8118-B34D-8AC1-F1DF25149D5A}"/>
    <dgm:cxn modelId="{2A6FC764-7558-464B-BB2D-0E4E838BB917}" type="presParOf" srcId="{6F70D314-5399-274E-BAFB-447F65A80ECD}" destId="{9DC5CD8B-2380-714C-85B3-2A8DE1009CC2}" srcOrd="0" destOrd="0" presId="urn:microsoft.com/office/officeart/2005/8/layout/vList2"/>
    <dgm:cxn modelId="{E21AE363-11F6-C54F-A913-9CCBF68618EF}" type="presParOf" srcId="{6F70D314-5399-274E-BAFB-447F65A80ECD}" destId="{2F6F2241-0122-C143-941A-8360C97E3662}" srcOrd="1" destOrd="0" presId="urn:microsoft.com/office/officeart/2005/8/layout/vList2"/>
    <dgm:cxn modelId="{2C77E780-B336-BE45-BA70-D268B472B580}" type="presParOf" srcId="{6F70D314-5399-274E-BAFB-447F65A80ECD}" destId="{B02AD9E5-2804-0D49-8D3C-0366446C3356}" srcOrd="2" destOrd="0" presId="urn:microsoft.com/office/officeart/2005/8/layout/vList2"/>
    <dgm:cxn modelId="{8D6F59CD-3B93-6040-9074-A98DF3FFC72E}" type="presParOf" srcId="{6F70D314-5399-274E-BAFB-447F65A80ECD}" destId="{947992AA-4D20-8E48-B9AE-4020F73A1E1C}" srcOrd="3" destOrd="0" presId="urn:microsoft.com/office/officeart/2005/8/layout/vList2"/>
    <dgm:cxn modelId="{899FB032-2463-BC4E-B697-2C18C5E54DD6}" type="presParOf" srcId="{6F70D314-5399-274E-BAFB-447F65A80ECD}" destId="{5CA99FAF-6F3F-9E42-97C0-364B16FF3967}" srcOrd="4" destOrd="0" presId="urn:microsoft.com/office/officeart/2005/8/layout/vList2"/>
    <dgm:cxn modelId="{1F6CF625-34C1-944E-A031-BA640556D70F}" type="presParOf" srcId="{6F70D314-5399-274E-BAFB-447F65A80ECD}" destId="{E3AFF73F-3156-8C4D-9EA4-826A5CC80BFE}" srcOrd="5" destOrd="0" presId="urn:microsoft.com/office/officeart/2005/8/layout/vList2"/>
    <dgm:cxn modelId="{3238E31A-F489-6744-97ED-32E9BE267315}" type="presParOf" srcId="{6F70D314-5399-274E-BAFB-447F65A80ECD}" destId="{1E411386-EF3E-C24C-B0AC-8C29C21CE2B6}" srcOrd="6" destOrd="0" presId="urn:microsoft.com/office/officeart/2005/8/layout/vList2"/>
    <dgm:cxn modelId="{664B0214-AABF-9B44-9BB4-70C7626696A5}" type="presParOf" srcId="{6F70D314-5399-274E-BAFB-447F65A80ECD}" destId="{93487708-D8AC-4D4E-9D05-71F37FDBD05B}" srcOrd="7" destOrd="0" presId="urn:microsoft.com/office/officeart/2005/8/layout/vList2"/>
    <dgm:cxn modelId="{F869BE1F-4D95-504D-8E29-E59AFB83A261}" type="presParOf" srcId="{6F70D314-5399-274E-BAFB-447F65A80ECD}" destId="{1968656F-741D-1547-968A-7AC67C3CD2E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9DEFD3-0642-4C61-A01F-FD370B0716BD}" type="doc">
      <dgm:prSet loTypeId="urn:microsoft.com/office/officeart/2005/8/layout/default" loCatId="list" qsTypeId="urn:microsoft.com/office/officeart/2005/8/quickstyle/simple1" qsCatId="simple" csTypeId="urn:microsoft.com/office/officeart/2005/8/colors/colorful4" csCatId="colorful"/>
      <dgm:spPr/>
      <dgm:t>
        <a:bodyPr/>
        <a:lstStyle/>
        <a:p>
          <a:endParaRPr lang="en-US"/>
        </a:p>
      </dgm:t>
    </dgm:pt>
    <dgm:pt modelId="{DF7B7C25-6AB9-4AEF-ACB7-0BBE7C8FE753}">
      <dgm:prSet/>
      <dgm:spPr/>
      <dgm:t>
        <a:bodyPr/>
        <a:lstStyle/>
        <a:p>
          <a:r>
            <a:rPr lang="fi-FI" dirty="0"/>
            <a:t>Virukset ovat lisänneet eliöiden perinnöllistä muuntelua liittämällä omia geenejään eliöiden perimään.</a:t>
          </a:r>
          <a:endParaRPr lang="en-US" dirty="0"/>
        </a:p>
      </dgm:t>
    </dgm:pt>
    <dgm:pt modelId="{A1A8B020-CDDD-4D10-B5A2-2A199F877E64}" type="parTrans" cxnId="{823A87B7-F605-4188-88C7-2CC99C73141A}">
      <dgm:prSet/>
      <dgm:spPr/>
      <dgm:t>
        <a:bodyPr/>
        <a:lstStyle/>
        <a:p>
          <a:endParaRPr lang="en-US"/>
        </a:p>
      </dgm:t>
    </dgm:pt>
    <dgm:pt modelId="{A7E6E6BA-E9A2-4394-BFEE-95A6DB3610FD}" type="sibTrans" cxnId="{823A87B7-F605-4188-88C7-2CC99C73141A}">
      <dgm:prSet/>
      <dgm:spPr/>
      <dgm:t>
        <a:bodyPr/>
        <a:lstStyle/>
        <a:p>
          <a:endParaRPr lang="en-US"/>
        </a:p>
      </dgm:t>
    </dgm:pt>
    <dgm:pt modelId="{EB4CDEC0-8CC0-4E86-ACA2-AF73AF8130DC}">
      <dgm:prSet/>
      <dgm:spPr/>
      <dgm:t>
        <a:bodyPr/>
        <a:lstStyle/>
        <a:p>
          <a:r>
            <a:rPr lang="fi-FI"/>
            <a:t>Arvioilta 8 % ihmisen geeneistä on virusperäisiä</a:t>
          </a:r>
          <a:endParaRPr lang="en-US"/>
        </a:p>
      </dgm:t>
    </dgm:pt>
    <dgm:pt modelId="{FE3069ED-A418-4E69-BEC1-2744287178AD}" type="parTrans" cxnId="{0D3B18D5-9D6F-438F-BF0A-CDE8264C67F3}">
      <dgm:prSet/>
      <dgm:spPr/>
      <dgm:t>
        <a:bodyPr/>
        <a:lstStyle/>
        <a:p>
          <a:endParaRPr lang="en-US"/>
        </a:p>
      </dgm:t>
    </dgm:pt>
    <dgm:pt modelId="{E92299EC-9D22-4855-979C-37010C9C141D}" type="sibTrans" cxnId="{0D3B18D5-9D6F-438F-BF0A-CDE8264C67F3}">
      <dgm:prSet/>
      <dgm:spPr/>
      <dgm:t>
        <a:bodyPr/>
        <a:lstStyle/>
        <a:p>
          <a:endParaRPr lang="en-US"/>
        </a:p>
      </dgm:t>
    </dgm:pt>
    <dgm:pt modelId="{197E2504-29FE-46F2-8014-0E5910DEF21E}">
      <dgm:prSet/>
      <dgm:spPr/>
      <dgm:t>
        <a:bodyPr/>
        <a:lstStyle/>
        <a:p>
          <a:r>
            <a:rPr lang="fi-FI"/>
            <a:t>Myös ihmisen DNA:ssa olevat transposonit ovat virusperäisiä</a:t>
          </a:r>
          <a:endParaRPr lang="en-US"/>
        </a:p>
      </dgm:t>
    </dgm:pt>
    <dgm:pt modelId="{E7AE44CE-0A79-4595-8D73-2929C9F01337}" type="parTrans" cxnId="{0A9601DD-4468-482F-B680-81045EDC4BAB}">
      <dgm:prSet/>
      <dgm:spPr/>
      <dgm:t>
        <a:bodyPr/>
        <a:lstStyle/>
        <a:p>
          <a:endParaRPr lang="en-US"/>
        </a:p>
      </dgm:t>
    </dgm:pt>
    <dgm:pt modelId="{849E37FB-CFD7-4B42-BCEE-F2F114827E27}" type="sibTrans" cxnId="{0A9601DD-4468-482F-B680-81045EDC4BAB}">
      <dgm:prSet/>
      <dgm:spPr/>
      <dgm:t>
        <a:bodyPr/>
        <a:lstStyle/>
        <a:p>
          <a:endParaRPr lang="en-US"/>
        </a:p>
      </dgm:t>
    </dgm:pt>
    <dgm:pt modelId="{ED2CC5BB-3076-4CA9-92F2-CC06AD80ACE3}">
      <dgm:prSet/>
      <dgm:spPr/>
      <dgm:t>
        <a:bodyPr/>
        <a:lstStyle/>
        <a:p>
          <a:r>
            <a:rPr lang="fi-FI"/>
            <a:t>Yksi istukan kehittymiseen ja amylaasin hajotukseen tarvittava geeni on peräisin viruksilta.</a:t>
          </a:r>
          <a:endParaRPr lang="en-US"/>
        </a:p>
      </dgm:t>
    </dgm:pt>
    <dgm:pt modelId="{F59F8F47-C60C-47BC-8FE1-805C472E245B}" type="parTrans" cxnId="{7A0D14E2-0227-4822-BDAF-48B98507E172}">
      <dgm:prSet/>
      <dgm:spPr/>
      <dgm:t>
        <a:bodyPr/>
        <a:lstStyle/>
        <a:p>
          <a:endParaRPr lang="en-US"/>
        </a:p>
      </dgm:t>
    </dgm:pt>
    <dgm:pt modelId="{6A3D8A49-6B52-438F-983C-9AC432025F67}" type="sibTrans" cxnId="{7A0D14E2-0227-4822-BDAF-48B98507E172}">
      <dgm:prSet/>
      <dgm:spPr/>
      <dgm:t>
        <a:bodyPr/>
        <a:lstStyle/>
        <a:p>
          <a:endParaRPr lang="en-US"/>
        </a:p>
      </dgm:t>
    </dgm:pt>
    <dgm:pt modelId="{5F1BE34E-36E5-FE41-BAE5-AC24F32A404C}" type="pres">
      <dgm:prSet presAssocID="{039DEFD3-0642-4C61-A01F-FD370B0716BD}" presName="diagram" presStyleCnt="0">
        <dgm:presLayoutVars>
          <dgm:dir/>
          <dgm:resizeHandles val="exact"/>
        </dgm:presLayoutVars>
      </dgm:prSet>
      <dgm:spPr/>
    </dgm:pt>
    <dgm:pt modelId="{F98678A5-6DD6-674F-B6E6-9F65F4BFAC2E}" type="pres">
      <dgm:prSet presAssocID="{DF7B7C25-6AB9-4AEF-ACB7-0BBE7C8FE753}" presName="node" presStyleLbl="node1" presStyleIdx="0" presStyleCnt="4">
        <dgm:presLayoutVars>
          <dgm:bulletEnabled val="1"/>
        </dgm:presLayoutVars>
      </dgm:prSet>
      <dgm:spPr/>
    </dgm:pt>
    <dgm:pt modelId="{76439CE8-7E62-E643-ADB0-DBA386C07CE6}" type="pres">
      <dgm:prSet presAssocID="{A7E6E6BA-E9A2-4394-BFEE-95A6DB3610FD}" presName="sibTrans" presStyleCnt="0"/>
      <dgm:spPr/>
    </dgm:pt>
    <dgm:pt modelId="{3EEA5A49-C23D-644C-AD8A-73071EE70FC1}" type="pres">
      <dgm:prSet presAssocID="{EB4CDEC0-8CC0-4E86-ACA2-AF73AF8130DC}" presName="node" presStyleLbl="node1" presStyleIdx="1" presStyleCnt="4">
        <dgm:presLayoutVars>
          <dgm:bulletEnabled val="1"/>
        </dgm:presLayoutVars>
      </dgm:prSet>
      <dgm:spPr/>
    </dgm:pt>
    <dgm:pt modelId="{6358AAA6-3A5E-3F4E-9A33-91B3DE7D8D40}" type="pres">
      <dgm:prSet presAssocID="{E92299EC-9D22-4855-979C-37010C9C141D}" presName="sibTrans" presStyleCnt="0"/>
      <dgm:spPr/>
    </dgm:pt>
    <dgm:pt modelId="{E4FFB4A7-128A-DE41-BAD9-D68660D997FA}" type="pres">
      <dgm:prSet presAssocID="{197E2504-29FE-46F2-8014-0E5910DEF21E}" presName="node" presStyleLbl="node1" presStyleIdx="2" presStyleCnt="4">
        <dgm:presLayoutVars>
          <dgm:bulletEnabled val="1"/>
        </dgm:presLayoutVars>
      </dgm:prSet>
      <dgm:spPr/>
    </dgm:pt>
    <dgm:pt modelId="{DE742EDF-A6AA-1246-8BCF-56F9A3427D3D}" type="pres">
      <dgm:prSet presAssocID="{849E37FB-CFD7-4B42-BCEE-F2F114827E27}" presName="sibTrans" presStyleCnt="0"/>
      <dgm:spPr/>
    </dgm:pt>
    <dgm:pt modelId="{7B38B63A-06D2-AD4F-82AC-73DCC8433B9F}" type="pres">
      <dgm:prSet presAssocID="{ED2CC5BB-3076-4CA9-92F2-CC06AD80ACE3}" presName="node" presStyleLbl="node1" presStyleIdx="3" presStyleCnt="4">
        <dgm:presLayoutVars>
          <dgm:bulletEnabled val="1"/>
        </dgm:presLayoutVars>
      </dgm:prSet>
      <dgm:spPr/>
    </dgm:pt>
  </dgm:ptLst>
  <dgm:cxnLst>
    <dgm:cxn modelId="{30023B01-02DB-1B46-A7B4-624B22CDFB1D}" type="presOf" srcId="{DF7B7C25-6AB9-4AEF-ACB7-0BBE7C8FE753}" destId="{F98678A5-6DD6-674F-B6E6-9F65F4BFAC2E}" srcOrd="0" destOrd="0" presId="urn:microsoft.com/office/officeart/2005/8/layout/default"/>
    <dgm:cxn modelId="{DF0CA92B-8D3B-EB49-A33F-410D5A2FB84A}" type="presOf" srcId="{ED2CC5BB-3076-4CA9-92F2-CC06AD80ACE3}" destId="{7B38B63A-06D2-AD4F-82AC-73DCC8433B9F}" srcOrd="0" destOrd="0" presId="urn:microsoft.com/office/officeart/2005/8/layout/default"/>
    <dgm:cxn modelId="{C4974E5C-FADE-8442-8497-528563F705A3}" type="presOf" srcId="{EB4CDEC0-8CC0-4E86-ACA2-AF73AF8130DC}" destId="{3EEA5A49-C23D-644C-AD8A-73071EE70FC1}" srcOrd="0" destOrd="0" presId="urn:microsoft.com/office/officeart/2005/8/layout/default"/>
    <dgm:cxn modelId="{93DAF646-BBAB-9B41-A812-E80CF4E5047D}" type="presOf" srcId="{039DEFD3-0642-4C61-A01F-FD370B0716BD}" destId="{5F1BE34E-36E5-FE41-BAE5-AC24F32A404C}" srcOrd="0" destOrd="0" presId="urn:microsoft.com/office/officeart/2005/8/layout/default"/>
    <dgm:cxn modelId="{E1AC1AAB-8B5F-D442-871D-5A857D5A815B}" type="presOf" srcId="{197E2504-29FE-46F2-8014-0E5910DEF21E}" destId="{E4FFB4A7-128A-DE41-BAD9-D68660D997FA}" srcOrd="0" destOrd="0" presId="urn:microsoft.com/office/officeart/2005/8/layout/default"/>
    <dgm:cxn modelId="{823A87B7-F605-4188-88C7-2CC99C73141A}" srcId="{039DEFD3-0642-4C61-A01F-FD370B0716BD}" destId="{DF7B7C25-6AB9-4AEF-ACB7-0BBE7C8FE753}" srcOrd="0" destOrd="0" parTransId="{A1A8B020-CDDD-4D10-B5A2-2A199F877E64}" sibTransId="{A7E6E6BA-E9A2-4394-BFEE-95A6DB3610FD}"/>
    <dgm:cxn modelId="{0D3B18D5-9D6F-438F-BF0A-CDE8264C67F3}" srcId="{039DEFD3-0642-4C61-A01F-FD370B0716BD}" destId="{EB4CDEC0-8CC0-4E86-ACA2-AF73AF8130DC}" srcOrd="1" destOrd="0" parTransId="{FE3069ED-A418-4E69-BEC1-2744287178AD}" sibTransId="{E92299EC-9D22-4855-979C-37010C9C141D}"/>
    <dgm:cxn modelId="{0A9601DD-4468-482F-B680-81045EDC4BAB}" srcId="{039DEFD3-0642-4C61-A01F-FD370B0716BD}" destId="{197E2504-29FE-46F2-8014-0E5910DEF21E}" srcOrd="2" destOrd="0" parTransId="{E7AE44CE-0A79-4595-8D73-2929C9F01337}" sibTransId="{849E37FB-CFD7-4B42-BCEE-F2F114827E27}"/>
    <dgm:cxn modelId="{7A0D14E2-0227-4822-BDAF-48B98507E172}" srcId="{039DEFD3-0642-4C61-A01F-FD370B0716BD}" destId="{ED2CC5BB-3076-4CA9-92F2-CC06AD80ACE3}" srcOrd="3" destOrd="0" parTransId="{F59F8F47-C60C-47BC-8FE1-805C472E245B}" sibTransId="{6A3D8A49-6B52-438F-983C-9AC432025F67}"/>
    <dgm:cxn modelId="{2FB325B0-AEEB-C944-9A24-D807C3D9CFA9}" type="presParOf" srcId="{5F1BE34E-36E5-FE41-BAE5-AC24F32A404C}" destId="{F98678A5-6DD6-674F-B6E6-9F65F4BFAC2E}" srcOrd="0" destOrd="0" presId="urn:microsoft.com/office/officeart/2005/8/layout/default"/>
    <dgm:cxn modelId="{CE888656-5F42-4F48-B81B-7C0EC5CB4133}" type="presParOf" srcId="{5F1BE34E-36E5-FE41-BAE5-AC24F32A404C}" destId="{76439CE8-7E62-E643-ADB0-DBA386C07CE6}" srcOrd="1" destOrd="0" presId="urn:microsoft.com/office/officeart/2005/8/layout/default"/>
    <dgm:cxn modelId="{BBEE0480-22AC-DB43-AB7D-5D846D96535D}" type="presParOf" srcId="{5F1BE34E-36E5-FE41-BAE5-AC24F32A404C}" destId="{3EEA5A49-C23D-644C-AD8A-73071EE70FC1}" srcOrd="2" destOrd="0" presId="urn:microsoft.com/office/officeart/2005/8/layout/default"/>
    <dgm:cxn modelId="{EF95B881-DCE8-5C49-A65A-966C7206EFD3}" type="presParOf" srcId="{5F1BE34E-36E5-FE41-BAE5-AC24F32A404C}" destId="{6358AAA6-3A5E-3F4E-9A33-91B3DE7D8D40}" srcOrd="3" destOrd="0" presId="urn:microsoft.com/office/officeart/2005/8/layout/default"/>
    <dgm:cxn modelId="{94820DE6-0224-3245-8893-233129ED00BA}" type="presParOf" srcId="{5F1BE34E-36E5-FE41-BAE5-AC24F32A404C}" destId="{E4FFB4A7-128A-DE41-BAD9-D68660D997FA}" srcOrd="4" destOrd="0" presId="urn:microsoft.com/office/officeart/2005/8/layout/default"/>
    <dgm:cxn modelId="{8E5087B1-E285-BF4A-B6D3-B600FC50E50A}" type="presParOf" srcId="{5F1BE34E-36E5-FE41-BAE5-AC24F32A404C}" destId="{DE742EDF-A6AA-1246-8BCF-56F9A3427D3D}" srcOrd="5" destOrd="0" presId="urn:microsoft.com/office/officeart/2005/8/layout/default"/>
    <dgm:cxn modelId="{66AC61FA-AC55-2F4F-8521-B1A04C3F674E}" type="presParOf" srcId="{5F1BE34E-36E5-FE41-BAE5-AC24F32A404C}" destId="{7B38B63A-06D2-AD4F-82AC-73DCC8433B9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D6F4C0-3692-485F-9B4D-469456C6BA98}">
      <dsp:nvSpPr>
        <dsp:cNvPr id="0" name=""/>
        <dsp:cNvSpPr/>
      </dsp:nvSpPr>
      <dsp:spPr>
        <a:xfrm>
          <a:off x="0" y="245577"/>
          <a:ext cx="6433086" cy="1216800"/>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Font typeface="Arial" charset="0"/>
            <a:buNone/>
          </a:pPr>
          <a:r>
            <a:rPr lang="fi-FI" sz="2400" kern="1200" dirty="0"/>
            <a:t>Eri virustyypeistä on tunnistettu vasta murto-osa</a:t>
          </a:r>
          <a:endParaRPr lang="fi-FI" sz="2400" kern="1200" dirty="0">
            <a:cs typeface="Calibri"/>
          </a:endParaRPr>
        </a:p>
      </dsp:txBody>
      <dsp:txXfrm>
        <a:off x="59399" y="304976"/>
        <a:ext cx="6314288" cy="1098002"/>
      </dsp:txXfrm>
    </dsp:sp>
    <dsp:sp modelId="{F68CB004-4D04-DC43-997A-DE81DFA8B110}">
      <dsp:nvSpPr>
        <dsp:cNvPr id="0" name=""/>
        <dsp:cNvSpPr/>
      </dsp:nvSpPr>
      <dsp:spPr>
        <a:xfrm>
          <a:off x="0" y="1663121"/>
          <a:ext cx="6433086"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i-FI" sz="2400" kern="1200" dirty="0"/>
            <a:t>Virukset ovat niin pieniä, että  niiden tutkimiseen tarvitaan elektronimikroskooppi</a:t>
          </a:r>
        </a:p>
      </dsp:txBody>
      <dsp:txXfrm>
        <a:off x="59399" y="1722520"/>
        <a:ext cx="6314288" cy="1098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8D015-822D-D04C-894A-203F6E13DFA3}">
      <dsp:nvSpPr>
        <dsp:cNvPr id="0" name=""/>
        <dsp:cNvSpPr/>
      </dsp:nvSpPr>
      <dsp:spPr>
        <a:xfrm>
          <a:off x="0" y="96436"/>
          <a:ext cx="10515600" cy="1191754"/>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i-FI" sz="3000" kern="1200" dirty="0"/>
            <a:t>Virus tarvitsee elävän solun lisääntymiseensä</a:t>
          </a:r>
          <a:endParaRPr lang="en-US" sz="3000" kern="1200" dirty="0"/>
        </a:p>
      </dsp:txBody>
      <dsp:txXfrm>
        <a:off x="58177" y="154613"/>
        <a:ext cx="10399246" cy="1075400"/>
      </dsp:txXfrm>
    </dsp:sp>
    <dsp:sp modelId="{98CA5931-B0DB-414B-A429-3111767CF60A}">
      <dsp:nvSpPr>
        <dsp:cNvPr id="0" name=""/>
        <dsp:cNvSpPr/>
      </dsp:nvSpPr>
      <dsp:spPr>
        <a:xfrm>
          <a:off x="0" y="1374591"/>
          <a:ext cx="10515600" cy="1191754"/>
        </a:xfrm>
        <a:prstGeom prst="roundRect">
          <a:avLst/>
        </a:prstGeom>
        <a:gradFill rotWithShape="0">
          <a:gsLst>
            <a:gs pos="0">
              <a:schemeClr val="accent4">
                <a:hueOff val="1859021"/>
                <a:satOff val="24944"/>
                <a:lumOff val="10001"/>
                <a:alphaOff val="0"/>
                <a:satMod val="103000"/>
                <a:lumMod val="102000"/>
                <a:tint val="94000"/>
              </a:schemeClr>
            </a:gs>
            <a:gs pos="50000">
              <a:schemeClr val="accent4">
                <a:hueOff val="1859021"/>
                <a:satOff val="24944"/>
                <a:lumOff val="10001"/>
                <a:alphaOff val="0"/>
                <a:satMod val="110000"/>
                <a:lumMod val="100000"/>
                <a:shade val="100000"/>
              </a:schemeClr>
            </a:gs>
            <a:gs pos="100000">
              <a:schemeClr val="accent4">
                <a:hueOff val="1859021"/>
                <a:satOff val="24944"/>
                <a:lumOff val="1000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i-FI" sz="3000" kern="1200"/>
            <a:t>Osa viruksista pystyy lisääntymään vai  tietyn isäntälajin solussa ja jopa vain tietyssä solutyypissä</a:t>
          </a:r>
          <a:endParaRPr lang="en-US" sz="3000" kern="1200"/>
        </a:p>
      </dsp:txBody>
      <dsp:txXfrm>
        <a:off x="58177" y="1432768"/>
        <a:ext cx="10399246" cy="1075400"/>
      </dsp:txXfrm>
    </dsp:sp>
    <dsp:sp modelId="{52EB0CA6-1A1E-0349-B1CB-3EC8A591E4FF}">
      <dsp:nvSpPr>
        <dsp:cNvPr id="0" name=""/>
        <dsp:cNvSpPr/>
      </dsp:nvSpPr>
      <dsp:spPr>
        <a:xfrm>
          <a:off x="0" y="2566346"/>
          <a:ext cx="10515600"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fi-FI" sz="2300" kern="1200"/>
            <a:t>Esimerkiksi HI-virus lisääntyy ihmisen auttaja-T-soluissa</a:t>
          </a:r>
          <a:endParaRPr lang="en-US" sz="2300" kern="1200"/>
        </a:p>
      </dsp:txBody>
      <dsp:txXfrm>
        <a:off x="0" y="2566346"/>
        <a:ext cx="10515600" cy="496800"/>
      </dsp:txXfrm>
    </dsp:sp>
    <dsp:sp modelId="{5302E4DF-703B-4041-91E3-59A8FBD53A53}">
      <dsp:nvSpPr>
        <dsp:cNvPr id="0" name=""/>
        <dsp:cNvSpPr/>
      </dsp:nvSpPr>
      <dsp:spPr>
        <a:xfrm>
          <a:off x="0" y="3063146"/>
          <a:ext cx="10515600" cy="1191754"/>
        </a:xfrm>
        <a:prstGeom prst="roundRect">
          <a:avLst/>
        </a:prstGeom>
        <a:gradFill rotWithShape="0">
          <a:gsLst>
            <a:gs pos="0">
              <a:schemeClr val="accent4">
                <a:hueOff val="3718043"/>
                <a:satOff val="49887"/>
                <a:lumOff val="20001"/>
                <a:alphaOff val="0"/>
                <a:satMod val="103000"/>
                <a:lumMod val="102000"/>
                <a:tint val="94000"/>
              </a:schemeClr>
            </a:gs>
            <a:gs pos="50000">
              <a:schemeClr val="accent4">
                <a:hueOff val="3718043"/>
                <a:satOff val="49887"/>
                <a:lumOff val="20001"/>
                <a:alphaOff val="0"/>
                <a:satMod val="110000"/>
                <a:lumMod val="100000"/>
                <a:shade val="100000"/>
              </a:schemeClr>
            </a:gs>
            <a:gs pos="100000">
              <a:schemeClr val="accent4">
                <a:hueOff val="3718043"/>
                <a:satOff val="49887"/>
                <a:lumOff val="2000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i-FI" sz="3000" kern="1200"/>
            <a:t>Osa viruksista pystyy lisääntymään useissa eläinlajeissa ja voivat aiheuttaa zoonooseja eli eläimistä ihmisiin siirtyviä tauteja</a:t>
          </a:r>
          <a:endParaRPr lang="en-US" sz="3000" kern="1200"/>
        </a:p>
      </dsp:txBody>
      <dsp:txXfrm>
        <a:off x="58177" y="3121323"/>
        <a:ext cx="10399246" cy="10754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C5CD8B-2380-714C-85B3-2A8DE1009CC2}">
      <dsp:nvSpPr>
        <dsp:cNvPr id="0" name=""/>
        <dsp:cNvSpPr/>
      </dsp:nvSpPr>
      <dsp:spPr>
        <a:xfrm>
          <a:off x="0" y="237"/>
          <a:ext cx="10515600" cy="86122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i-FI" sz="2000" kern="1200" dirty="0"/>
            <a:t>Virusten perinnöllistä muuntelua aiheuttavat geenimutaatiot ja rekombinaatio</a:t>
          </a:r>
        </a:p>
      </dsp:txBody>
      <dsp:txXfrm>
        <a:off x="42042" y="42279"/>
        <a:ext cx="10431516" cy="777144"/>
      </dsp:txXfrm>
    </dsp:sp>
    <dsp:sp modelId="{B02AD9E5-2804-0D49-8D3C-0366446C3356}">
      <dsp:nvSpPr>
        <dsp:cNvPr id="0" name=""/>
        <dsp:cNvSpPr/>
      </dsp:nvSpPr>
      <dsp:spPr>
        <a:xfrm>
          <a:off x="0" y="872645"/>
          <a:ext cx="10515600" cy="861228"/>
        </a:xfrm>
        <a:prstGeom prst="roundRect">
          <a:avLst/>
        </a:prstGeom>
        <a:solidFill>
          <a:schemeClr val="accent4">
            <a:hueOff val="929511"/>
            <a:satOff val="12472"/>
            <a:lumOff val="50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i-FI" sz="2000" kern="1200" dirty="0"/>
            <a:t>Kaikki geenimutaatiot ilmenevät heti, koska virukset ovat haploidisia eli niiltä puuttuvat vastinalleelit</a:t>
          </a:r>
        </a:p>
      </dsp:txBody>
      <dsp:txXfrm>
        <a:off x="42042" y="914687"/>
        <a:ext cx="10431516" cy="777144"/>
      </dsp:txXfrm>
    </dsp:sp>
    <dsp:sp modelId="{5CA99FAF-6F3F-9E42-97C0-364B16FF3967}">
      <dsp:nvSpPr>
        <dsp:cNvPr id="0" name=""/>
        <dsp:cNvSpPr/>
      </dsp:nvSpPr>
      <dsp:spPr>
        <a:xfrm>
          <a:off x="0" y="1745054"/>
          <a:ext cx="10515600" cy="861228"/>
        </a:xfrm>
        <a:prstGeom prst="roundRect">
          <a:avLst/>
        </a:prstGeom>
        <a:solidFill>
          <a:schemeClr val="accent4">
            <a:hueOff val="1859021"/>
            <a:satOff val="24944"/>
            <a:lumOff val="100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i-FI" sz="2000" kern="1200" dirty="0"/>
            <a:t>Erityisen paljon geenimutaatioita syntyy yksijuosteisissa RNA-viruksissa ja retroviruksissa.</a:t>
          </a:r>
        </a:p>
      </dsp:txBody>
      <dsp:txXfrm>
        <a:off x="42042" y="1787096"/>
        <a:ext cx="10431516" cy="777144"/>
      </dsp:txXfrm>
    </dsp:sp>
    <dsp:sp modelId="{1E411386-EF3E-C24C-B0AC-8C29C21CE2B6}">
      <dsp:nvSpPr>
        <dsp:cNvPr id="0" name=""/>
        <dsp:cNvSpPr/>
      </dsp:nvSpPr>
      <dsp:spPr>
        <a:xfrm>
          <a:off x="0" y="2617463"/>
          <a:ext cx="10515600" cy="861228"/>
        </a:xfrm>
        <a:prstGeom prst="roundRect">
          <a:avLst/>
        </a:prstGeom>
        <a:solidFill>
          <a:schemeClr val="accent4">
            <a:hueOff val="2788532"/>
            <a:satOff val="37415"/>
            <a:lumOff val="150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i-FI" sz="2000" kern="1200" dirty="0"/>
            <a:t>Rekombinaatiossa samaan isäntäsoluun joutuu kaksi erilaista virustyyppiä. Isäntäsolussa alkaa syntyä kummankin viruksen osia, mutta ne voidaan koota sattumanvaraisesti uusiksi viruksiksi siten, että uuden viruksen sisällä osa geeneistä on toisesta vanhasta viruksesta ja osa toisesta</a:t>
          </a:r>
        </a:p>
      </dsp:txBody>
      <dsp:txXfrm>
        <a:off x="42042" y="2659505"/>
        <a:ext cx="10431516" cy="777144"/>
      </dsp:txXfrm>
    </dsp:sp>
    <dsp:sp modelId="{1968656F-741D-1547-968A-7AC67C3CD2E2}">
      <dsp:nvSpPr>
        <dsp:cNvPr id="0" name=""/>
        <dsp:cNvSpPr/>
      </dsp:nvSpPr>
      <dsp:spPr>
        <a:xfrm>
          <a:off x="0" y="3489871"/>
          <a:ext cx="10515600" cy="861228"/>
        </a:xfrm>
        <a:prstGeom prst="roundRect">
          <a:avLst/>
        </a:prstGeom>
        <a:solidFill>
          <a:schemeClr val="accent4">
            <a:hueOff val="3718043"/>
            <a:satOff val="49887"/>
            <a:lumOff val="200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i-FI" sz="2000" kern="1200" dirty="0"/>
            <a:t>Ihmisen muistisolut eivät tunnista muuntunutta virusta, ja pahimmassa tapauksessa seurauksena on pandemia.</a:t>
          </a:r>
        </a:p>
      </dsp:txBody>
      <dsp:txXfrm>
        <a:off x="42042" y="3531913"/>
        <a:ext cx="10431516" cy="7771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8678A5-6DD6-674F-B6E6-9F65F4BFAC2E}">
      <dsp:nvSpPr>
        <dsp:cNvPr id="0" name=""/>
        <dsp:cNvSpPr/>
      </dsp:nvSpPr>
      <dsp:spPr>
        <a:xfrm>
          <a:off x="1748064" y="2975"/>
          <a:ext cx="3342605" cy="200556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fi-FI" sz="2500" kern="1200" dirty="0"/>
            <a:t>Virukset ovat lisänneet eliöiden perinnöllistä muuntelua liittämällä omia geenejään eliöiden perimään.</a:t>
          </a:r>
          <a:endParaRPr lang="en-US" sz="2500" kern="1200" dirty="0"/>
        </a:p>
      </dsp:txBody>
      <dsp:txXfrm>
        <a:off x="1748064" y="2975"/>
        <a:ext cx="3342605" cy="2005563"/>
      </dsp:txXfrm>
    </dsp:sp>
    <dsp:sp modelId="{3EEA5A49-C23D-644C-AD8A-73071EE70FC1}">
      <dsp:nvSpPr>
        <dsp:cNvPr id="0" name=""/>
        <dsp:cNvSpPr/>
      </dsp:nvSpPr>
      <dsp:spPr>
        <a:xfrm>
          <a:off x="5424930" y="2975"/>
          <a:ext cx="3342605" cy="2005563"/>
        </a:xfrm>
        <a:prstGeom prst="rect">
          <a:avLst/>
        </a:prstGeom>
        <a:solidFill>
          <a:schemeClr val="accent4">
            <a:hueOff val="1239348"/>
            <a:satOff val="16629"/>
            <a:lumOff val="666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fi-FI" sz="2500" kern="1200"/>
            <a:t>Arvioilta 8 % ihmisen geeneistä on virusperäisiä</a:t>
          </a:r>
          <a:endParaRPr lang="en-US" sz="2500" kern="1200"/>
        </a:p>
      </dsp:txBody>
      <dsp:txXfrm>
        <a:off x="5424930" y="2975"/>
        <a:ext cx="3342605" cy="2005563"/>
      </dsp:txXfrm>
    </dsp:sp>
    <dsp:sp modelId="{E4FFB4A7-128A-DE41-BAD9-D68660D997FA}">
      <dsp:nvSpPr>
        <dsp:cNvPr id="0" name=""/>
        <dsp:cNvSpPr/>
      </dsp:nvSpPr>
      <dsp:spPr>
        <a:xfrm>
          <a:off x="1748064" y="2342799"/>
          <a:ext cx="3342605" cy="2005563"/>
        </a:xfrm>
        <a:prstGeom prst="rect">
          <a:avLst/>
        </a:prstGeom>
        <a:solidFill>
          <a:schemeClr val="accent4">
            <a:hueOff val="2478695"/>
            <a:satOff val="33258"/>
            <a:lumOff val="1333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fi-FI" sz="2500" kern="1200"/>
            <a:t>Myös ihmisen DNA:ssa olevat transposonit ovat virusperäisiä</a:t>
          </a:r>
          <a:endParaRPr lang="en-US" sz="2500" kern="1200"/>
        </a:p>
      </dsp:txBody>
      <dsp:txXfrm>
        <a:off x="1748064" y="2342799"/>
        <a:ext cx="3342605" cy="2005563"/>
      </dsp:txXfrm>
    </dsp:sp>
    <dsp:sp modelId="{7B38B63A-06D2-AD4F-82AC-73DCC8433B9F}">
      <dsp:nvSpPr>
        <dsp:cNvPr id="0" name=""/>
        <dsp:cNvSpPr/>
      </dsp:nvSpPr>
      <dsp:spPr>
        <a:xfrm>
          <a:off x="5424930" y="2342799"/>
          <a:ext cx="3342605" cy="2005563"/>
        </a:xfrm>
        <a:prstGeom prst="rect">
          <a:avLst/>
        </a:prstGeom>
        <a:solidFill>
          <a:schemeClr val="accent4">
            <a:hueOff val="3718043"/>
            <a:satOff val="49887"/>
            <a:lumOff val="200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fi-FI" sz="2500" kern="1200"/>
            <a:t>Yksi istukan kehittymiseen ja amylaasin hajotukseen tarvittava geeni on peräisin viruksilta.</a:t>
          </a:r>
          <a:endParaRPr lang="en-US" sz="2500" kern="1200"/>
        </a:p>
      </dsp:txBody>
      <dsp:txXfrm>
        <a:off x="5424930" y="2342799"/>
        <a:ext cx="3342605" cy="200556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FFB6CB-8672-6C41-9AE6-36381D05995E}" type="datetimeFigureOut">
              <a:rPr lang="fi-FI" smtClean="0"/>
              <a:t>21.12.2023</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2884B2-4647-6F4B-B58A-4FBCFBA433A2}" type="slidenum">
              <a:rPr lang="fi-FI" smtClean="0"/>
              <a:t>‹#›</a:t>
            </a:fld>
            <a:endParaRPr lang="fi-FI"/>
          </a:p>
        </p:txBody>
      </p:sp>
    </p:spTree>
    <p:extLst>
      <p:ext uri="{BB962C8B-B14F-4D97-AF65-F5344CB8AC3E}">
        <p14:creationId xmlns:p14="http://schemas.microsoft.com/office/powerpoint/2010/main" val="415838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572884B2-4647-6F4B-B58A-4FBCFBA433A2}" type="slidenum">
              <a:rPr lang="fi-FI" smtClean="0"/>
              <a:t>1</a:t>
            </a:fld>
            <a:endParaRPr lang="fi-FI"/>
          </a:p>
        </p:txBody>
      </p:sp>
    </p:spTree>
    <p:extLst>
      <p:ext uri="{BB962C8B-B14F-4D97-AF65-F5344CB8AC3E}">
        <p14:creationId xmlns:p14="http://schemas.microsoft.com/office/powerpoint/2010/main" val="3899331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99BCE5A8-2DF2-0441-AD7A-3A45C0606D64}" type="datetimeFigureOut">
              <a:rPr lang="fi-FI" smtClean="0"/>
              <a:t>21.12.2023</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0564BC88-0981-1B45-8106-B85C2EFEC6E5}" type="slidenum">
              <a:rPr lang="fi-FI" smtClean="0"/>
              <a:t>‹#›</a:t>
            </a:fld>
            <a:endParaRPr lang="fi-FI"/>
          </a:p>
        </p:txBody>
      </p:sp>
    </p:spTree>
    <p:extLst>
      <p:ext uri="{BB962C8B-B14F-4D97-AF65-F5344CB8AC3E}">
        <p14:creationId xmlns:p14="http://schemas.microsoft.com/office/powerpoint/2010/main" val="3479507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ots.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99BCE5A8-2DF2-0441-AD7A-3A45C0606D64}" type="datetimeFigureOut">
              <a:rPr lang="fi-FI" smtClean="0"/>
              <a:t>21.12.2023</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0564BC88-0981-1B45-8106-B85C2EFEC6E5}" type="slidenum">
              <a:rPr lang="fi-FI" smtClean="0"/>
              <a:t>‹#›</a:t>
            </a:fld>
            <a:endParaRPr lang="fi-FI"/>
          </a:p>
        </p:txBody>
      </p:sp>
    </p:spTree>
    <p:extLst>
      <p:ext uri="{BB962C8B-B14F-4D97-AF65-F5344CB8AC3E}">
        <p14:creationId xmlns:p14="http://schemas.microsoft.com/office/powerpoint/2010/main" val="527468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99BCE5A8-2DF2-0441-AD7A-3A45C0606D64}" type="datetimeFigureOut">
              <a:rPr lang="fi-FI" smtClean="0"/>
              <a:t>21.12.2023</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0564BC88-0981-1B45-8106-B85C2EFEC6E5}" type="slidenum">
              <a:rPr lang="fi-FI" smtClean="0"/>
              <a:t>‹#›</a:t>
            </a:fld>
            <a:endParaRPr lang="fi-FI"/>
          </a:p>
        </p:txBody>
      </p:sp>
    </p:spTree>
    <p:extLst>
      <p:ext uri="{BB962C8B-B14F-4D97-AF65-F5344CB8AC3E}">
        <p14:creationId xmlns:p14="http://schemas.microsoft.com/office/powerpoint/2010/main" val="1325772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ots.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99BCE5A8-2DF2-0441-AD7A-3A45C0606D64}" type="datetimeFigureOut">
              <a:rPr lang="fi-FI" smtClean="0"/>
              <a:t>21.12.2023</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0564BC88-0981-1B45-8106-B85C2EFEC6E5}" type="slidenum">
              <a:rPr lang="fi-FI" smtClean="0"/>
              <a:t>‹#›</a:t>
            </a:fld>
            <a:endParaRPr lang="fi-FI"/>
          </a:p>
        </p:txBody>
      </p:sp>
    </p:spTree>
    <p:extLst>
      <p:ext uri="{BB962C8B-B14F-4D97-AF65-F5344CB8AC3E}">
        <p14:creationId xmlns:p14="http://schemas.microsoft.com/office/powerpoint/2010/main" val="2132920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99BCE5A8-2DF2-0441-AD7A-3A45C0606D64}" type="datetimeFigureOut">
              <a:rPr lang="fi-FI" smtClean="0"/>
              <a:t>21.12.2023</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0564BC88-0981-1B45-8106-B85C2EFEC6E5}" type="slidenum">
              <a:rPr lang="fi-FI" smtClean="0"/>
              <a:t>‹#›</a:t>
            </a:fld>
            <a:endParaRPr lang="fi-FI"/>
          </a:p>
        </p:txBody>
      </p:sp>
    </p:spTree>
    <p:extLst>
      <p:ext uri="{BB962C8B-B14F-4D97-AF65-F5344CB8AC3E}">
        <p14:creationId xmlns:p14="http://schemas.microsoft.com/office/powerpoint/2010/main" val="3373698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ots.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99BCE5A8-2DF2-0441-AD7A-3A45C0606D64}" type="datetimeFigureOut">
              <a:rPr lang="fi-FI" smtClean="0"/>
              <a:t>21.12.2023</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0564BC88-0981-1B45-8106-B85C2EFEC6E5}" type="slidenum">
              <a:rPr lang="fi-FI" smtClean="0"/>
              <a:t>‹#›</a:t>
            </a:fld>
            <a:endParaRPr lang="fi-FI"/>
          </a:p>
        </p:txBody>
      </p:sp>
    </p:spTree>
    <p:extLst>
      <p:ext uri="{BB962C8B-B14F-4D97-AF65-F5344CB8AC3E}">
        <p14:creationId xmlns:p14="http://schemas.microsoft.com/office/powerpoint/2010/main" val="2710601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99BCE5A8-2DF2-0441-AD7A-3A45C0606D64}" type="datetimeFigureOut">
              <a:rPr lang="fi-FI" smtClean="0"/>
              <a:t>21.12.2023</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0564BC88-0981-1B45-8106-B85C2EFEC6E5}" type="slidenum">
              <a:rPr lang="fi-FI" smtClean="0"/>
              <a:t>‹#›</a:t>
            </a:fld>
            <a:endParaRPr lang="fi-FI"/>
          </a:p>
        </p:txBody>
      </p:sp>
    </p:spTree>
    <p:extLst>
      <p:ext uri="{BB962C8B-B14F-4D97-AF65-F5344CB8AC3E}">
        <p14:creationId xmlns:p14="http://schemas.microsoft.com/office/powerpoint/2010/main" val="3169094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ots. perustyyl. napsautt.</a:t>
            </a:r>
          </a:p>
        </p:txBody>
      </p:sp>
      <p:sp>
        <p:nvSpPr>
          <p:cNvPr id="3" name="Päivämäärän paikkamerkki 2"/>
          <p:cNvSpPr>
            <a:spLocks noGrp="1"/>
          </p:cNvSpPr>
          <p:nvPr>
            <p:ph type="dt" sz="half" idx="10"/>
          </p:nvPr>
        </p:nvSpPr>
        <p:spPr/>
        <p:txBody>
          <a:bodyPr/>
          <a:lstStyle/>
          <a:p>
            <a:fld id="{99BCE5A8-2DF2-0441-AD7A-3A45C0606D64}" type="datetimeFigureOut">
              <a:rPr lang="fi-FI" smtClean="0"/>
              <a:t>21.12.2023</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0564BC88-0981-1B45-8106-B85C2EFEC6E5}" type="slidenum">
              <a:rPr lang="fi-FI" smtClean="0"/>
              <a:t>‹#›</a:t>
            </a:fld>
            <a:endParaRPr lang="fi-FI"/>
          </a:p>
        </p:txBody>
      </p:sp>
    </p:spTree>
    <p:extLst>
      <p:ext uri="{BB962C8B-B14F-4D97-AF65-F5344CB8AC3E}">
        <p14:creationId xmlns:p14="http://schemas.microsoft.com/office/powerpoint/2010/main" val="279338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99BCE5A8-2DF2-0441-AD7A-3A45C0606D64}" type="datetimeFigureOut">
              <a:rPr lang="fi-FI" smtClean="0"/>
              <a:t>21.12.2023</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0564BC88-0981-1B45-8106-B85C2EFEC6E5}" type="slidenum">
              <a:rPr lang="fi-FI" smtClean="0"/>
              <a:t>‹#›</a:t>
            </a:fld>
            <a:endParaRPr lang="fi-FI"/>
          </a:p>
        </p:txBody>
      </p:sp>
    </p:spTree>
    <p:extLst>
      <p:ext uri="{BB962C8B-B14F-4D97-AF65-F5344CB8AC3E}">
        <p14:creationId xmlns:p14="http://schemas.microsoft.com/office/powerpoint/2010/main" val="3508341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99BCE5A8-2DF2-0441-AD7A-3A45C0606D64}" type="datetimeFigureOut">
              <a:rPr lang="fi-FI" smtClean="0"/>
              <a:t>21.12.2023</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0564BC88-0981-1B45-8106-B85C2EFEC6E5}" type="slidenum">
              <a:rPr lang="fi-FI" smtClean="0"/>
              <a:t>‹#›</a:t>
            </a:fld>
            <a:endParaRPr lang="fi-FI"/>
          </a:p>
        </p:txBody>
      </p:sp>
    </p:spTree>
    <p:extLst>
      <p:ext uri="{BB962C8B-B14F-4D97-AF65-F5344CB8AC3E}">
        <p14:creationId xmlns:p14="http://schemas.microsoft.com/office/powerpoint/2010/main" val="119484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99BCE5A8-2DF2-0441-AD7A-3A45C0606D64}" type="datetimeFigureOut">
              <a:rPr lang="fi-FI" smtClean="0"/>
              <a:t>21.12.2023</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0564BC88-0981-1B45-8106-B85C2EFEC6E5}" type="slidenum">
              <a:rPr lang="fi-FI" smtClean="0"/>
              <a:t>‹#›</a:t>
            </a:fld>
            <a:endParaRPr lang="fi-FI"/>
          </a:p>
        </p:txBody>
      </p:sp>
    </p:spTree>
    <p:extLst>
      <p:ext uri="{BB962C8B-B14F-4D97-AF65-F5344CB8AC3E}">
        <p14:creationId xmlns:p14="http://schemas.microsoft.com/office/powerpoint/2010/main" val="3141118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perustyylejä naps.</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BCE5A8-2DF2-0441-AD7A-3A45C0606D64}" type="datetimeFigureOut">
              <a:rPr lang="fi-FI" smtClean="0"/>
              <a:t>21.12.2023</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64BC88-0981-1B45-8106-B85C2EFEC6E5}" type="slidenum">
              <a:rPr lang="fi-FI" smtClean="0"/>
              <a:t>‹#›</a:t>
            </a:fld>
            <a:endParaRPr lang="fi-FI"/>
          </a:p>
        </p:txBody>
      </p:sp>
    </p:spTree>
    <p:extLst>
      <p:ext uri="{BB962C8B-B14F-4D97-AF65-F5344CB8AC3E}">
        <p14:creationId xmlns:p14="http://schemas.microsoft.com/office/powerpoint/2010/main" val="22118469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5000"/>
            <a:lum/>
          </a:blip>
          <a:srcRect/>
          <a:stretch>
            <a:fillRect t="-3000" b="-3000"/>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F07BE9C-A4BE-F2A2-2028-14105968F00C}"/>
              </a:ext>
            </a:extLst>
          </p:cNvPr>
          <p:cNvSpPr>
            <a:spLocks noGrp="1"/>
          </p:cNvSpPr>
          <p:nvPr>
            <p:ph type="ctrTitle"/>
          </p:nvPr>
        </p:nvSpPr>
        <p:spPr>
          <a:xfrm>
            <a:off x="55427" y="2797627"/>
            <a:ext cx="5095866" cy="1262744"/>
          </a:xfrm>
          <a:solidFill>
            <a:schemeClr val="lt1">
              <a:alpha val="56000"/>
            </a:schemeClr>
          </a:solidFill>
          <a:ln>
            <a:noFill/>
          </a:ln>
        </p:spPr>
        <p:style>
          <a:lnRef idx="2">
            <a:schemeClr val="dk1"/>
          </a:lnRef>
          <a:fillRef idx="1">
            <a:schemeClr val="lt1"/>
          </a:fillRef>
          <a:effectRef idx="0">
            <a:schemeClr val="dk1"/>
          </a:effectRef>
          <a:fontRef idx="minor">
            <a:schemeClr val="dk1"/>
          </a:fontRef>
        </p:style>
        <p:txBody>
          <a:bodyPr>
            <a:normAutofit/>
          </a:bodyPr>
          <a:lstStyle/>
          <a:p>
            <a:r>
              <a:rPr lang="fi-FI" sz="4000" dirty="0">
                <a:latin typeface="+mj-lt"/>
              </a:rPr>
              <a:t>4 </a:t>
            </a:r>
            <a:r>
              <a:rPr lang="fi-FI" sz="4000" dirty="0">
                <a:effectLst/>
                <a:latin typeface="+mj-lt"/>
              </a:rPr>
              <a:t>Virukset lisääntyvät</a:t>
            </a:r>
            <a:br>
              <a:rPr lang="fi-FI" sz="4000" dirty="0">
                <a:effectLst/>
                <a:latin typeface="+mj-lt"/>
              </a:rPr>
            </a:br>
            <a:r>
              <a:rPr lang="fi-FI" sz="4000" dirty="0">
                <a:effectLst/>
                <a:latin typeface="+mj-lt"/>
              </a:rPr>
              <a:t>soluissa</a:t>
            </a:r>
          </a:p>
        </p:txBody>
      </p:sp>
      <p:graphicFrame>
        <p:nvGraphicFramePr>
          <p:cNvPr id="5" name="Kaaviokuva 4">
            <a:extLst>
              <a:ext uri="{FF2B5EF4-FFF2-40B4-BE49-F238E27FC236}">
                <a16:creationId xmlns:a16="http://schemas.microsoft.com/office/drawing/2014/main" id="{60A4ABDD-A4A8-624D-F660-5BF02375AF5A}"/>
              </a:ext>
            </a:extLst>
          </p:cNvPr>
          <p:cNvGraphicFramePr/>
          <p:nvPr>
            <p:extLst>
              <p:ext uri="{D42A27DB-BD31-4B8C-83A1-F6EECF244321}">
                <p14:modId xmlns:p14="http://schemas.microsoft.com/office/powerpoint/2010/main" val="2819559840"/>
              </p:ext>
            </p:extLst>
          </p:nvPr>
        </p:nvGraphicFramePr>
        <p:xfrm>
          <a:off x="5465000" y="1903125"/>
          <a:ext cx="6433086" cy="31390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Kuva 3">
            <a:extLst>
              <a:ext uri="{FF2B5EF4-FFF2-40B4-BE49-F238E27FC236}">
                <a16:creationId xmlns:a16="http://schemas.microsoft.com/office/drawing/2014/main" id="{89303247-C0B1-8A73-D3D4-E659DDF8B59C}"/>
              </a:ext>
            </a:extLst>
          </p:cNvPr>
          <p:cNvPicPr>
            <a:picLocks noChangeAspect="1"/>
          </p:cNvPicPr>
          <p:nvPr/>
        </p:nvPicPr>
        <p:blipFill>
          <a:blip r:embed="rId9"/>
          <a:srcRect/>
          <a:stretch/>
        </p:blipFill>
        <p:spPr>
          <a:xfrm>
            <a:off x="10877736" y="6176963"/>
            <a:ext cx="1312224" cy="589704"/>
          </a:xfrm>
          <a:prstGeom prst="rect">
            <a:avLst/>
          </a:prstGeom>
        </p:spPr>
      </p:pic>
      <p:cxnSp>
        <p:nvCxnSpPr>
          <p:cNvPr id="7" name="Suora yhdysviiva 6">
            <a:extLst>
              <a:ext uri="{FF2B5EF4-FFF2-40B4-BE49-F238E27FC236}">
                <a16:creationId xmlns:a16="http://schemas.microsoft.com/office/drawing/2014/main" id="{3EA3D06C-3DBC-B586-C303-F8C728CB906A}"/>
              </a:ext>
            </a:extLst>
          </p:cNvPr>
          <p:cNvCxnSpPr>
            <a:cxnSpLocks/>
          </p:cNvCxnSpPr>
          <p:nvPr/>
        </p:nvCxnSpPr>
        <p:spPr>
          <a:xfrm>
            <a:off x="5118636" y="2288780"/>
            <a:ext cx="0" cy="1845915"/>
          </a:xfrm>
          <a:prstGeom prst="line">
            <a:avLst/>
          </a:prstGeom>
          <a:ln w="19050">
            <a:solidFill>
              <a:srgbClr val="7982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0740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81DE487-9993-9BB7-1F14-77659D3B3910}"/>
              </a:ext>
            </a:extLst>
          </p:cNvPr>
          <p:cNvSpPr>
            <a:spLocks noGrp="1"/>
          </p:cNvSpPr>
          <p:nvPr>
            <p:ph type="title"/>
          </p:nvPr>
        </p:nvSpPr>
        <p:spPr/>
        <p:txBody>
          <a:bodyPr/>
          <a:lstStyle/>
          <a:p>
            <a:r>
              <a:rPr lang="fi-FI" b="1" dirty="0">
                <a:ea typeface="+mj-lt"/>
                <a:cs typeface="+mj-lt"/>
              </a:rPr>
              <a:t>Bakteriofagin lisääntyminen</a:t>
            </a:r>
            <a:endParaRPr lang="fi-FI" dirty="0">
              <a:ea typeface="+mj-lt"/>
              <a:cs typeface="+mj-lt"/>
            </a:endParaRPr>
          </a:p>
          <a:p>
            <a:endParaRPr lang="fi-FI" dirty="0">
              <a:cs typeface="Calibri Light"/>
            </a:endParaRPr>
          </a:p>
        </p:txBody>
      </p:sp>
      <p:pic>
        <p:nvPicPr>
          <p:cNvPr id="7" name="Kuva 6">
            <a:extLst>
              <a:ext uri="{FF2B5EF4-FFF2-40B4-BE49-F238E27FC236}">
                <a16:creationId xmlns:a16="http://schemas.microsoft.com/office/drawing/2014/main" id="{DFF7AF56-CEDA-585F-2935-F9F331BC26AE}"/>
              </a:ext>
            </a:extLst>
          </p:cNvPr>
          <p:cNvPicPr>
            <a:picLocks noChangeAspect="1"/>
          </p:cNvPicPr>
          <p:nvPr/>
        </p:nvPicPr>
        <p:blipFill>
          <a:blip r:embed="rId2"/>
          <a:stretch>
            <a:fillRect/>
          </a:stretch>
        </p:blipFill>
        <p:spPr>
          <a:xfrm>
            <a:off x="8025983" y="0"/>
            <a:ext cx="1997628" cy="6858000"/>
          </a:xfrm>
          <a:prstGeom prst="rect">
            <a:avLst/>
          </a:prstGeom>
        </p:spPr>
      </p:pic>
      <p:sp>
        <p:nvSpPr>
          <p:cNvPr id="9" name="Sisällön paikkamerkki 8">
            <a:extLst>
              <a:ext uri="{FF2B5EF4-FFF2-40B4-BE49-F238E27FC236}">
                <a16:creationId xmlns:a16="http://schemas.microsoft.com/office/drawing/2014/main" id="{0A22AAFD-2DB1-C735-414D-6D3E425C43F3}"/>
              </a:ext>
            </a:extLst>
          </p:cNvPr>
          <p:cNvSpPr>
            <a:spLocks noGrp="1"/>
          </p:cNvSpPr>
          <p:nvPr>
            <p:ph sz="half" idx="2"/>
          </p:nvPr>
        </p:nvSpPr>
        <p:spPr>
          <a:xfrm>
            <a:off x="914400" y="1690688"/>
            <a:ext cx="5781394" cy="4351338"/>
          </a:xfrm>
        </p:spPr>
        <p:txBody>
          <a:bodyPr>
            <a:normAutofit/>
          </a:bodyPr>
          <a:lstStyle/>
          <a:p>
            <a:pPr marL="0" indent="0">
              <a:buNone/>
            </a:pPr>
            <a:r>
              <a:rPr lang="fi-FI" sz="2400" dirty="0">
                <a:effectLst/>
              </a:rPr>
              <a:t>1. Bakteriofagi tunnistaa isäntäbakteerinsa, kiinnittyy sen</a:t>
            </a:r>
          </a:p>
          <a:p>
            <a:pPr marL="0" indent="0">
              <a:buNone/>
            </a:pPr>
            <a:r>
              <a:rPr lang="fi-FI" sz="2400" dirty="0">
                <a:effectLst/>
              </a:rPr>
              <a:t>pintaan ja ruiskuttaa perimänsä bakteerin sisälle.</a:t>
            </a:r>
          </a:p>
          <a:p>
            <a:pPr marL="0" indent="0">
              <a:buNone/>
            </a:pPr>
            <a:r>
              <a:rPr lang="fi-FI" sz="2400" dirty="0">
                <a:effectLst/>
              </a:rPr>
              <a:t>2. Bakteerin kromosomi hajoaa paloiksi.</a:t>
            </a:r>
          </a:p>
          <a:p>
            <a:pPr marL="0" indent="0">
              <a:buNone/>
            </a:pPr>
            <a:r>
              <a:rPr lang="fi-FI" sz="2400" dirty="0">
                <a:effectLst/>
              </a:rPr>
              <a:t>3. Bakteeri muuttuu virustehtaaksi.</a:t>
            </a:r>
          </a:p>
          <a:p>
            <a:pPr marL="0" indent="0">
              <a:buNone/>
            </a:pPr>
            <a:r>
              <a:rPr lang="fi-FI" sz="2400" dirty="0">
                <a:effectLst/>
              </a:rPr>
              <a:t>4. Bakteriofagien osat kootaan uusiksi bakteriofageiksi.</a:t>
            </a:r>
          </a:p>
          <a:p>
            <a:pPr marL="0" indent="0">
              <a:buNone/>
            </a:pPr>
            <a:r>
              <a:rPr lang="fi-FI" sz="2400" dirty="0">
                <a:effectLst/>
              </a:rPr>
              <a:t>5. Bakteriofagit poistuvat bakteerista ja bakteeri kuolee.</a:t>
            </a:r>
          </a:p>
          <a:p>
            <a:endParaRPr lang="fi-FI" dirty="0"/>
          </a:p>
        </p:txBody>
      </p:sp>
      <p:pic>
        <p:nvPicPr>
          <p:cNvPr id="3" name="Kuva 2">
            <a:extLst>
              <a:ext uri="{FF2B5EF4-FFF2-40B4-BE49-F238E27FC236}">
                <a16:creationId xmlns:a16="http://schemas.microsoft.com/office/drawing/2014/main" id="{FC1B6FA6-5817-7567-E14A-EB38873EE615}"/>
              </a:ext>
            </a:extLst>
          </p:cNvPr>
          <p:cNvPicPr>
            <a:picLocks noChangeAspect="1"/>
          </p:cNvPicPr>
          <p:nvPr/>
        </p:nvPicPr>
        <p:blipFill>
          <a:blip r:embed="rId3"/>
          <a:srcRect/>
          <a:stretch/>
        </p:blipFill>
        <p:spPr>
          <a:xfrm>
            <a:off x="10877736" y="6176963"/>
            <a:ext cx="1312224" cy="589704"/>
          </a:xfrm>
          <a:prstGeom prst="rect">
            <a:avLst/>
          </a:prstGeom>
        </p:spPr>
      </p:pic>
    </p:spTree>
    <p:extLst>
      <p:ext uri="{BB962C8B-B14F-4D97-AF65-F5344CB8AC3E}">
        <p14:creationId xmlns:p14="http://schemas.microsoft.com/office/powerpoint/2010/main" val="1161428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dirty="0">
                <a:ea typeface="Myriad Pro Semibold" charset="0"/>
                <a:cs typeface="Myriad Pro Semibold" charset="0"/>
              </a:rPr>
              <a:t>Virusten perinnöllinen muuntelu on hyvin nopeaa</a:t>
            </a:r>
            <a:endParaRPr lang="fi-FI" dirty="0"/>
          </a:p>
        </p:txBody>
      </p:sp>
      <p:graphicFrame>
        <p:nvGraphicFramePr>
          <p:cNvPr id="4" name="Sisällön paikkamerkki 3">
            <a:extLst>
              <a:ext uri="{FF2B5EF4-FFF2-40B4-BE49-F238E27FC236}">
                <a16:creationId xmlns:a16="http://schemas.microsoft.com/office/drawing/2014/main" id="{A2F4F11C-9176-1322-7346-FB58EF13FAF8}"/>
              </a:ext>
            </a:extLst>
          </p:cNvPr>
          <p:cNvGraphicFramePr>
            <a:graphicFrameLocks noGrp="1"/>
          </p:cNvGraphicFramePr>
          <p:nvPr>
            <p:ph idx="1"/>
            <p:extLst>
              <p:ext uri="{D42A27DB-BD31-4B8C-83A1-F6EECF244321}">
                <p14:modId xmlns:p14="http://schemas.microsoft.com/office/powerpoint/2010/main" val="375952269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Kuva 2">
            <a:extLst>
              <a:ext uri="{FF2B5EF4-FFF2-40B4-BE49-F238E27FC236}">
                <a16:creationId xmlns:a16="http://schemas.microsoft.com/office/drawing/2014/main" id="{35A85877-2B39-EA24-1C83-71352452F2A8}"/>
              </a:ext>
            </a:extLst>
          </p:cNvPr>
          <p:cNvPicPr>
            <a:picLocks noChangeAspect="1"/>
          </p:cNvPicPr>
          <p:nvPr/>
        </p:nvPicPr>
        <p:blipFill>
          <a:blip r:embed="rId7"/>
          <a:srcRect/>
          <a:stretch/>
        </p:blipFill>
        <p:spPr>
          <a:xfrm>
            <a:off x="10877736" y="6176963"/>
            <a:ext cx="1312224" cy="589704"/>
          </a:xfrm>
          <a:prstGeom prst="rect">
            <a:avLst/>
          </a:prstGeom>
        </p:spPr>
      </p:pic>
    </p:spTree>
    <p:extLst>
      <p:ext uri="{BB962C8B-B14F-4D97-AF65-F5344CB8AC3E}">
        <p14:creationId xmlns:p14="http://schemas.microsoft.com/office/powerpoint/2010/main" val="2958924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1"/>
          <p:cNvSpPr txBox="1">
            <a:spLocks/>
          </p:cNvSpPr>
          <p:nvPr/>
        </p:nvSpPr>
        <p:spPr>
          <a:xfrm>
            <a:off x="838200" y="365125"/>
            <a:ext cx="10515600" cy="1325563"/>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i-FI" b="1" dirty="0">
              <a:solidFill>
                <a:srgbClr val="00A9DC"/>
              </a:solidFill>
              <a:latin typeface="Myriad Pro Semibold"/>
            </a:endParaRPr>
          </a:p>
        </p:txBody>
      </p:sp>
      <p:pic>
        <p:nvPicPr>
          <p:cNvPr id="4" name="Kuva 3">
            <a:extLst>
              <a:ext uri="{FF2B5EF4-FFF2-40B4-BE49-F238E27FC236}">
                <a16:creationId xmlns:a16="http://schemas.microsoft.com/office/drawing/2014/main" id="{470C57C0-22F3-7524-20B1-ED6B24A9452E}"/>
              </a:ext>
            </a:extLst>
          </p:cNvPr>
          <p:cNvPicPr>
            <a:picLocks noChangeAspect="1"/>
          </p:cNvPicPr>
          <p:nvPr/>
        </p:nvPicPr>
        <p:blipFill>
          <a:blip r:embed="rId2"/>
          <a:stretch>
            <a:fillRect/>
          </a:stretch>
        </p:blipFill>
        <p:spPr>
          <a:xfrm>
            <a:off x="343847" y="1304144"/>
            <a:ext cx="11656740" cy="3522689"/>
          </a:xfrm>
          <a:prstGeom prst="rect">
            <a:avLst/>
          </a:prstGeom>
        </p:spPr>
      </p:pic>
      <p:sp>
        <p:nvSpPr>
          <p:cNvPr id="5" name="Tekstiruutu 4">
            <a:extLst>
              <a:ext uri="{FF2B5EF4-FFF2-40B4-BE49-F238E27FC236}">
                <a16:creationId xmlns:a16="http://schemas.microsoft.com/office/drawing/2014/main" id="{9928AB33-BE56-0E02-4F11-C9D77DEED346}"/>
              </a:ext>
            </a:extLst>
          </p:cNvPr>
          <p:cNvSpPr txBox="1"/>
          <p:nvPr/>
        </p:nvSpPr>
        <p:spPr>
          <a:xfrm>
            <a:off x="2285293" y="448906"/>
            <a:ext cx="7034554" cy="984885"/>
          </a:xfrm>
          <a:prstGeom prst="rect">
            <a:avLst/>
          </a:prstGeom>
          <a:noFill/>
        </p:spPr>
        <p:txBody>
          <a:bodyPr wrap="none" rtlCol="0">
            <a:spAutoFit/>
          </a:bodyPr>
          <a:lstStyle/>
          <a:p>
            <a:r>
              <a:rPr lang="fi-FI" sz="4000" dirty="0">
                <a:effectLst/>
                <a:latin typeface="+mj-lt"/>
              </a:rPr>
              <a:t>Influenssaviruksen rekombinaatio</a:t>
            </a:r>
          </a:p>
          <a:p>
            <a:endParaRPr lang="fi-FI" dirty="0"/>
          </a:p>
        </p:txBody>
      </p:sp>
      <p:sp>
        <p:nvSpPr>
          <p:cNvPr id="6" name="Tekstiruutu 5">
            <a:extLst>
              <a:ext uri="{FF2B5EF4-FFF2-40B4-BE49-F238E27FC236}">
                <a16:creationId xmlns:a16="http://schemas.microsoft.com/office/drawing/2014/main" id="{31066D8A-5F66-82AE-44AF-1AF9A4FBFB1A}"/>
              </a:ext>
            </a:extLst>
          </p:cNvPr>
          <p:cNvSpPr txBox="1"/>
          <p:nvPr/>
        </p:nvSpPr>
        <p:spPr>
          <a:xfrm>
            <a:off x="389151" y="4826833"/>
            <a:ext cx="3414916" cy="2031325"/>
          </a:xfrm>
          <a:prstGeom prst="rect">
            <a:avLst/>
          </a:prstGeom>
          <a:noFill/>
        </p:spPr>
        <p:txBody>
          <a:bodyPr wrap="square" rtlCol="0">
            <a:spAutoFit/>
          </a:bodyPr>
          <a:lstStyle/>
          <a:p>
            <a:r>
              <a:rPr lang="fi-FI" dirty="0">
                <a:effectLst/>
              </a:rPr>
              <a:t>1. Linnuissa on kymmeniä</a:t>
            </a:r>
          </a:p>
          <a:p>
            <a:r>
              <a:rPr lang="fi-FI" dirty="0">
                <a:effectLst/>
              </a:rPr>
              <a:t>erilaisia lintuinfluenssavirustyyppejä.</a:t>
            </a:r>
          </a:p>
          <a:p>
            <a:r>
              <a:rPr lang="fi-FI" dirty="0">
                <a:effectLst/>
              </a:rPr>
              <a:t>Suurin osa</a:t>
            </a:r>
          </a:p>
          <a:p>
            <a:r>
              <a:rPr lang="fi-FI" dirty="0">
                <a:effectLst/>
              </a:rPr>
              <a:t>niistä ei pysty lisääntymään</a:t>
            </a:r>
          </a:p>
          <a:p>
            <a:r>
              <a:rPr lang="fi-FI" dirty="0">
                <a:effectLst/>
              </a:rPr>
              <a:t>ihmisen soluissa.</a:t>
            </a:r>
          </a:p>
          <a:p>
            <a:endParaRPr lang="fi-FI" dirty="0"/>
          </a:p>
        </p:txBody>
      </p:sp>
      <p:sp>
        <p:nvSpPr>
          <p:cNvPr id="9" name="Tekstiruutu 8">
            <a:extLst>
              <a:ext uri="{FF2B5EF4-FFF2-40B4-BE49-F238E27FC236}">
                <a16:creationId xmlns:a16="http://schemas.microsoft.com/office/drawing/2014/main" id="{60CA320F-87FC-718E-E59A-950A0C3B03CA}"/>
              </a:ext>
            </a:extLst>
          </p:cNvPr>
          <p:cNvSpPr txBox="1"/>
          <p:nvPr/>
        </p:nvSpPr>
        <p:spPr>
          <a:xfrm>
            <a:off x="8019024" y="4830421"/>
            <a:ext cx="3196965" cy="1754326"/>
          </a:xfrm>
          <a:prstGeom prst="rect">
            <a:avLst/>
          </a:prstGeom>
          <a:noFill/>
        </p:spPr>
        <p:txBody>
          <a:bodyPr wrap="none" rtlCol="0">
            <a:spAutoFit/>
          </a:bodyPr>
          <a:lstStyle/>
          <a:p>
            <a:r>
              <a:rPr lang="fi-FI" dirty="0">
                <a:effectLst/>
              </a:rPr>
              <a:t>3. Ihmisillä ei ole immuniteettia</a:t>
            </a:r>
          </a:p>
          <a:p>
            <a:r>
              <a:rPr lang="fi-FI" dirty="0">
                <a:effectLst/>
              </a:rPr>
              <a:t>uutta influenssavirustyyppiä</a:t>
            </a:r>
          </a:p>
          <a:p>
            <a:r>
              <a:rPr lang="fi-FI" dirty="0">
                <a:effectLst/>
              </a:rPr>
              <a:t>vastaan, ja sen vuoksi saattaa</a:t>
            </a:r>
          </a:p>
          <a:p>
            <a:r>
              <a:rPr lang="fi-FI" dirty="0">
                <a:effectLst/>
              </a:rPr>
              <a:t>syntyä maailmanlaajuinen</a:t>
            </a:r>
          </a:p>
          <a:p>
            <a:r>
              <a:rPr lang="fi-FI" dirty="0">
                <a:effectLst/>
              </a:rPr>
              <a:t>influenssaepidemia (pandemia).</a:t>
            </a:r>
          </a:p>
          <a:p>
            <a:endParaRPr lang="fi-FI" dirty="0"/>
          </a:p>
        </p:txBody>
      </p:sp>
      <p:sp>
        <p:nvSpPr>
          <p:cNvPr id="10" name="Tekstiruutu 9">
            <a:extLst>
              <a:ext uri="{FF2B5EF4-FFF2-40B4-BE49-F238E27FC236}">
                <a16:creationId xmlns:a16="http://schemas.microsoft.com/office/drawing/2014/main" id="{A2476B31-BEA9-C31B-9E7B-9B437414A9D9}"/>
              </a:ext>
            </a:extLst>
          </p:cNvPr>
          <p:cNvSpPr txBox="1"/>
          <p:nvPr/>
        </p:nvSpPr>
        <p:spPr>
          <a:xfrm>
            <a:off x="3804067" y="4826833"/>
            <a:ext cx="3997006" cy="2308324"/>
          </a:xfrm>
          <a:prstGeom prst="rect">
            <a:avLst/>
          </a:prstGeom>
          <a:noFill/>
        </p:spPr>
        <p:txBody>
          <a:bodyPr wrap="square" rtlCol="0">
            <a:spAutoFit/>
          </a:bodyPr>
          <a:lstStyle/>
          <a:p>
            <a:r>
              <a:rPr lang="fi-FI" dirty="0">
                <a:effectLst/>
              </a:rPr>
              <a:t>2. Mikäli samaan ihmissoluun joutuu sekä ihmiseen tarttuva</a:t>
            </a:r>
            <a:r>
              <a:rPr lang="fi-FI" dirty="0"/>
              <a:t> </a:t>
            </a:r>
            <a:r>
              <a:rPr lang="fi-FI" dirty="0">
                <a:effectLst/>
              </a:rPr>
              <a:t>lintuinfluenssavirus että ihmisen oma influenssavirus, voi virusten rekombinaation tuloksena syntyä uusi virustyyppi. Uuden virustyypin hautomona voi olla myös sika.</a:t>
            </a:r>
          </a:p>
          <a:p>
            <a:endParaRPr lang="fi-FI" dirty="0"/>
          </a:p>
        </p:txBody>
      </p:sp>
      <p:pic>
        <p:nvPicPr>
          <p:cNvPr id="2" name="Kuva 1">
            <a:extLst>
              <a:ext uri="{FF2B5EF4-FFF2-40B4-BE49-F238E27FC236}">
                <a16:creationId xmlns:a16="http://schemas.microsoft.com/office/drawing/2014/main" id="{DE5D9356-A3E2-18BB-0B8D-D1BBA13B7D00}"/>
              </a:ext>
            </a:extLst>
          </p:cNvPr>
          <p:cNvPicPr>
            <a:picLocks noChangeAspect="1"/>
          </p:cNvPicPr>
          <p:nvPr/>
        </p:nvPicPr>
        <p:blipFill>
          <a:blip r:embed="rId3"/>
          <a:srcRect/>
          <a:stretch/>
        </p:blipFill>
        <p:spPr>
          <a:xfrm>
            <a:off x="10877736" y="6176963"/>
            <a:ext cx="1312224" cy="589704"/>
          </a:xfrm>
          <a:prstGeom prst="rect">
            <a:avLst/>
          </a:prstGeom>
        </p:spPr>
      </p:pic>
    </p:spTree>
    <p:extLst>
      <p:ext uri="{BB962C8B-B14F-4D97-AF65-F5344CB8AC3E}">
        <p14:creationId xmlns:p14="http://schemas.microsoft.com/office/powerpoint/2010/main" val="1001469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087F8105-0AF1-7C03-6675-8F5C09C6C386}"/>
              </a:ext>
            </a:extLst>
          </p:cNvPr>
          <p:cNvPicPr>
            <a:picLocks noChangeAspect="1"/>
          </p:cNvPicPr>
          <p:nvPr/>
        </p:nvPicPr>
        <p:blipFill>
          <a:blip r:embed="rId2"/>
          <a:stretch>
            <a:fillRect/>
          </a:stretch>
        </p:blipFill>
        <p:spPr>
          <a:xfrm>
            <a:off x="1049311" y="1220686"/>
            <a:ext cx="9938479" cy="5647492"/>
          </a:xfrm>
          <a:prstGeom prst="rect">
            <a:avLst/>
          </a:prstGeom>
        </p:spPr>
      </p:pic>
      <p:sp>
        <p:nvSpPr>
          <p:cNvPr id="4" name="Tekstiruutu 3">
            <a:extLst>
              <a:ext uri="{FF2B5EF4-FFF2-40B4-BE49-F238E27FC236}">
                <a16:creationId xmlns:a16="http://schemas.microsoft.com/office/drawing/2014/main" id="{878EC242-40E4-3A63-8F0F-A93769103AA0}"/>
              </a:ext>
            </a:extLst>
          </p:cNvPr>
          <p:cNvSpPr txBox="1"/>
          <p:nvPr/>
        </p:nvSpPr>
        <p:spPr>
          <a:xfrm>
            <a:off x="3180041" y="512800"/>
            <a:ext cx="5831918" cy="707886"/>
          </a:xfrm>
          <a:prstGeom prst="rect">
            <a:avLst/>
          </a:prstGeom>
          <a:noFill/>
        </p:spPr>
        <p:txBody>
          <a:bodyPr wrap="none" rtlCol="0">
            <a:spAutoFit/>
          </a:bodyPr>
          <a:lstStyle/>
          <a:p>
            <a:pPr algn="ctr"/>
            <a:r>
              <a:rPr lang="fi-FI" sz="4000" dirty="0">
                <a:effectLst/>
                <a:latin typeface="+mj-lt"/>
              </a:rPr>
              <a:t>Merkittävimmät pandemiat</a:t>
            </a:r>
          </a:p>
        </p:txBody>
      </p:sp>
      <p:pic>
        <p:nvPicPr>
          <p:cNvPr id="2" name="Kuva 1">
            <a:extLst>
              <a:ext uri="{FF2B5EF4-FFF2-40B4-BE49-F238E27FC236}">
                <a16:creationId xmlns:a16="http://schemas.microsoft.com/office/drawing/2014/main" id="{1054B2F2-E68F-B26F-DB43-CF438FB8FAF2}"/>
              </a:ext>
            </a:extLst>
          </p:cNvPr>
          <p:cNvPicPr>
            <a:picLocks noChangeAspect="1"/>
          </p:cNvPicPr>
          <p:nvPr/>
        </p:nvPicPr>
        <p:blipFill>
          <a:blip r:embed="rId3"/>
          <a:srcRect/>
          <a:stretch/>
        </p:blipFill>
        <p:spPr>
          <a:xfrm>
            <a:off x="10877736" y="6176963"/>
            <a:ext cx="1312224" cy="589704"/>
          </a:xfrm>
          <a:prstGeom prst="rect">
            <a:avLst/>
          </a:prstGeom>
        </p:spPr>
      </p:pic>
    </p:spTree>
    <p:extLst>
      <p:ext uri="{BB962C8B-B14F-4D97-AF65-F5344CB8AC3E}">
        <p14:creationId xmlns:p14="http://schemas.microsoft.com/office/powerpoint/2010/main" val="2135660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34645015-E26D-B15B-BB5E-FDA927666CFF}"/>
              </a:ext>
            </a:extLst>
          </p:cNvPr>
          <p:cNvSpPr>
            <a:spLocks noGrp="1"/>
          </p:cNvSpPr>
          <p:nvPr>
            <p:ph sz="half" idx="1"/>
          </p:nvPr>
        </p:nvSpPr>
        <p:spPr>
          <a:xfrm>
            <a:off x="223987" y="1825625"/>
            <a:ext cx="5795813" cy="4351338"/>
          </a:xfrm>
        </p:spPr>
        <p:txBody>
          <a:bodyPr vert="horz" lIns="91440" tIns="45720" rIns="91440" bIns="45720" rtlCol="0" anchor="t">
            <a:normAutofit/>
          </a:bodyPr>
          <a:lstStyle/>
          <a:p>
            <a:r>
              <a:rPr lang="fi-FI" dirty="0">
                <a:cs typeface="Calibri"/>
              </a:rPr>
              <a:t>Zoonoosit aiheuttavat tulevaisuudessa uusia viruspandemioita</a:t>
            </a:r>
          </a:p>
          <a:p>
            <a:r>
              <a:rPr lang="fi-FI" dirty="0">
                <a:ea typeface="+mn-lt"/>
                <a:cs typeface="+mn-lt"/>
              </a:rPr>
              <a:t>Syntyä edistävät tiheä asutus, huono hygienia, tehoeläintuotanto sekä biodiversiteetin väheneminen. </a:t>
            </a:r>
            <a:endParaRPr lang="fi-FI" dirty="0">
              <a:cs typeface="Calibri"/>
            </a:endParaRPr>
          </a:p>
        </p:txBody>
      </p:sp>
      <p:pic>
        <p:nvPicPr>
          <p:cNvPr id="7" name="Kuva 6">
            <a:extLst>
              <a:ext uri="{FF2B5EF4-FFF2-40B4-BE49-F238E27FC236}">
                <a16:creationId xmlns:a16="http://schemas.microsoft.com/office/drawing/2014/main" id="{E0E6A797-1B48-C4A6-91D5-00856624A4BA}"/>
              </a:ext>
            </a:extLst>
          </p:cNvPr>
          <p:cNvPicPr>
            <a:picLocks noChangeAspect="1"/>
          </p:cNvPicPr>
          <p:nvPr/>
        </p:nvPicPr>
        <p:blipFill>
          <a:blip r:embed="rId2"/>
          <a:stretch>
            <a:fillRect/>
          </a:stretch>
        </p:blipFill>
        <p:spPr>
          <a:xfrm>
            <a:off x="6664763" y="0"/>
            <a:ext cx="5098382" cy="6858000"/>
          </a:xfrm>
          <a:prstGeom prst="rect">
            <a:avLst/>
          </a:prstGeom>
        </p:spPr>
      </p:pic>
      <p:sp>
        <p:nvSpPr>
          <p:cNvPr id="8" name="Tekstiruutu 7">
            <a:extLst>
              <a:ext uri="{FF2B5EF4-FFF2-40B4-BE49-F238E27FC236}">
                <a16:creationId xmlns:a16="http://schemas.microsoft.com/office/drawing/2014/main" id="{1DD75D81-FE3E-8051-8ACE-B3B11A3233E1}"/>
              </a:ext>
            </a:extLst>
          </p:cNvPr>
          <p:cNvSpPr txBox="1"/>
          <p:nvPr/>
        </p:nvSpPr>
        <p:spPr>
          <a:xfrm>
            <a:off x="223987" y="188594"/>
            <a:ext cx="6410025" cy="984885"/>
          </a:xfrm>
          <a:prstGeom prst="rect">
            <a:avLst/>
          </a:prstGeom>
          <a:noFill/>
        </p:spPr>
        <p:txBody>
          <a:bodyPr wrap="none" rtlCol="0">
            <a:spAutoFit/>
          </a:bodyPr>
          <a:lstStyle/>
          <a:p>
            <a:r>
              <a:rPr lang="fi-FI" sz="4000" dirty="0">
                <a:effectLst/>
                <a:latin typeface="+mj-lt"/>
              </a:rPr>
              <a:t>Esimerkkejä viruszoonooseista</a:t>
            </a:r>
          </a:p>
          <a:p>
            <a:endParaRPr lang="fi-FI" dirty="0"/>
          </a:p>
        </p:txBody>
      </p:sp>
      <p:pic>
        <p:nvPicPr>
          <p:cNvPr id="2" name="Kuva 1">
            <a:extLst>
              <a:ext uri="{FF2B5EF4-FFF2-40B4-BE49-F238E27FC236}">
                <a16:creationId xmlns:a16="http://schemas.microsoft.com/office/drawing/2014/main" id="{A3C3C1BC-C343-DB15-2DFC-BBB62D7C6B44}"/>
              </a:ext>
            </a:extLst>
          </p:cNvPr>
          <p:cNvPicPr>
            <a:picLocks noChangeAspect="1"/>
          </p:cNvPicPr>
          <p:nvPr/>
        </p:nvPicPr>
        <p:blipFill>
          <a:blip r:embed="rId3"/>
          <a:srcRect/>
          <a:stretch/>
        </p:blipFill>
        <p:spPr>
          <a:xfrm>
            <a:off x="10877736" y="6176963"/>
            <a:ext cx="1312224" cy="589704"/>
          </a:xfrm>
          <a:prstGeom prst="rect">
            <a:avLst/>
          </a:prstGeom>
        </p:spPr>
      </p:pic>
    </p:spTree>
    <p:extLst>
      <p:ext uri="{BB962C8B-B14F-4D97-AF65-F5344CB8AC3E}">
        <p14:creationId xmlns:p14="http://schemas.microsoft.com/office/powerpoint/2010/main" val="3724968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10B33A8-E139-35FE-F68A-D63406EF3B25}"/>
              </a:ext>
            </a:extLst>
          </p:cNvPr>
          <p:cNvSpPr>
            <a:spLocks noGrp="1"/>
          </p:cNvSpPr>
          <p:nvPr>
            <p:ph type="title"/>
          </p:nvPr>
        </p:nvSpPr>
        <p:spPr/>
        <p:txBody>
          <a:bodyPr/>
          <a:lstStyle/>
          <a:p>
            <a:pPr algn="ctr"/>
            <a:r>
              <a:rPr lang="fi-FI" b="1" dirty="0">
                <a:ea typeface="+mj-lt"/>
                <a:cs typeface="+mj-lt"/>
              </a:rPr>
              <a:t>Viruksilla on erilaisia leviämistapoja</a:t>
            </a:r>
          </a:p>
          <a:p>
            <a:endParaRPr lang="fi-FI" dirty="0">
              <a:cs typeface="Calibri Light"/>
            </a:endParaRPr>
          </a:p>
        </p:txBody>
      </p:sp>
      <p:sp>
        <p:nvSpPr>
          <p:cNvPr id="3" name="Sisällön paikkamerkki 2">
            <a:extLst>
              <a:ext uri="{FF2B5EF4-FFF2-40B4-BE49-F238E27FC236}">
                <a16:creationId xmlns:a16="http://schemas.microsoft.com/office/drawing/2014/main" id="{8D647690-1E08-11FE-C559-E20159263062}"/>
              </a:ext>
            </a:extLst>
          </p:cNvPr>
          <p:cNvSpPr>
            <a:spLocks noGrp="1"/>
          </p:cNvSpPr>
          <p:nvPr>
            <p:ph sz="half" idx="1"/>
          </p:nvPr>
        </p:nvSpPr>
        <p:spPr>
          <a:xfrm>
            <a:off x="838200" y="1585346"/>
            <a:ext cx="5181600" cy="4691648"/>
          </a:xfrm>
        </p:spPr>
        <p:txBody>
          <a:bodyPr vert="horz" lIns="91440" tIns="45720" rIns="91440" bIns="45720" rtlCol="0" anchor="t">
            <a:normAutofit fontScale="92500" lnSpcReduction="20000"/>
          </a:bodyPr>
          <a:lstStyle/>
          <a:p>
            <a:r>
              <a:rPr lang="fi-FI" dirty="0">
                <a:ea typeface="+mn-lt"/>
                <a:cs typeface="+mn-lt"/>
              </a:rPr>
              <a:t>Niveljalkaiset ovat tavallisimpia virustautien levittäjiä eläimissä.</a:t>
            </a:r>
            <a:endParaRPr lang="en-US" dirty="0">
              <a:ea typeface="+mn-lt"/>
              <a:cs typeface="+mn-lt"/>
            </a:endParaRPr>
          </a:p>
          <a:p>
            <a:pPr lvl="1"/>
            <a:endParaRPr lang="fi-FI" dirty="0">
              <a:ea typeface="+mn-lt"/>
              <a:cs typeface="+mn-lt"/>
            </a:endParaRPr>
          </a:p>
          <a:p>
            <a:r>
              <a:rPr lang="fi-FI" dirty="0">
                <a:ea typeface="+mn-lt"/>
                <a:cs typeface="+mn-lt"/>
              </a:rPr>
              <a:t>Kasveilla soluseinä on hyvä suoja, joten sen pitää ensin vahingoittua, ennen kuin virus pääsee infektoimaan kasvin.</a:t>
            </a:r>
            <a:endParaRPr lang="en-US" dirty="0">
              <a:ea typeface="+mn-lt"/>
              <a:cs typeface="+mn-lt"/>
            </a:endParaRPr>
          </a:p>
          <a:p>
            <a:pPr lvl="1"/>
            <a:r>
              <a:rPr lang="fi-FI" dirty="0">
                <a:ea typeface="+mn-lt"/>
                <a:cs typeface="+mn-lt"/>
              </a:rPr>
              <a:t>Kirvat tehokkaita levittäjiä</a:t>
            </a:r>
            <a:endParaRPr lang="en-US" dirty="0">
              <a:ea typeface="+mn-lt"/>
              <a:cs typeface="+mn-lt"/>
            </a:endParaRPr>
          </a:p>
          <a:p>
            <a:pPr lvl="1"/>
            <a:endParaRPr lang="fi-FI" dirty="0">
              <a:ea typeface="+mn-lt"/>
              <a:cs typeface="+mn-lt"/>
            </a:endParaRPr>
          </a:p>
          <a:p>
            <a:r>
              <a:rPr lang="fi-FI" dirty="0">
                <a:ea typeface="+mn-lt"/>
                <a:cs typeface="+mn-lt"/>
              </a:rPr>
              <a:t>Virustaudit aiheuttavat suuria taloudellisia menetyksiä maataloudessa sekä vaikuttavat ihmisten ja lemmikkieläinten terveyteen.</a:t>
            </a:r>
            <a:endParaRPr lang="en-US" dirty="0">
              <a:ea typeface="+mn-lt"/>
              <a:cs typeface="+mn-lt"/>
            </a:endParaRPr>
          </a:p>
          <a:p>
            <a:endParaRPr lang="fi-FI" dirty="0">
              <a:cs typeface="Calibri"/>
            </a:endParaRPr>
          </a:p>
        </p:txBody>
      </p:sp>
      <p:pic>
        <p:nvPicPr>
          <p:cNvPr id="7" name="Kuva 6">
            <a:extLst>
              <a:ext uri="{FF2B5EF4-FFF2-40B4-BE49-F238E27FC236}">
                <a16:creationId xmlns:a16="http://schemas.microsoft.com/office/drawing/2014/main" id="{BA69A4D8-E729-3CFB-2058-8C8768684334}"/>
              </a:ext>
            </a:extLst>
          </p:cNvPr>
          <p:cNvPicPr>
            <a:picLocks noChangeAspect="1"/>
          </p:cNvPicPr>
          <p:nvPr/>
        </p:nvPicPr>
        <p:blipFill>
          <a:blip r:embed="rId2"/>
          <a:stretch>
            <a:fillRect/>
          </a:stretch>
        </p:blipFill>
        <p:spPr>
          <a:xfrm>
            <a:off x="6662972" y="1027906"/>
            <a:ext cx="4870876" cy="5853659"/>
          </a:xfrm>
          <a:prstGeom prst="rect">
            <a:avLst/>
          </a:prstGeom>
        </p:spPr>
      </p:pic>
      <p:pic>
        <p:nvPicPr>
          <p:cNvPr id="4" name="Kuva 3">
            <a:extLst>
              <a:ext uri="{FF2B5EF4-FFF2-40B4-BE49-F238E27FC236}">
                <a16:creationId xmlns:a16="http://schemas.microsoft.com/office/drawing/2014/main" id="{02D8BE6B-3B92-8CDA-D4FA-054D8F0F6DC2}"/>
              </a:ext>
            </a:extLst>
          </p:cNvPr>
          <p:cNvPicPr>
            <a:picLocks noChangeAspect="1"/>
          </p:cNvPicPr>
          <p:nvPr/>
        </p:nvPicPr>
        <p:blipFill>
          <a:blip r:embed="rId3"/>
          <a:srcRect/>
          <a:stretch/>
        </p:blipFill>
        <p:spPr>
          <a:xfrm>
            <a:off x="10877736" y="6176963"/>
            <a:ext cx="1312224" cy="589704"/>
          </a:xfrm>
          <a:prstGeom prst="rect">
            <a:avLst/>
          </a:prstGeom>
        </p:spPr>
      </p:pic>
    </p:spTree>
    <p:extLst>
      <p:ext uri="{BB962C8B-B14F-4D97-AF65-F5344CB8AC3E}">
        <p14:creationId xmlns:p14="http://schemas.microsoft.com/office/powerpoint/2010/main" val="2299820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38200" y="350135"/>
            <a:ext cx="10515600" cy="1325563"/>
          </a:xfrm>
        </p:spPr>
        <p:txBody>
          <a:bodyPr anchor="ctr">
            <a:normAutofit/>
          </a:bodyPr>
          <a:lstStyle/>
          <a:p>
            <a:pPr algn="ctr"/>
            <a:r>
              <a:rPr lang="fi-FI" b="1" dirty="0"/>
              <a:t>Virukset vaikuttavat eliöiden evoluutioon</a:t>
            </a:r>
            <a:endParaRPr lang="fi-FI" dirty="0"/>
          </a:p>
        </p:txBody>
      </p:sp>
      <p:graphicFrame>
        <p:nvGraphicFramePr>
          <p:cNvPr id="5" name="Sisällön paikkamerkki 2">
            <a:extLst>
              <a:ext uri="{FF2B5EF4-FFF2-40B4-BE49-F238E27FC236}">
                <a16:creationId xmlns:a16="http://schemas.microsoft.com/office/drawing/2014/main" id="{FAA728AD-2B9C-4EC0-CA3D-672B59A6513B}"/>
              </a:ext>
            </a:extLst>
          </p:cNvPr>
          <p:cNvGraphicFramePr>
            <a:graphicFrameLocks noGrp="1"/>
          </p:cNvGraphicFramePr>
          <p:nvPr>
            <p:ph idx="1"/>
            <p:extLst>
              <p:ext uri="{D42A27DB-BD31-4B8C-83A1-F6EECF244321}">
                <p14:modId xmlns:p14="http://schemas.microsoft.com/office/powerpoint/2010/main" val="156838619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Kuva 2">
            <a:extLst>
              <a:ext uri="{FF2B5EF4-FFF2-40B4-BE49-F238E27FC236}">
                <a16:creationId xmlns:a16="http://schemas.microsoft.com/office/drawing/2014/main" id="{3DC155E1-63E0-A79F-9F68-EF9BCD081CF7}"/>
              </a:ext>
            </a:extLst>
          </p:cNvPr>
          <p:cNvPicPr>
            <a:picLocks noChangeAspect="1"/>
          </p:cNvPicPr>
          <p:nvPr/>
        </p:nvPicPr>
        <p:blipFill>
          <a:blip r:embed="rId7"/>
          <a:srcRect/>
          <a:stretch/>
        </p:blipFill>
        <p:spPr>
          <a:xfrm>
            <a:off x="10877736" y="6176963"/>
            <a:ext cx="1312224" cy="589704"/>
          </a:xfrm>
          <a:prstGeom prst="rect">
            <a:avLst/>
          </a:prstGeom>
        </p:spPr>
      </p:pic>
    </p:spTree>
    <p:extLst>
      <p:ext uri="{BB962C8B-B14F-4D97-AF65-F5344CB8AC3E}">
        <p14:creationId xmlns:p14="http://schemas.microsoft.com/office/powerpoint/2010/main" val="1195495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1"/>
          <p:cNvSpPr txBox="1">
            <a:spLocks/>
          </p:cNvSpPr>
          <p:nvPr/>
        </p:nvSpPr>
        <p:spPr>
          <a:xfrm>
            <a:off x="1253002" y="650875"/>
            <a:ext cx="2644441"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i-FI" b="1" dirty="0">
                <a:ea typeface="Myriad Pro Semibold" charset="0"/>
                <a:cs typeface="Myriad Pro Semibold" charset="0"/>
              </a:rPr>
              <a:t>Tiivistelmä</a:t>
            </a:r>
            <a:endParaRPr lang="fi-FI" dirty="0"/>
          </a:p>
        </p:txBody>
      </p:sp>
      <p:pic>
        <p:nvPicPr>
          <p:cNvPr id="2" name="Kuva 1">
            <a:extLst>
              <a:ext uri="{FF2B5EF4-FFF2-40B4-BE49-F238E27FC236}">
                <a16:creationId xmlns:a16="http://schemas.microsoft.com/office/drawing/2014/main" id="{E89C0A85-BA14-4C66-8073-672E200CB552}"/>
              </a:ext>
            </a:extLst>
          </p:cNvPr>
          <p:cNvPicPr>
            <a:picLocks noChangeAspect="1"/>
          </p:cNvPicPr>
          <p:nvPr/>
        </p:nvPicPr>
        <p:blipFill>
          <a:blip r:embed="rId2"/>
          <a:stretch>
            <a:fillRect/>
          </a:stretch>
        </p:blipFill>
        <p:spPr>
          <a:xfrm>
            <a:off x="4488774" y="0"/>
            <a:ext cx="6842070" cy="6858000"/>
          </a:xfrm>
          <a:prstGeom prst="rect">
            <a:avLst/>
          </a:prstGeom>
        </p:spPr>
      </p:pic>
      <p:pic>
        <p:nvPicPr>
          <p:cNvPr id="4" name="Kuva 3">
            <a:extLst>
              <a:ext uri="{FF2B5EF4-FFF2-40B4-BE49-F238E27FC236}">
                <a16:creationId xmlns:a16="http://schemas.microsoft.com/office/drawing/2014/main" id="{A92D0383-A5CE-C0E6-751B-8D45B3CD7924}"/>
              </a:ext>
            </a:extLst>
          </p:cNvPr>
          <p:cNvPicPr>
            <a:picLocks noChangeAspect="1"/>
          </p:cNvPicPr>
          <p:nvPr/>
        </p:nvPicPr>
        <p:blipFill>
          <a:blip r:embed="rId3"/>
          <a:srcRect/>
          <a:stretch/>
        </p:blipFill>
        <p:spPr>
          <a:xfrm>
            <a:off x="10877736" y="6176963"/>
            <a:ext cx="1312224" cy="589704"/>
          </a:xfrm>
          <a:prstGeom prst="rect">
            <a:avLst/>
          </a:prstGeom>
        </p:spPr>
      </p:pic>
    </p:spTree>
    <p:extLst>
      <p:ext uri="{BB962C8B-B14F-4D97-AF65-F5344CB8AC3E}">
        <p14:creationId xmlns:p14="http://schemas.microsoft.com/office/powerpoint/2010/main" val="3327099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3CF810-A7ED-291A-6E45-F9B196EB5418}"/>
              </a:ext>
            </a:extLst>
          </p:cNvPr>
          <p:cNvSpPr>
            <a:spLocks noGrp="1"/>
          </p:cNvSpPr>
          <p:nvPr>
            <p:ph type="title"/>
          </p:nvPr>
        </p:nvSpPr>
        <p:spPr>
          <a:xfrm>
            <a:off x="838200" y="365125"/>
            <a:ext cx="10515600" cy="1325563"/>
          </a:xfrm>
        </p:spPr>
        <p:txBody>
          <a:bodyPr anchor="ctr">
            <a:noAutofit/>
          </a:bodyPr>
          <a:lstStyle/>
          <a:p>
            <a:pPr algn="ctr"/>
            <a:r>
              <a:rPr lang="fi-FI" sz="4000" dirty="0">
                <a:effectLst/>
              </a:rPr>
              <a:t>Punasolun, bakteerisolun ja eri virustyyppien kokoeroja</a:t>
            </a:r>
            <a:endParaRPr lang="fi-FI" sz="4000" dirty="0"/>
          </a:p>
        </p:txBody>
      </p:sp>
      <p:pic>
        <p:nvPicPr>
          <p:cNvPr id="4" name="Kuva 3">
            <a:extLst>
              <a:ext uri="{FF2B5EF4-FFF2-40B4-BE49-F238E27FC236}">
                <a16:creationId xmlns:a16="http://schemas.microsoft.com/office/drawing/2014/main" id="{8F9F08C7-B33B-C21D-2F6B-A401FF20E5CC}"/>
              </a:ext>
            </a:extLst>
          </p:cNvPr>
          <p:cNvPicPr>
            <a:picLocks noChangeAspect="1"/>
          </p:cNvPicPr>
          <p:nvPr/>
        </p:nvPicPr>
        <p:blipFill>
          <a:blip r:embed="rId2"/>
          <a:stretch>
            <a:fillRect/>
          </a:stretch>
        </p:blipFill>
        <p:spPr>
          <a:xfrm>
            <a:off x="3505918" y="1825625"/>
            <a:ext cx="5180164" cy="4351338"/>
          </a:xfrm>
          <a:prstGeom prst="rect">
            <a:avLst/>
          </a:prstGeom>
          <a:noFill/>
        </p:spPr>
      </p:pic>
      <p:pic>
        <p:nvPicPr>
          <p:cNvPr id="3" name="Kuva 2">
            <a:extLst>
              <a:ext uri="{FF2B5EF4-FFF2-40B4-BE49-F238E27FC236}">
                <a16:creationId xmlns:a16="http://schemas.microsoft.com/office/drawing/2014/main" id="{A066EBF8-9E3E-2952-CCFF-DDF37EFDC873}"/>
              </a:ext>
            </a:extLst>
          </p:cNvPr>
          <p:cNvPicPr>
            <a:picLocks noChangeAspect="1"/>
          </p:cNvPicPr>
          <p:nvPr/>
        </p:nvPicPr>
        <p:blipFill>
          <a:blip r:embed="rId3"/>
          <a:srcRect/>
          <a:stretch/>
        </p:blipFill>
        <p:spPr>
          <a:xfrm>
            <a:off x="10877736" y="6176963"/>
            <a:ext cx="1312224" cy="589704"/>
          </a:xfrm>
          <a:prstGeom prst="rect">
            <a:avLst/>
          </a:prstGeom>
        </p:spPr>
      </p:pic>
    </p:spTree>
    <p:extLst>
      <p:ext uri="{BB962C8B-B14F-4D97-AF65-F5344CB8AC3E}">
        <p14:creationId xmlns:p14="http://schemas.microsoft.com/office/powerpoint/2010/main" val="2567790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38200" y="365125"/>
            <a:ext cx="10515600" cy="1325563"/>
          </a:xfrm>
        </p:spPr>
        <p:txBody>
          <a:bodyPr vert="horz" lIns="91440" tIns="45720" rIns="91440" bIns="45720" rtlCol="0" anchor="ctr">
            <a:normAutofit/>
          </a:bodyPr>
          <a:lstStyle/>
          <a:p>
            <a:pPr algn="ctr"/>
            <a:r>
              <a:rPr lang="fi-FI" b="1" kern="1200" dirty="0">
                <a:latin typeface="+mj-lt"/>
                <a:ea typeface="+mj-ea"/>
                <a:cs typeface="+mj-cs"/>
              </a:rPr>
              <a:t>Viruksilla ei ole solurakennetta</a:t>
            </a:r>
          </a:p>
        </p:txBody>
      </p:sp>
      <p:pic>
        <p:nvPicPr>
          <p:cNvPr id="8" name="Kuva 7">
            <a:extLst>
              <a:ext uri="{FF2B5EF4-FFF2-40B4-BE49-F238E27FC236}">
                <a16:creationId xmlns:a16="http://schemas.microsoft.com/office/drawing/2014/main" id="{651133D2-E0F1-C10D-67F1-689E21C2FA1A}"/>
              </a:ext>
            </a:extLst>
          </p:cNvPr>
          <p:cNvPicPr>
            <a:picLocks noChangeAspect="1"/>
          </p:cNvPicPr>
          <p:nvPr/>
        </p:nvPicPr>
        <p:blipFill>
          <a:blip r:embed="rId2"/>
          <a:stretch>
            <a:fillRect/>
          </a:stretch>
        </p:blipFill>
        <p:spPr>
          <a:xfrm>
            <a:off x="838200" y="2336705"/>
            <a:ext cx="5181600" cy="3329177"/>
          </a:xfrm>
          <a:prstGeom prst="rect">
            <a:avLst/>
          </a:prstGeom>
          <a:noFill/>
        </p:spPr>
      </p:pic>
      <p:sp>
        <p:nvSpPr>
          <p:cNvPr id="6" name="Tekstiruutu 5"/>
          <p:cNvSpPr txBox="1"/>
          <p:nvPr/>
        </p:nvSpPr>
        <p:spPr>
          <a:xfrm>
            <a:off x="6172200" y="1825625"/>
            <a:ext cx="5181600" cy="4351338"/>
          </a:xfrm>
          <a:prstGeom prst="rect">
            <a:avLst/>
          </a:prstGeom>
        </p:spPr>
        <p:txBody>
          <a:bodyPr vert="horz" lIns="91440" tIns="45720" rIns="91440" bIns="45720" rtlCol="0">
            <a:normAutofit/>
          </a:bodyPr>
          <a:lstStyle/>
          <a:p>
            <a:pPr>
              <a:lnSpc>
                <a:spcPct val="90000"/>
              </a:lnSpc>
              <a:spcAft>
                <a:spcPts val="600"/>
              </a:spcAft>
            </a:pPr>
            <a:r>
              <a:rPr lang="fi-FI" sz="2200" dirty="0"/>
              <a:t>Virus koostuu:</a:t>
            </a:r>
          </a:p>
          <a:p>
            <a:pPr marL="457200" indent="-228600">
              <a:lnSpc>
                <a:spcPct val="90000"/>
              </a:lnSpc>
              <a:spcAft>
                <a:spcPts val="600"/>
              </a:spcAft>
              <a:buFont typeface="Arial"/>
              <a:buChar char="•"/>
            </a:pPr>
            <a:r>
              <a:rPr lang="fi-FI" sz="2200" dirty="0"/>
              <a:t>proteiinimolekyylien muodostamasta kuoresta eli </a:t>
            </a:r>
            <a:r>
              <a:rPr lang="fi-FI" sz="2200" dirty="0" err="1"/>
              <a:t>kapsidista</a:t>
            </a:r>
            <a:endParaRPr lang="fi-FI" sz="2200" dirty="0"/>
          </a:p>
          <a:p>
            <a:pPr marL="457200" indent="-228600">
              <a:lnSpc>
                <a:spcPct val="90000"/>
              </a:lnSpc>
              <a:spcAft>
                <a:spcPts val="600"/>
              </a:spcAft>
              <a:buFont typeface="Arial"/>
              <a:buChar char="•"/>
            </a:pPr>
            <a:r>
              <a:rPr lang="fi-FI" sz="2200" dirty="0"/>
              <a:t>kapsidin sisällä olevasta nukleiinihaposta, voi olla yksi- tai kaksijuosteista RNA:ta tai DNA:ta</a:t>
            </a:r>
          </a:p>
          <a:p>
            <a:pPr marL="457200" indent="-228600">
              <a:lnSpc>
                <a:spcPct val="90000"/>
              </a:lnSpc>
              <a:spcAft>
                <a:spcPts val="600"/>
              </a:spcAft>
              <a:buFont typeface="Arial"/>
              <a:buChar char="•"/>
            </a:pPr>
            <a:r>
              <a:rPr lang="fi-FI" sz="2200" dirty="0" err="1"/>
              <a:t>Kapsidissa</a:t>
            </a:r>
            <a:r>
              <a:rPr lang="fi-FI" sz="2200" dirty="0"/>
              <a:t> on pintaproteiineja.</a:t>
            </a:r>
          </a:p>
          <a:p>
            <a:pPr marL="457200" indent="-228600">
              <a:lnSpc>
                <a:spcPct val="90000"/>
              </a:lnSpc>
              <a:spcAft>
                <a:spcPts val="600"/>
              </a:spcAft>
              <a:buFont typeface="Arial"/>
              <a:buChar char="•"/>
            </a:pPr>
            <a:r>
              <a:rPr lang="fi-FI" sz="2200" dirty="0"/>
              <a:t>Joillakin viruksilla on kapsidin ympärillä isäntäsolun solukalvosta peräisin oleva vaippa </a:t>
            </a:r>
          </a:p>
          <a:p>
            <a:pPr marL="457200" indent="-228600">
              <a:lnSpc>
                <a:spcPct val="90000"/>
              </a:lnSpc>
              <a:spcAft>
                <a:spcPts val="600"/>
              </a:spcAft>
              <a:buFont typeface="Arial"/>
              <a:buChar char="•"/>
            </a:pPr>
            <a:r>
              <a:rPr lang="fi-FI" sz="2200" dirty="0"/>
              <a:t>Kapsidin sisällä muutamia entsyymejä, joita virus tarvitsee lisääntymiseensä</a:t>
            </a:r>
          </a:p>
          <a:p>
            <a:pPr marL="914400" lvl="1" indent="-228600">
              <a:lnSpc>
                <a:spcPct val="90000"/>
              </a:lnSpc>
              <a:spcAft>
                <a:spcPts val="600"/>
              </a:spcAft>
              <a:buFont typeface="Arial"/>
              <a:buChar char="•"/>
            </a:pPr>
            <a:endParaRPr lang="fi-FI" sz="2200" dirty="0"/>
          </a:p>
        </p:txBody>
      </p:sp>
      <p:pic>
        <p:nvPicPr>
          <p:cNvPr id="3" name="Kuva 2">
            <a:extLst>
              <a:ext uri="{FF2B5EF4-FFF2-40B4-BE49-F238E27FC236}">
                <a16:creationId xmlns:a16="http://schemas.microsoft.com/office/drawing/2014/main" id="{16876C0F-C775-2C5E-028A-5DCE43D93AC9}"/>
              </a:ext>
            </a:extLst>
          </p:cNvPr>
          <p:cNvPicPr>
            <a:picLocks noChangeAspect="1"/>
          </p:cNvPicPr>
          <p:nvPr/>
        </p:nvPicPr>
        <p:blipFill>
          <a:blip r:embed="rId3"/>
          <a:srcRect/>
          <a:stretch/>
        </p:blipFill>
        <p:spPr>
          <a:xfrm>
            <a:off x="10877736" y="6176963"/>
            <a:ext cx="1312224" cy="589704"/>
          </a:xfrm>
          <a:prstGeom prst="rect">
            <a:avLst/>
          </a:prstGeom>
        </p:spPr>
      </p:pic>
    </p:spTree>
    <p:extLst>
      <p:ext uri="{BB962C8B-B14F-4D97-AF65-F5344CB8AC3E}">
        <p14:creationId xmlns:p14="http://schemas.microsoft.com/office/powerpoint/2010/main" val="1172268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03D85CC-021A-2996-EC39-37192449E088}"/>
              </a:ext>
            </a:extLst>
          </p:cNvPr>
          <p:cNvSpPr>
            <a:spLocks noGrp="1"/>
          </p:cNvSpPr>
          <p:nvPr>
            <p:ph type="title"/>
          </p:nvPr>
        </p:nvSpPr>
        <p:spPr/>
        <p:txBody>
          <a:bodyPr/>
          <a:lstStyle/>
          <a:p>
            <a:r>
              <a:rPr lang="fi-FI" b="1" dirty="0">
                <a:ea typeface="Myriad Pro Semibold" charset="0"/>
                <a:cs typeface="Myriad Pro Semibold" charset="0"/>
              </a:rPr>
              <a:t>Viruksia luokitellaan ja tunnistetaan eri tavoin</a:t>
            </a:r>
            <a:endParaRPr lang="fi-FI" dirty="0"/>
          </a:p>
        </p:txBody>
      </p:sp>
      <p:sp>
        <p:nvSpPr>
          <p:cNvPr id="3" name="Sisällön paikkamerkki 2">
            <a:extLst>
              <a:ext uri="{FF2B5EF4-FFF2-40B4-BE49-F238E27FC236}">
                <a16:creationId xmlns:a16="http://schemas.microsoft.com/office/drawing/2014/main" id="{D3A38185-B35E-A93A-34ED-DE85B04A603F}"/>
              </a:ext>
            </a:extLst>
          </p:cNvPr>
          <p:cNvSpPr>
            <a:spLocks noGrp="1"/>
          </p:cNvSpPr>
          <p:nvPr>
            <p:ph sz="half" idx="1"/>
          </p:nvPr>
        </p:nvSpPr>
        <p:spPr/>
        <p:txBody>
          <a:bodyPr>
            <a:normAutofit fontScale="92500" lnSpcReduction="10000"/>
          </a:bodyPr>
          <a:lstStyle/>
          <a:p>
            <a:pPr marL="0" indent="0">
              <a:buNone/>
            </a:pPr>
            <a:r>
              <a:rPr lang="fi-FI" sz="2800" dirty="0"/>
              <a:t>Luokittelu perustuu:</a:t>
            </a:r>
          </a:p>
          <a:p>
            <a:r>
              <a:rPr lang="fi-FI" sz="2800" dirty="0"/>
              <a:t>Muotoon</a:t>
            </a:r>
            <a:endParaRPr lang="fi-FI" sz="2800" dirty="0">
              <a:cs typeface="Calibri"/>
            </a:endParaRPr>
          </a:p>
          <a:p>
            <a:r>
              <a:rPr lang="fi-FI" sz="2800" dirty="0"/>
              <a:t>Isäntäeliöön</a:t>
            </a:r>
            <a:endParaRPr lang="fi-FI" sz="2800" dirty="0">
              <a:cs typeface="Calibri"/>
            </a:endParaRPr>
          </a:p>
          <a:p>
            <a:r>
              <a:rPr lang="fi-FI" sz="2800" dirty="0"/>
              <a:t>Perintöainekseen: jako DNA- ja RNA-viruksiin</a:t>
            </a:r>
          </a:p>
          <a:p>
            <a:pPr marL="0" indent="0">
              <a:buNone/>
            </a:pPr>
            <a:endParaRPr lang="fi-FI" sz="2800" dirty="0">
              <a:cs typeface="Calibri"/>
            </a:endParaRPr>
          </a:p>
          <a:p>
            <a:pPr marL="0" indent="0">
              <a:buNone/>
            </a:pPr>
            <a:r>
              <a:rPr lang="fi-FI" sz="2800" dirty="0">
                <a:cs typeface="Calibri"/>
              </a:rPr>
              <a:t>Virusten tarkka luokittelu ja uusien virusvarianttien tunnistaminen perustuu virusten perintöaineksen emäsjärjestyksen selvittämiseen.</a:t>
            </a:r>
            <a:endParaRPr lang="fi-FI" sz="2800" dirty="0"/>
          </a:p>
          <a:p>
            <a:endParaRPr lang="fi-FI" dirty="0"/>
          </a:p>
        </p:txBody>
      </p:sp>
      <p:grpSp>
        <p:nvGrpSpPr>
          <p:cNvPr id="10" name="Ryhmitä 8">
            <a:extLst>
              <a:ext uri="{FF2B5EF4-FFF2-40B4-BE49-F238E27FC236}">
                <a16:creationId xmlns:a16="http://schemas.microsoft.com/office/drawing/2014/main" id="{E36D54A2-B6A8-F769-4EC0-9954F0C49DC7}"/>
              </a:ext>
            </a:extLst>
          </p:cNvPr>
          <p:cNvGrpSpPr/>
          <p:nvPr/>
        </p:nvGrpSpPr>
        <p:grpSpPr>
          <a:xfrm>
            <a:off x="5629275" y="1690688"/>
            <a:ext cx="5499099" cy="4997715"/>
            <a:chOff x="5629275" y="1690688"/>
            <a:chExt cx="5499099" cy="4997715"/>
          </a:xfrm>
        </p:grpSpPr>
        <p:pic>
          <p:nvPicPr>
            <p:cNvPr id="11" name="Kuva 10">
              <a:extLst>
                <a:ext uri="{FF2B5EF4-FFF2-40B4-BE49-F238E27FC236}">
                  <a16:creationId xmlns:a16="http://schemas.microsoft.com/office/drawing/2014/main" id="{155A2645-D1F2-5075-E5A3-8C1CEFBD7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9275" y="1843353"/>
              <a:ext cx="2818844" cy="2028560"/>
            </a:xfrm>
            <a:prstGeom prst="rect">
              <a:avLst/>
            </a:prstGeom>
          </p:spPr>
        </p:pic>
        <p:pic>
          <p:nvPicPr>
            <p:cNvPr id="12" name="Kuva 11">
              <a:extLst>
                <a:ext uri="{FF2B5EF4-FFF2-40B4-BE49-F238E27FC236}">
                  <a16:creationId xmlns:a16="http://schemas.microsoft.com/office/drawing/2014/main" id="{A822F60A-9151-F24A-ED96-D897C1FFCE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6337" y="1690688"/>
              <a:ext cx="2332037" cy="2332037"/>
            </a:xfrm>
            <a:prstGeom prst="rect">
              <a:avLst/>
            </a:prstGeom>
          </p:spPr>
        </p:pic>
        <p:pic>
          <p:nvPicPr>
            <p:cNvPr id="13" name="Kuva 12">
              <a:extLst>
                <a:ext uri="{FF2B5EF4-FFF2-40B4-BE49-F238E27FC236}">
                  <a16:creationId xmlns:a16="http://schemas.microsoft.com/office/drawing/2014/main" id="{042867ED-42C3-32F9-7903-9521478380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5291" y="4037278"/>
              <a:ext cx="2578100" cy="2346597"/>
            </a:xfrm>
            <a:prstGeom prst="rect">
              <a:avLst/>
            </a:prstGeom>
          </p:spPr>
        </p:pic>
        <p:pic>
          <p:nvPicPr>
            <p:cNvPr id="14" name="Kuva 13">
              <a:extLst>
                <a:ext uri="{FF2B5EF4-FFF2-40B4-BE49-F238E27FC236}">
                  <a16:creationId xmlns:a16="http://schemas.microsoft.com/office/drawing/2014/main" id="{96FFC123-93D5-63C7-A9F3-05C3D43721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8252" y="4037278"/>
              <a:ext cx="1567709" cy="2651125"/>
            </a:xfrm>
            <a:prstGeom prst="rect">
              <a:avLst/>
            </a:prstGeom>
          </p:spPr>
        </p:pic>
      </p:grpSp>
      <p:pic>
        <p:nvPicPr>
          <p:cNvPr id="4" name="Kuva 3">
            <a:extLst>
              <a:ext uri="{FF2B5EF4-FFF2-40B4-BE49-F238E27FC236}">
                <a16:creationId xmlns:a16="http://schemas.microsoft.com/office/drawing/2014/main" id="{2812CF9C-F0E7-3CE7-B4F3-C605CF3F1F1C}"/>
              </a:ext>
            </a:extLst>
          </p:cNvPr>
          <p:cNvPicPr>
            <a:picLocks noChangeAspect="1"/>
          </p:cNvPicPr>
          <p:nvPr/>
        </p:nvPicPr>
        <p:blipFill>
          <a:blip r:embed="rId6"/>
          <a:srcRect/>
          <a:stretch/>
        </p:blipFill>
        <p:spPr>
          <a:xfrm>
            <a:off x="10877736" y="6176963"/>
            <a:ext cx="1312224" cy="589704"/>
          </a:xfrm>
          <a:prstGeom prst="rect">
            <a:avLst/>
          </a:prstGeom>
        </p:spPr>
      </p:pic>
    </p:spTree>
    <p:extLst>
      <p:ext uri="{BB962C8B-B14F-4D97-AF65-F5344CB8AC3E}">
        <p14:creationId xmlns:p14="http://schemas.microsoft.com/office/powerpoint/2010/main" val="4055027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38200" y="365125"/>
            <a:ext cx="10515600" cy="1325563"/>
          </a:xfrm>
        </p:spPr>
        <p:txBody>
          <a:bodyPr anchor="ctr">
            <a:normAutofit/>
          </a:bodyPr>
          <a:lstStyle/>
          <a:p>
            <a:r>
              <a:rPr lang="fi-FI" b="1" dirty="0"/>
              <a:t>Virukset ovat solujen loisia </a:t>
            </a:r>
          </a:p>
        </p:txBody>
      </p:sp>
      <p:graphicFrame>
        <p:nvGraphicFramePr>
          <p:cNvPr id="5" name="Sisällön paikkamerkki 2">
            <a:extLst>
              <a:ext uri="{FF2B5EF4-FFF2-40B4-BE49-F238E27FC236}">
                <a16:creationId xmlns:a16="http://schemas.microsoft.com/office/drawing/2014/main" id="{1FF3EDA9-C0E9-268B-6132-92857A2D1CFE}"/>
              </a:ext>
            </a:extLst>
          </p:cNvPr>
          <p:cNvGraphicFramePr>
            <a:graphicFrameLocks noGrp="1"/>
          </p:cNvGraphicFramePr>
          <p:nvPr>
            <p:ph idx="1"/>
            <p:extLst>
              <p:ext uri="{D42A27DB-BD31-4B8C-83A1-F6EECF244321}">
                <p14:modId xmlns:p14="http://schemas.microsoft.com/office/powerpoint/2010/main" val="122313258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Kuva 2">
            <a:extLst>
              <a:ext uri="{FF2B5EF4-FFF2-40B4-BE49-F238E27FC236}">
                <a16:creationId xmlns:a16="http://schemas.microsoft.com/office/drawing/2014/main" id="{3D3E6DBB-B438-F7C7-C501-2EF682BA6044}"/>
              </a:ext>
            </a:extLst>
          </p:cNvPr>
          <p:cNvPicPr>
            <a:picLocks noChangeAspect="1"/>
          </p:cNvPicPr>
          <p:nvPr/>
        </p:nvPicPr>
        <p:blipFill>
          <a:blip r:embed="rId7"/>
          <a:srcRect/>
          <a:stretch/>
        </p:blipFill>
        <p:spPr>
          <a:xfrm>
            <a:off x="10877736" y="6176963"/>
            <a:ext cx="1312224" cy="589704"/>
          </a:xfrm>
          <a:prstGeom prst="rect">
            <a:avLst/>
          </a:prstGeom>
        </p:spPr>
      </p:pic>
    </p:spTree>
    <p:extLst>
      <p:ext uri="{BB962C8B-B14F-4D97-AF65-F5344CB8AC3E}">
        <p14:creationId xmlns:p14="http://schemas.microsoft.com/office/powerpoint/2010/main" val="250709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dirty="0">
                <a:ea typeface="Myriad Pro Semibold" charset="0"/>
                <a:cs typeface="Myriad Pro Semibold" charset="0"/>
              </a:rPr>
              <a:t>Virukset muuttavat isäntäsolunsa virustehtaaksi </a:t>
            </a:r>
            <a:endParaRPr lang="fi-FI" b="1" dirty="0"/>
          </a:p>
        </p:txBody>
      </p:sp>
      <p:sp>
        <p:nvSpPr>
          <p:cNvPr id="3" name="Sisällön paikkamerkki 2"/>
          <p:cNvSpPr>
            <a:spLocks noGrp="1"/>
          </p:cNvSpPr>
          <p:nvPr>
            <p:ph idx="1"/>
          </p:nvPr>
        </p:nvSpPr>
        <p:spPr/>
        <p:txBody>
          <a:bodyPr vert="horz" lIns="91440" tIns="45720" rIns="91440" bIns="45720" rtlCol="0" anchor="t">
            <a:normAutofit fontScale="92500" lnSpcReduction="10000"/>
          </a:bodyPr>
          <a:lstStyle/>
          <a:p>
            <a:pPr marL="0" indent="0">
              <a:buNone/>
            </a:pPr>
            <a:r>
              <a:rPr lang="fi-FI" dirty="0"/>
              <a:t>Viruksen lisääntymisen vaiheet:</a:t>
            </a:r>
          </a:p>
          <a:p>
            <a:pPr marL="0" indent="0">
              <a:buNone/>
            </a:pPr>
            <a:endParaRPr lang="fi-FI" dirty="0"/>
          </a:p>
          <a:p>
            <a:pPr marL="514350" indent="-514350">
              <a:buFont typeface="+mj-lt"/>
              <a:buAutoNum type="arabicPeriod"/>
            </a:pPr>
            <a:r>
              <a:rPr lang="fi-FI" dirty="0"/>
              <a:t>Isäntäsolun tunnistus, kiinnittyminen sen pintaan ja tunkeutuminen soluun</a:t>
            </a:r>
            <a:endParaRPr lang="fi-FI" dirty="0">
              <a:cs typeface="Calibri"/>
            </a:endParaRPr>
          </a:p>
          <a:p>
            <a:pPr marL="514350" indent="-514350">
              <a:buFont typeface="+mj-lt"/>
              <a:buAutoNum type="arabicPeriod"/>
            </a:pPr>
            <a:r>
              <a:rPr lang="fi-FI" dirty="0"/>
              <a:t>Viruksen perintöaineksen vapautuminen hajottamalla </a:t>
            </a:r>
            <a:r>
              <a:rPr lang="fi-FI" dirty="0" err="1"/>
              <a:t>kapsidi</a:t>
            </a:r>
            <a:r>
              <a:rPr lang="fi-FI" dirty="0"/>
              <a:t> isäntäsolun entsyymien avulla</a:t>
            </a:r>
          </a:p>
          <a:p>
            <a:pPr marL="514350" indent="-514350">
              <a:buFont typeface="+mj-lt"/>
              <a:buAutoNum type="arabicPeriod"/>
            </a:pPr>
            <a:r>
              <a:rPr lang="fi-FI" dirty="0"/>
              <a:t>Uusien virusten osien valmistus hyödyntäen mm. isäntäsolun proteiinisynteesiä</a:t>
            </a:r>
          </a:p>
          <a:p>
            <a:pPr marL="514350" indent="-514350">
              <a:buFont typeface="+mj-lt"/>
              <a:buAutoNum type="arabicPeriod"/>
            </a:pPr>
            <a:r>
              <a:rPr lang="fi-FI" dirty="0"/>
              <a:t>Valmistettujen virusosien kokoaminen uusiksi viruksiksi</a:t>
            </a:r>
          </a:p>
          <a:p>
            <a:pPr marL="514350" indent="-514350">
              <a:buFont typeface="+mj-lt"/>
              <a:buAutoNum type="arabicPeriod"/>
            </a:pPr>
            <a:r>
              <a:rPr lang="fi-FI" dirty="0"/>
              <a:t>Uusien virusten vapautuminen isäntäsolusta, minkä jälkeen isäntäsolu yleensä kuolee.</a:t>
            </a:r>
            <a:endParaRPr lang="fi-FI" dirty="0">
              <a:cs typeface="Calibri"/>
            </a:endParaRPr>
          </a:p>
        </p:txBody>
      </p:sp>
      <p:pic>
        <p:nvPicPr>
          <p:cNvPr id="4" name="Kuva 3">
            <a:extLst>
              <a:ext uri="{FF2B5EF4-FFF2-40B4-BE49-F238E27FC236}">
                <a16:creationId xmlns:a16="http://schemas.microsoft.com/office/drawing/2014/main" id="{51C0373D-AC34-2147-188C-EB5E2FAD41B2}"/>
              </a:ext>
            </a:extLst>
          </p:cNvPr>
          <p:cNvPicPr>
            <a:picLocks noChangeAspect="1"/>
          </p:cNvPicPr>
          <p:nvPr/>
        </p:nvPicPr>
        <p:blipFill>
          <a:blip r:embed="rId2"/>
          <a:srcRect/>
          <a:stretch/>
        </p:blipFill>
        <p:spPr>
          <a:xfrm>
            <a:off x="10877736" y="6176963"/>
            <a:ext cx="1312224" cy="589704"/>
          </a:xfrm>
          <a:prstGeom prst="rect">
            <a:avLst/>
          </a:prstGeom>
        </p:spPr>
      </p:pic>
    </p:spTree>
    <p:extLst>
      <p:ext uri="{BB962C8B-B14F-4D97-AF65-F5344CB8AC3E}">
        <p14:creationId xmlns:p14="http://schemas.microsoft.com/office/powerpoint/2010/main" val="3040739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7731" y="915401"/>
            <a:ext cx="4804269" cy="5942599"/>
          </a:xfrm>
          <a:prstGeom prst="rect">
            <a:avLst/>
          </a:prstGeom>
        </p:spPr>
      </p:pic>
      <p:sp>
        <p:nvSpPr>
          <p:cNvPr id="3" name="Tekstiruutu 2"/>
          <p:cNvSpPr txBox="1"/>
          <p:nvPr/>
        </p:nvSpPr>
        <p:spPr>
          <a:xfrm>
            <a:off x="836706" y="1270000"/>
            <a:ext cx="184731" cy="369332"/>
          </a:xfrm>
          <a:prstGeom prst="rect">
            <a:avLst/>
          </a:prstGeom>
          <a:noFill/>
        </p:spPr>
        <p:txBody>
          <a:bodyPr wrap="none" rtlCol="0">
            <a:spAutoFit/>
          </a:bodyPr>
          <a:lstStyle/>
          <a:p>
            <a:endParaRPr lang="fi-FI" dirty="0"/>
          </a:p>
        </p:txBody>
      </p:sp>
      <p:sp>
        <p:nvSpPr>
          <p:cNvPr id="4" name="Otsikko 1"/>
          <p:cNvSpPr txBox="1">
            <a:spLocks/>
          </p:cNvSpPr>
          <p:nvPr/>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i-FI" b="1" dirty="0">
                <a:ea typeface="Myriad Pro Semibold" charset="0"/>
                <a:cs typeface="Myriad Pro Semibold" charset="0"/>
              </a:rPr>
              <a:t>DNA-viruksen lisääntyminen</a:t>
            </a:r>
            <a:endParaRPr lang="fi-FI" dirty="0"/>
          </a:p>
        </p:txBody>
      </p:sp>
      <p:sp>
        <p:nvSpPr>
          <p:cNvPr id="5" name="Sisällön paikkamerkki 2"/>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14350" indent="-514350">
              <a:buFont typeface="+mj-lt"/>
              <a:buAutoNum type="arabicPeriod"/>
            </a:pPr>
            <a:endParaRPr lang="fi-FI" dirty="0"/>
          </a:p>
        </p:txBody>
      </p:sp>
      <p:sp>
        <p:nvSpPr>
          <p:cNvPr id="7" name="Sisällön paikkamerkki 2"/>
          <p:cNvSpPr txBox="1">
            <a:spLocks/>
          </p:cNvSpPr>
          <p:nvPr/>
        </p:nvSpPr>
        <p:spPr>
          <a:xfrm>
            <a:off x="629588" y="1639332"/>
            <a:ext cx="6417834" cy="469003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14350" indent="-514350">
              <a:buFont typeface="+mj-lt"/>
              <a:buAutoNum type="arabicPeriod"/>
            </a:pPr>
            <a:r>
              <a:rPr lang="fi-FI" sz="2400" dirty="0"/>
              <a:t>Virus tunnistaa isäntäsolun ja pääsee sen sisälle solukalvosta kuroutuvan rakkulan avulla</a:t>
            </a:r>
          </a:p>
          <a:p>
            <a:pPr marL="514350" indent="-514350">
              <a:buFont typeface="+mj-lt"/>
              <a:buAutoNum type="arabicPeriod"/>
            </a:pPr>
            <a:r>
              <a:rPr lang="fi-FI" sz="2400" dirty="0"/>
              <a:t>Sisällä viruksen kuori hajotetaan ja perintöaines vapautuu solulimaan</a:t>
            </a:r>
          </a:p>
          <a:p>
            <a:pPr marL="514350" indent="-514350">
              <a:buFont typeface="+mj-lt"/>
              <a:buAutoNum type="arabicPeriod"/>
            </a:pPr>
            <a:r>
              <a:rPr lang="fi-FI" sz="2400" dirty="0"/>
              <a:t>Viruksen perimä siirtyy tumaan ja isäntäsolu alkaa valmistaa viruksen proteiineja ja DNA:ta</a:t>
            </a:r>
          </a:p>
          <a:p>
            <a:pPr marL="514350" indent="-514350">
              <a:buFont typeface="+mj-lt"/>
              <a:buAutoNum type="arabicPeriod"/>
            </a:pPr>
            <a:r>
              <a:rPr lang="fi-FI" sz="2400" dirty="0"/>
              <a:t>Syntyneistä virusten osista kootaan uusia viruksia</a:t>
            </a:r>
          </a:p>
          <a:p>
            <a:pPr marL="514350" indent="-514350">
              <a:buFont typeface="+mj-lt"/>
              <a:buAutoNum type="arabicPeriod"/>
            </a:pPr>
            <a:r>
              <a:rPr lang="fi-FI" sz="2400" dirty="0"/>
              <a:t>Valmiit virukset poistuvat isäntäsolusta</a:t>
            </a:r>
          </a:p>
        </p:txBody>
      </p:sp>
      <p:pic>
        <p:nvPicPr>
          <p:cNvPr id="6" name="Kuva 5">
            <a:extLst>
              <a:ext uri="{FF2B5EF4-FFF2-40B4-BE49-F238E27FC236}">
                <a16:creationId xmlns:a16="http://schemas.microsoft.com/office/drawing/2014/main" id="{AB6940A8-B824-8643-480C-3EE36EEBBC83}"/>
              </a:ext>
            </a:extLst>
          </p:cNvPr>
          <p:cNvPicPr>
            <a:picLocks noChangeAspect="1"/>
          </p:cNvPicPr>
          <p:nvPr/>
        </p:nvPicPr>
        <p:blipFill>
          <a:blip r:embed="rId3"/>
          <a:srcRect/>
          <a:stretch/>
        </p:blipFill>
        <p:spPr>
          <a:xfrm>
            <a:off x="10877736" y="6176963"/>
            <a:ext cx="1312224" cy="589704"/>
          </a:xfrm>
          <a:prstGeom prst="rect">
            <a:avLst/>
          </a:prstGeom>
        </p:spPr>
      </p:pic>
    </p:spTree>
    <p:extLst>
      <p:ext uri="{BB962C8B-B14F-4D97-AF65-F5344CB8AC3E}">
        <p14:creationId xmlns:p14="http://schemas.microsoft.com/office/powerpoint/2010/main" val="1126325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BBA20D0-A571-BFFC-FE46-FA0DD79E0784}"/>
              </a:ext>
            </a:extLst>
          </p:cNvPr>
          <p:cNvSpPr>
            <a:spLocks noGrp="1"/>
          </p:cNvSpPr>
          <p:nvPr>
            <p:ph type="title"/>
          </p:nvPr>
        </p:nvSpPr>
        <p:spPr>
          <a:xfrm>
            <a:off x="479685" y="68522"/>
            <a:ext cx="11313854" cy="1325563"/>
          </a:xfrm>
        </p:spPr>
        <p:txBody>
          <a:bodyPr anchor="ctr">
            <a:normAutofit/>
          </a:bodyPr>
          <a:lstStyle/>
          <a:p>
            <a:pPr algn="ctr"/>
            <a:r>
              <a:rPr lang="fi-FI" b="1" dirty="0"/>
              <a:t>RNA-viruksen lisääntyminen</a:t>
            </a:r>
          </a:p>
        </p:txBody>
      </p:sp>
      <p:sp>
        <p:nvSpPr>
          <p:cNvPr id="9" name="Sisällön paikkamerkki 8">
            <a:extLst>
              <a:ext uri="{FF2B5EF4-FFF2-40B4-BE49-F238E27FC236}">
                <a16:creationId xmlns:a16="http://schemas.microsoft.com/office/drawing/2014/main" id="{6F3C460E-E978-B3E5-0EA2-040D4CD9346B}"/>
              </a:ext>
            </a:extLst>
          </p:cNvPr>
          <p:cNvSpPr>
            <a:spLocks noGrp="1"/>
          </p:cNvSpPr>
          <p:nvPr>
            <p:ph sz="half" idx="1"/>
          </p:nvPr>
        </p:nvSpPr>
        <p:spPr>
          <a:xfrm>
            <a:off x="134911" y="1394085"/>
            <a:ext cx="6310859" cy="5314013"/>
          </a:xfrm>
        </p:spPr>
        <p:txBody>
          <a:bodyPr>
            <a:noAutofit/>
          </a:bodyPr>
          <a:lstStyle/>
          <a:p>
            <a:pPr marL="0" indent="0">
              <a:buNone/>
            </a:pPr>
            <a:r>
              <a:rPr lang="fi-FI" sz="2000" dirty="0"/>
              <a:t>1. RNA-virus tunnistaa isäntäsolunsa ja tunkeutuu sen sisälle.</a:t>
            </a:r>
          </a:p>
          <a:p>
            <a:pPr marL="0" indent="0">
              <a:buNone/>
            </a:pPr>
            <a:r>
              <a:rPr lang="fi-FI" sz="2000" dirty="0"/>
              <a:t>2. Isäntäsolun entsyymit hajottavat viruksen kapsidin ja viruksen perimä vapautuu solulimaan.</a:t>
            </a:r>
          </a:p>
          <a:p>
            <a:pPr marL="0" indent="0">
              <a:buNone/>
            </a:pPr>
            <a:r>
              <a:rPr lang="fi-FI" sz="2000" dirty="0"/>
              <a:t>3. Viruksen RNA toimii mallina uusille RNA-molekyyleille.</a:t>
            </a:r>
          </a:p>
          <a:p>
            <a:pPr marL="0" indent="0">
              <a:buNone/>
            </a:pPr>
            <a:r>
              <a:rPr lang="fi-FI" sz="2000" dirty="0"/>
              <a:t>4. Viruksen perimä kopioituu.</a:t>
            </a:r>
          </a:p>
          <a:p>
            <a:pPr marL="0" indent="0">
              <a:buNone/>
            </a:pPr>
            <a:r>
              <a:rPr lang="fi-FI" sz="2000" dirty="0"/>
              <a:t>5. Viruksen perimä toimii lähetti-RNA:na, jonka ohjeen mukaan isäntäsolun ribosomeissa rakentuu virusproteiineja.</a:t>
            </a:r>
          </a:p>
          <a:p>
            <a:pPr marL="0" indent="0">
              <a:buNone/>
            </a:pPr>
            <a:r>
              <a:rPr lang="fi-FI" sz="2000" dirty="0"/>
              <a:t>6. Karkean solulimakalvoston ribosomeissa syntyneet vaipan proteiinit kuljetetaan rakkuloissa isäntäsolun solukalvolle.</a:t>
            </a:r>
          </a:p>
          <a:p>
            <a:pPr marL="0" indent="0">
              <a:buNone/>
            </a:pPr>
            <a:r>
              <a:rPr lang="fi-FI" sz="2000" dirty="0"/>
              <a:t>7. Kapsidi muodostuu virus-RNA:n ympärille.</a:t>
            </a:r>
          </a:p>
          <a:p>
            <a:pPr marL="0" indent="0">
              <a:buNone/>
            </a:pPr>
            <a:r>
              <a:rPr lang="fi-FI" sz="2000" dirty="0"/>
              <a:t>8. Uudet virukset poistuvat isäntäsolusta ottaen mukaansa vaipaksi ympärilleen isäntäsolun solukalvoa ja siihen kiinnittyneitä virusproteiineja.</a:t>
            </a:r>
          </a:p>
        </p:txBody>
      </p:sp>
      <p:pic>
        <p:nvPicPr>
          <p:cNvPr id="7" name="Kuva 6">
            <a:extLst>
              <a:ext uri="{FF2B5EF4-FFF2-40B4-BE49-F238E27FC236}">
                <a16:creationId xmlns:a16="http://schemas.microsoft.com/office/drawing/2014/main" id="{2D054136-9832-D51D-2BD3-948C1C2EB11C}"/>
              </a:ext>
            </a:extLst>
          </p:cNvPr>
          <p:cNvPicPr>
            <a:picLocks noChangeAspect="1"/>
          </p:cNvPicPr>
          <p:nvPr/>
        </p:nvPicPr>
        <p:blipFill>
          <a:blip r:embed="rId2"/>
          <a:stretch>
            <a:fillRect/>
          </a:stretch>
        </p:blipFill>
        <p:spPr>
          <a:xfrm>
            <a:off x="6096000" y="2272406"/>
            <a:ext cx="5697540" cy="3731889"/>
          </a:xfrm>
          <a:prstGeom prst="rect">
            <a:avLst/>
          </a:prstGeom>
          <a:noFill/>
        </p:spPr>
      </p:pic>
      <p:pic>
        <p:nvPicPr>
          <p:cNvPr id="3" name="Kuva 2">
            <a:extLst>
              <a:ext uri="{FF2B5EF4-FFF2-40B4-BE49-F238E27FC236}">
                <a16:creationId xmlns:a16="http://schemas.microsoft.com/office/drawing/2014/main" id="{AC402185-EAAF-D0A4-06AE-7965F9519EB0}"/>
              </a:ext>
            </a:extLst>
          </p:cNvPr>
          <p:cNvPicPr>
            <a:picLocks noChangeAspect="1"/>
          </p:cNvPicPr>
          <p:nvPr/>
        </p:nvPicPr>
        <p:blipFill>
          <a:blip r:embed="rId3"/>
          <a:srcRect/>
          <a:stretch/>
        </p:blipFill>
        <p:spPr>
          <a:xfrm>
            <a:off x="10877736" y="6176963"/>
            <a:ext cx="1312224" cy="589704"/>
          </a:xfrm>
          <a:prstGeom prst="rect">
            <a:avLst/>
          </a:prstGeom>
        </p:spPr>
      </p:pic>
    </p:spTree>
    <p:extLst>
      <p:ext uri="{BB962C8B-B14F-4D97-AF65-F5344CB8AC3E}">
        <p14:creationId xmlns:p14="http://schemas.microsoft.com/office/powerpoint/2010/main" val="145125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1"/>
          <p:cNvSpPr txBox="1">
            <a:spLocks/>
          </p:cNvSpPr>
          <p:nvPr/>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i-FI" b="1" dirty="0">
                <a:ea typeface="Myriad Pro Semibold" charset="0"/>
                <a:cs typeface="Myriad Pro Semibold" charset="0"/>
              </a:rPr>
              <a:t>Retroviruksen lisääntyminen</a:t>
            </a:r>
            <a:endParaRPr lang="fi-FI" dirty="0"/>
          </a:p>
        </p:txBody>
      </p:sp>
      <p:sp>
        <p:nvSpPr>
          <p:cNvPr id="4" name="Sisällön paikkamerkki 2"/>
          <p:cNvSpPr txBox="1">
            <a:spLocks/>
          </p:cNvSpPr>
          <p:nvPr/>
        </p:nvSpPr>
        <p:spPr>
          <a:xfrm>
            <a:off x="225410" y="1373825"/>
            <a:ext cx="7485815" cy="551958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14350" indent="-514350">
              <a:buFont typeface="+mj-lt"/>
              <a:buAutoNum type="arabicPeriod"/>
            </a:pPr>
            <a:r>
              <a:rPr lang="fi-FI" sz="2000" dirty="0"/>
              <a:t>Virus pääsee isäntäsolun sisään sulautumalla sen solukalvoon. Solun sisällä virus hajoaa.</a:t>
            </a:r>
          </a:p>
          <a:p>
            <a:pPr marL="514350" indent="-514350">
              <a:buFont typeface="+mj-lt"/>
              <a:buAutoNum type="arabicPeriod"/>
            </a:pPr>
            <a:r>
              <a:rPr lang="fi-FI" sz="2000" dirty="0"/>
              <a:t>Käänteiskopioijaentsyymi kääntää viruksen RNA:n kaksijuosteiseksi DNA:ksi.</a:t>
            </a:r>
          </a:p>
          <a:p>
            <a:pPr marL="514350" indent="-514350">
              <a:buFont typeface="+mj-lt"/>
              <a:buAutoNum type="arabicPeriod"/>
            </a:pPr>
            <a:r>
              <a:rPr lang="fi-FI" sz="2000" dirty="0"/>
              <a:t>Viruksen DNA liittyy osaksi isäntäsolun tuman DNA:ta, ja solu alkaa tuottaa virus-RNA:ta.</a:t>
            </a:r>
          </a:p>
          <a:p>
            <a:pPr marL="514350" indent="-514350">
              <a:buFont typeface="+mj-lt"/>
              <a:buAutoNum type="arabicPeriod"/>
            </a:pPr>
            <a:r>
              <a:rPr lang="fi-FI" sz="2000" dirty="0"/>
              <a:t>Osa RNA:sta toimii uusien virusten perimänä ja osa lähetti-RNA:na, jonka ohjeen mukaan solu rakentaa viruksen kuoren ja vaipan proteiineja sekä entsyymejä.</a:t>
            </a:r>
          </a:p>
          <a:p>
            <a:pPr marL="514350" indent="-514350">
              <a:buAutoNum type="arabicPeriod"/>
            </a:pPr>
            <a:r>
              <a:rPr lang="fi-FI" sz="2000" dirty="0">
                <a:ea typeface="+mn-lt"/>
                <a:cs typeface="+mn-lt"/>
              </a:rPr>
              <a:t>Vaipan pintaproteiinit kuljetetaan rakkuloissa uusien virusten kokoamispaikalle.</a:t>
            </a:r>
            <a:endParaRPr lang="en-US" sz="2000" dirty="0">
              <a:ea typeface="+mn-lt"/>
              <a:cs typeface="+mn-lt"/>
            </a:endParaRPr>
          </a:p>
          <a:p>
            <a:pPr marL="514350" indent="-514350">
              <a:buAutoNum type="arabicPeriod"/>
            </a:pPr>
            <a:r>
              <a:rPr lang="fi-FI" sz="2000" dirty="0">
                <a:ea typeface="+mn-lt"/>
                <a:cs typeface="+mn-lt"/>
              </a:rPr>
              <a:t>Uudet virukset kootaan ja eritetään ulos solusta. Samalla ne saavat ympärilleen vaipan, joka muodostuu isäntäsolun solukalvosta ja viruksen vaipan pintaproteiineista.</a:t>
            </a:r>
          </a:p>
        </p:txBody>
      </p:sp>
      <p:pic>
        <p:nvPicPr>
          <p:cNvPr id="5" name="Kuva 4">
            <a:extLst>
              <a:ext uri="{FF2B5EF4-FFF2-40B4-BE49-F238E27FC236}">
                <a16:creationId xmlns:a16="http://schemas.microsoft.com/office/drawing/2014/main" id="{DB5D7B72-1696-B049-B8CD-87EDFBDA16D4}"/>
              </a:ext>
            </a:extLst>
          </p:cNvPr>
          <p:cNvPicPr>
            <a:picLocks noChangeAspect="1"/>
          </p:cNvPicPr>
          <p:nvPr/>
        </p:nvPicPr>
        <p:blipFill>
          <a:blip r:embed="rId2"/>
          <a:stretch>
            <a:fillRect/>
          </a:stretch>
        </p:blipFill>
        <p:spPr>
          <a:xfrm>
            <a:off x="7359613" y="1253210"/>
            <a:ext cx="4606977" cy="4831264"/>
          </a:xfrm>
          <a:prstGeom prst="rect">
            <a:avLst/>
          </a:prstGeom>
        </p:spPr>
      </p:pic>
      <p:pic>
        <p:nvPicPr>
          <p:cNvPr id="2" name="Kuva 1">
            <a:extLst>
              <a:ext uri="{FF2B5EF4-FFF2-40B4-BE49-F238E27FC236}">
                <a16:creationId xmlns:a16="http://schemas.microsoft.com/office/drawing/2014/main" id="{FD4A7D18-ADDB-1C22-F19F-56FC4C8FE619}"/>
              </a:ext>
            </a:extLst>
          </p:cNvPr>
          <p:cNvPicPr>
            <a:picLocks noChangeAspect="1"/>
          </p:cNvPicPr>
          <p:nvPr/>
        </p:nvPicPr>
        <p:blipFill>
          <a:blip r:embed="rId3"/>
          <a:srcRect/>
          <a:stretch/>
        </p:blipFill>
        <p:spPr>
          <a:xfrm>
            <a:off x="10877736" y="6176963"/>
            <a:ext cx="1312224" cy="589704"/>
          </a:xfrm>
          <a:prstGeom prst="rect">
            <a:avLst/>
          </a:prstGeom>
        </p:spPr>
      </p:pic>
    </p:spTree>
    <p:extLst>
      <p:ext uri="{BB962C8B-B14F-4D97-AF65-F5344CB8AC3E}">
        <p14:creationId xmlns:p14="http://schemas.microsoft.com/office/powerpoint/2010/main" val="3131443291"/>
      </p:ext>
    </p:extLst>
  </p:cSld>
  <p:clrMapOvr>
    <a:masterClrMapping/>
  </p:clrMapOvr>
</p:sld>
</file>

<file path=ppt/theme/theme1.xml><?xml version="1.0" encoding="utf-8"?>
<a:theme xmlns:a="http://schemas.openxmlformats.org/drawingml/2006/main" name="Bios 6 Luku 02">
  <a:themeElements>
    <a:clrScheme name="Bios 6 1">
      <a:dk1>
        <a:srgbClr val="0094D9"/>
      </a:dk1>
      <a:lt1>
        <a:srgbClr val="FFFFFF"/>
      </a:lt1>
      <a:dk2>
        <a:srgbClr val="54B4E5"/>
      </a:dk2>
      <a:lt2>
        <a:srgbClr val="FFFFFF"/>
      </a:lt2>
      <a:accent1>
        <a:srgbClr val="54B4E5"/>
      </a:accent1>
      <a:accent2>
        <a:srgbClr val="F397C0"/>
      </a:accent2>
      <a:accent3>
        <a:srgbClr val="FFEA81"/>
      </a:accent3>
      <a:accent4>
        <a:srgbClr val="AC90C3"/>
      </a:accent4>
      <a:accent5>
        <a:srgbClr val="F8C1D8"/>
      </a:accent5>
      <a:accent6>
        <a:srgbClr val="FFF1B5"/>
      </a:accent6>
      <a:hlink>
        <a:srgbClr val="0094D9"/>
      </a:hlink>
      <a:folHlink>
        <a:srgbClr val="0094D9"/>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ios 6 Luku 02" id="{42B11DBA-41DC-3A4E-B570-4B4ACB465B01}" vid="{794C03E9-8CEF-4B4A-ABA0-091DAE3866DD}"/>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8D098488BDB0E4DB3D1B98825041D0E" ma:contentTypeVersion="16" ma:contentTypeDescription="Create a new document." ma:contentTypeScope="" ma:versionID="db432428652f243c5bea2619dffedc87">
  <xsd:schema xmlns:xsd="http://www.w3.org/2001/XMLSchema" xmlns:xs="http://www.w3.org/2001/XMLSchema" xmlns:p="http://schemas.microsoft.com/office/2006/metadata/properties" xmlns:ns2="b074eca8-5fb2-43da-8e1c-14493b353147" xmlns:ns3="10f150c9-2741-4e22-b721-4e123a12c6bb" targetNamespace="http://schemas.microsoft.com/office/2006/metadata/properties" ma:root="true" ma:fieldsID="4e4883cfa094d8b0b818355e60f83b31" ns2:_="" ns3:_="">
    <xsd:import namespace="b074eca8-5fb2-43da-8e1c-14493b353147"/>
    <xsd:import namespace="10f150c9-2741-4e22-b721-4e123a12c6b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Ken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74eca8-5fb2-43da-8e1c-14493b3531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Kenen" ma:index="19" nillable="true" ma:displayName="Kenen" ma:format="Dropdown" ma:internalName="Kenen">
      <xsd:simpleType>
        <xsd:restriction base="dms:Text">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0f150c9-2741-4e22-b721-4e123a12c6bb"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Kenen xmlns="b074eca8-5fb2-43da-8e1c-14493b353147" xsi:nil="true"/>
  </documentManagement>
</p:properties>
</file>

<file path=customXml/itemProps1.xml><?xml version="1.0" encoding="utf-8"?>
<ds:datastoreItem xmlns:ds="http://schemas.openxmlformats.org/officeDocument/2006/customXml" ds:itemID="{B416A6BF-4B6D-4FA4-9748-AFE56732A6F3}">
  <ds:schemaRefs>
    <ds:schemaRef ds:uri="http://schemas.microsoft.com/sharepoint/v3/contenttype/forms"/>
  </ds:schemaRefs>
</ds:datastoreItem>
</file>

<file path=customXml/itemProps2.xml><?xml version="1.0" encoding="utf-8"?>
<ds:datastoreItem xmlns:ds="http://schemas.openxmlformats.org/officeDocument/2006/customXml" ds:itemID="{C1A6676F-B321-4C29-B3E5-DE806465E2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74eca8-5fb2-43da-8e1c-14493b353147"/>
    <ds:schemaRef ds:uri="10f150c9-2741-4e22-b721-4e123a12c6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A4555D4-6572-43BB-8187-57291FDC6C9E}">
  <ds:schemaRefs>
    <ds:schemaRef ds:uri="http://schemas.microsoft.com/office/2006/metadata/properties"/>
    <ds:schemaRef ds:uri="http://schemas.microsoft.com/office/infopath/2007/PartnerControls"/>
    <ds:schemaRef ds:uri="b074eca8-5fb2-43da-8e1c-14493b353147"/>
  </ds:schemaRefs>
</ds:datastoreItem>
</file>

<file path=docProps/app.xml><?xml version="1.0" encoding="utf-8"?>
<Properties xmlns="http://schemas.openxmlformats.org/officeDocument/2006/extended-properties" xmlns:vt="http://schemas.openxmlformats.org/officeDocument/2006/docPropsVTypes">
  <Template>Bios 6 Luku 02</Template>
  <TotalTime>44400</TotalTime>
  <Words>762</Words>
  <Application>Microsoft Office PowerPoint</Application>
  <PresentationFormat>Laajakuva</PresentationFormat>
  <Paragraphs>96</Paragraphs>
  <Slides>17</Slides>
  <Notes>1</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17</vt:i4>
      </vt:variant>
    </vt:vector>
  </HeadingPairs>
  <TitlesOfParts>
    <vt:vector size="22" baseType="lpstr">
      <vt:lpstr>Arial</vt:lpstr>
      <vt:lpstr>Calibri</vt:lpstr>
      <vt:lpstr>Calibri Light</vt:lpstr>
      <vt:lpstr>Myriad Pro Semibold</vt:lpstr>
      <vt:lpstr>Bios 6 Luku 02</vt:lpstr>
      <vt:lpstr>4 Virukset lisääntyvät soluissa</vt:lpstr>
      <vt:lpstr>Punasolun, bakteerisolun ja eri virustyyppien kokoeroja</vt:lpstr>
      <vt:lpstr>Viruksilla ei ole solurakennetta</vt:lpstr>
      <vt:lpstr>Viruksia luokitellaan ja tunnistetaan eri tavoin</vt:lpstr>
      <vt:lpstr>Virukset ovat solujen loisia </vt:lpstr>
      <vt:lpstr>Virukset muuttavat isäntäsolunsa virustehtaaksi </vt:lpstr>
      <vt:lpstr>PowerPoint-esitys</vt:lpstr>
      <vt:lpstr>RNA-viruksen lisääntyminen</vt:lpstr>
      <vt:lpstr>PowerPoint-esitys</vt:lpstr>
      <vt:lpstr>Bakteriofagin lisääntyminen </vt:lpstr>
      <vt:lpstr>Virusten perinnöllinen muuntelu on hyvin nopeaa</vt:lpstr>
      <vt:lpstr>PowerPoint-esitys</vt:lpstr>
      <vt:lpstr>PowerPoint-esitys</vt:lpstr>
      <vt:lpstr>PowerPoint-esitys</vt:lpstr>
      <vt:lpstr>Viruksilla on erilaisia leviämistapoja </vt:lpstr>
      <vt:lpstr>Virukset vaikuttavat eliöiden evoluutioon</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Marja Penttinen</dc:creator>
  <cp:lastModifiedBy>Ylälehto Virpi</cp:lastModifiedBy>
  <cp:revision>326</cp:revision>
  <dcterms:created xsi:type="dcterms:W3CDTF">2017-07-04T08:37:15Z</dcterms:created>
  <dcterms:modified xsi:type="dcterms:W3CDTF">2023-12-21T07:33:44Z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0x01010078D098488BDB0E4DB3D1B98825041D0E</vt:lpwstr>
  </property>
</Properties>
</file>