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sldIdLst>
    <p:sldId id="256" r:id="rId2"/>
    <p:sldId id="278" r:id="rId3"/>
    <p:sldId id="282" r:id="rId4"/>
    <p:sldId id="264" r:id="rId5"/>
    <p:sldId id="279" r:id="rId6"/>
    <p:sldId id="273" r:id="rId7"/>
    <p:sldId id="274" r:id="rId8"/>
    <p:sldId id="275" r:id="rId9"/>
    <p:sldId id="276" r:id="rId10"/>
    <p:sldId id="280" r:id="rId11"/>
    <p:sldId id="281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0049E-B4BA-404E-92C2-BABF38841591}" type="datetimeFigureOut">
              <a:rPr lang="fi-FI" smtClean="0"/>
              <a:pPr/>
              <a:t>14.11.2019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C7ABC-B976-4B38-9F7C-12FD16EBDA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9379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0049E-B4BA-404E-92C2-BABF38841591}" type="datetimeFigureOut">
              <a:rPr lang="fi-FI" smtClean="0"/>
              <a:pPr/>
              <a:t>14.11.2019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C7ABC-B976-4B38-9F7C-12FD16EBDA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5351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0049E-B4BA-404E-92C2-BABF38841591}" type="datetimeFigureOut">
              <a:rPr lang="fi-FI" smtClean="0"/>
              <a:pPr/>
              <a:t>14.11.2019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C7ABC-B976-4B38-9F7C-12FD16EBDA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905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0049E-B4BA-404E-92C2-BABF38841591}" type="datetimeFigureOut">
              <a:rPr lang="fi-FI" smtClean="0"/>
              <a:pPr/>
              <a:t>14.11.2019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C7ABC-B976-4B38-9F7C-12FD16EBDA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9277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0049E-B4BA-404E-92C2-BABF38841591}" type="datetimeFigureOut">
              <a:rPr lang="fi-FI" smtClean="0"/>
              <a:pPr/>
              <a:t>14.11.2019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C7ABC-B976-4B38-9F7C-12FD16EBDA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2430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0049E-B4BA-404E-92C2-BABF38841591}" type="datetimeFigureOut">
              <a:rPr lang="fi-FI" smtClean="0"/>
              <a:pPr/>
              <a:t>14.11.2019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C7ABC-B976-4B38-9F7C-12FD16EBDA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0824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0049E-B4BA-404E-92C2-BABF38841591}" type="datetimeFigureOut">
              <a:rPr lang="fi-FI" smtClean="0"/>
              <a:pPr/>
              <a:t>14.11.2019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C7ABC-B976-4B38-9F7C-12FD16EBDA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71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0049E-B4BA-404E-92C2-BABF38841591}" type="datetimeFigureOut">
              <a:rPr lang="fi-FI" smtClean="0"/>
              <a:pPr/>
              <a:t>14.11.2019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C7ABC-B976-4B38-9F7C-12FD16EBDA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272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0049E-B4BA-404E-92C2-BABF38841591}" type="datetimeFigureOut">
              <a:rPr lang="fi-FI" smtClean="0"/>
              <a:pPr/>
              <a:t>14.11.2019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C7ABC-B976-4B38-9F7C-12FD16EBDA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4216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0049E-B4BA-404E-92C2-BABF38841591}" type="datetimeFigureOut">
              <a:rPr lang="fi-FI" smtClean="0"/>
              <a:pPr/>
              <a:t>14.11.2019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C7ABC-B976-4B38-9F7C-12FD16EBDA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511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0049E-B4BA-404E-92C2-BABF38841591}" type="datetimeFigureOut">
              <a:rPr lang="fi-FI" smtClean="0"/>
              <a:pPr/>
              <a:t>14.11.2019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C7ABC-B976-4B38-9F7C-12FD16EBDA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703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0049E-B4BA-404E-92C2-BABF38841591}" type="datetimeFigureOut">
              <a:rPr lang="fi-FI" smtClean="0"/>
              <a:pPr/>
              <a:t>14.11.2019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C7ABC-B976-4B38-9F7C-12FD16EBDA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1452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commons.wikimedia.org/wiki/File:Ritalin-SR-20mg-full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27584" y="1124744"/>
            <a:ext cx="6858000" cy="873051"/>
          </a:xfrm>
        </p:spPr>
        <p:txBody>
          <a:bodyPr>
            <a:normAutofit/>
          </a:bodyPr>
          <a:lstStyle/>
          <a:p>
            <a:r>
              <a:rPr lang="fi-FI" sz="4800" dirty="0" smtClean="0"/>
              <a:t>Lääkehoito kotihoidossa</a:t>
            </a:r>
            <a:endParaRPr lang="fi-FI" sz="4800" dirty="0"/>
          </a:p>
        </p:txBody>
      </p:sp>
      <p:pic>
        <p:nvPicPr>
          <p:cNvPr id="3" name="Sisällön paikkamerkki 3" descr="http://upload.wikimedia.org/wikipedia/commons/thumb/7/7a/Ritalin-SR-20mg-full.jpg/220px-Ritalin-SR-20mg-full.jpg">
            <a:hlinkClick r:id="rId2"/>
          </p:cNvPr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3493769"/>
            <a:ext cx="1656184" cy="1894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Kuva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7624" y="2242037"/>
            <a:ext cx="4166096" cy="24464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Lääkehoito kotihoidossa -opas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sz="2800" dirty="0" smtClean="0"/>
              <a:t>Tehdään lääkehoito kotihoidossa –opas</a:t>
            </a:r>
          </a:p>
          <a:p>
            <a:endParaRPr lang="fi-FI" sz="2800" dirty="0" smtClean="0"/>
          </a:p>
          <a:p>
            <a:r>
              <a:rPr lang="fi-FI" sz="2800" dirty="0" smtClean="0"/>
              <a:t>Kohderyhmä?</a:t>
            </a:r>
            <a:endParaRPr lang="fi-FI" sz="2800" dirty="0"/>
          </a:p>
          <a:p>
            <a:r>
              <a:rPr lang="fi-FI" sz="2800" dirty="0" smtClean="0"/>
              <a:t>Sisältö?</a:t>
            </a:r>
          </a:p>
          <a:p>
            <a:r>
              <a:rPr lang="fi-FI" sz="2800" dirty="0" smtClean="0"/>
              <a:t>Miten edetään?</a:t>
            </a:r>
            <a:endParaRPr lang="fi-FI" sz="2800" dirty="0"/>
          </a:p>
          <a:p>
            <a:r>
              <a:rPr lang="fi-FI" sz="2800" dirty="0" smtClean="0"/>
              <a:t>Aikataulu?</a:t>
            </a:r>
          </a:p>
          <a:p>
            <a:r>
              <a:rPr lang="fi-FI" sz="2800" dirty="0" smtClean="0"/>
              <a:t>Koska valmis?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Opasta tehdään koulussa tuntien aikana</a:t>
            </a:r>
          </a:p>
          <a:p>
            <a:pPr marL="0" indent="0">
              <a:buNone/>
            </a:pPr>
            <a:r>
              <a:rPr lang="fi-FI" dirty="0"/>
              <a:t>Oppaasta tulee kattava ja laaja</a:t>
            </a:r>
          </a:p>
          <a:p>
            <a:pPr marL="0" indent="0">
              <a:buNone/>
            </a:pPr>
            <a:r>
              <a:rPr lang="fi-FI" dirty="0"/>
              <a:t>Samaan aikaan lääkkeen jako opettajan kanssa lääke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912" y="2348880"/>
            <a:ext cx="3955782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940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Oppaan sisältö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Lääkehoito kotihoidossa</a:t>
            </a:r>
          </a:p>
          <a:p>
            <a:r>
              <a:rPr lang="fi-FI" sz="2800" dirty="0" smtClean="0"/>
              <a:t>Lääkkeiden antotavat </a:t>
            </a:r>
          </a:p>
          <a:p>
            <a:r>
              <a:rPr lang="fi-FI" sz="2800" dirty="0" smtClean="0"/>
              <a:t>Lääkkeiden s</a:t>
            </a:r>
            <a:r>
              <a:rPr lang="fi-FI" sz="2800" dirty="0" smtClean="0"/>
              <a:t>äilytys </a:t>
            </a:r>
            <a:r>
              <a:rPr lang="fi-FI" sz="2800" dirty="0"/>
              <a:t>ja </a:t>
            </a:r>
            <a:r>
              <a:rPr lang="fi-FI" sz="2800" dirty="0" smtClean="0"/>
              <a:t>hävittäminen</a:t>
            </a:r>
          </a:p>
          <a:p>
            <a:r>
              <a:rPr lang="fi-FI" sz="2800" dirty="0" smtClean="0"/>
              <a:t>Turvallisuus lääkehoidossa</a:t>
            </a:r>
          </a:p>
          <a:p>
            <a:pPr lvl="1"/>
            <a:r>
              <a:rPr lang="fi-FI" sz="2500" dirty="0" smtClean="0"/>
              <a:t>Riskilääkkeet </a:t>
            </a:r>
          </a:p>
          <a:p>
            <a:pPr lvl="1"/>
            <a:r>
              <a:rPr lang="fi-FI" sz="2500" dirty="0" smtClean="0"/>
              <a:t>Monilääkitys</a:t>
            </a:r>
          </a:p>
          <a:p>
            <a:r>
              <a:rPr lang="fi-FI" sz="2800" dirty="0" smtClean="0"/>
              <a:t>Iäkkäiden lääkehoito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0611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 smtClean="0"/>
              <a:t>Lääkehoito kotihoidossa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/>
              <a:t>lääkehoidon toteutus ja seuranta</a:t>
            </a:r>
          </a:p>
          <a:p>
            <a:pPr marL="0" indent="0">
              <a:buNone/>
            </a:pPr>
            <a:endParaRPr lang="fi-FI" sz="2800" dirty="0" smtClean="0"/>
          </a:p>
          <a:p>
            <a:r>
              <a:rPr lang="fi-FI" sz="2800" dirty="0" smtClean="0"/>
              <a:t>selvitetään asiakkaan tarpeet</a:t>
            </a:r>
          </a:p>
          <a:p>
            <a:endParaRPr lang="fi-FI" sz="2800" dirty="0"/>
          </a:p>
          <a:p>
            <a:r>
              <a:rPr lang="fi-FI" sz="2800" dirty="0"/>
              <a:t>s</a:t>
            </a:r>
            <a:r>
              <a:rPr lang="fi-FI" sz="2800" dirty="0" smtClean="0"/>
              <a:t>opimus apteekin kanssa (Veturin apteekki)</a:t>
            </a:r>
          </a:p>
          <a:p>
            <a:endParaRPr lang="fi-FI" sz="2800" dirty="0"/>
          </a:p>
          <a:p>
            <a:r>
              <a:rPr lang="fi-FI" sz="2800" dirty="0"/>
              <a:t>a</a:t>
            </a:r>
            <a:r>
              <a:rPr lang="fi-FI" sz="2800" dirty="0" smtClean="0"/>
              <a:t>nnosjakelu / dosetti</a:t>
            </a:r>
          </a:p>
          <a:p>
            <a:endParaRPr lang="fi-FI" sz="2800" dirty="0"/>
          </a:p>
          <a:p>
            <a:endParaRPr lang="fi-FI" sz="2800" dirty="0" smtClean="0"/>
          </a:p>
          <a:p>
            <a:pPr marL="0" indent="0">
              <a:buNone/>
            </a:pPr>
            <a:endParaRPr lang="fi-FI" sz="2400" dirty="0" smtClean="0"/>
          </a:p>
        </p:txBody>
      </p:sp>
    </p:spTree>
    <p:extLst>
      <p:ext uri="{BB962C8B-B14F-4D97-AF65-F5344CB8AC3E}">
        <p14:creationId xmlns:p14="http://schemas.microsoft.com/office/powerpoint/2010/main" val="433523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Yleisimmät riskit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sz="2700" dirty="0" smtClean="0"/>
          </a:p>
          <a:p>
            <a:r>
              <a:rPr lang="fi-FI" sz="2800" dirty="0" smtClean="0"/>
              <a:t>väärä </a:t>
            </a:r>
            <a:r>
              <a:rPr lang="fi-FI" sz="2800" dirty="0"/>
              <a:t>lääkeannos</a:t>
            </a:r>
          </a:p>
          <a:p>
            <a:r>
              <a:rPr lang="fi-FI" sz="2800" dirty="0"/>
              <a:t>väärä lääke</a:t>
            </a:r>
          </a:p>
          <a:p>
            <a:r>
              <a:rPr lang="fi-FI" sz="2800" dirty="0"/>
              <a:t>lääkelista ei ole ajan tasalla</a:t>
            </a:r>
          </a:p>
          <a:p>
            <a:r>
              <a:rPr lang="fi-FI" sz="2800" dirty="0"/>
              <a:t>asiakas ottaa lääkkeen väärään aikaan / ei ota ollenkaan</a:t>
            </a:r>
          </a:p>
          <a:p>
            <a:r>
              <a:rPr lang="fi-FI" sz="2800" dirty="0"/>
              <a:t>lääkkeiden säilytys kotona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6489" y="574048"/>
            <a:ext cx="4167014" cy="2503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637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 smtClean="0"/>
              <a:t>Vastuut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556792"/>
            <a:ext cx="7886700" cy="4620171"/>
          </a:xfrm>
        </p:spPr>
        <p:txBody>
          <a:bodyPr>
            <a:normAutofit/>
          </a:bodyPr>
          <a:lstStyle/>
          <a:p>
            <a:r>
              <a:rPr lang="fi-FI" sz="2800" dirty="0"/>
              <a:t>v</a:t>
            </a:r>
            <a:r>
              <a:rPr lang="fi-FI" sz="2800" dirty="0" smtClean="0"/>
              <a:t>astuu lääkehoidon kokonaisuudesta on hoitavalla lääkärillä</a:t>
            </a:r>
          </a:p>
          <a:p>
            <a:r>
              <a:rPr lang="fi-FI" sz="2800" dirty="0" smtClean="0"/>
              <a:t>lähihoitajat</a:t>
            </a:r>
            <a:endParaRPr lang="fi-FI" sz="2800" dirty="0"/>
          </a:p>
          <a:p>
            <a:pPr lvl="1"/>
            <a:r>
              <a:rPr lang="fi-FI" sz="2400" dirty="0" smtClean="0"/>
              <a:t>jakaa lääkkeitä potilaskohtaisiksi annoksiksi</a:t>
            </a:r>
          </a:p>
          <a:p>
            <a:pPr lvl="1"/>
            <a:r>
              <a:rPr lang="fi-FI" sz="2400" dirty="0" smtClean="0"/>
              <a:t>antaa lääkkeitä, myös PKV-lääkkeitä, luonnollista tietä eli tabletteina, kapseleina, liuoksina, silmä- ja korvatippoina, voiteina, laastareina ja peräpuikkoina   </a:t>
            </a:r>
          </a:p>
          <a:p>
            <a:pPr lvl="1"/>
            <a:r>
              <a:rPr lang="fi-FI" sz="2400" dirty="0" smtClean="0"/>
              <a:t>pistää injektioita ihon alle ja lihakseen</a:t>
            </a:r>
          </a:p>
          <a:p>
            <a:pPr lvl="1"/>
            <a:r>
              <a:rPr lang="fi-FI" sz="2400" dirty="0" smtClean="0"/>
              <a:t>vaihtaa lääkkeettömän, perusliuosta sisältävän jatkoinfuusion ja hätätilanteessa aloittaa nestehoidon, mikäli laillistettua, lääkehoidon koulutuksen saanutta terveydenhuollon ammattihenkilöä ei ole saatavilla</a:t>
            </a:r>
            <a:endParaRPr lang="fi-FI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dirty="0" smtClean="0"/>
              <a:t>Lääkehoitosuunnitelma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k</a:t>
            </a:r>
            <a:r>
              <a:rPr lang="fi-FI" sz="3200" dirty="0" smtClean="0"/>
              <a:t>otihoidon lääkehoitosuunnitelmaan kirjataan huomioitavat asiat, jotta turvallinen lääkehoito toteutuu</a:t>
            </a:r>
          </a:p>
          <a:p>
            <a:endParaRPr lang="fi-FI" sz="3200" dirty="0" smtClean="0"/>
          </a:p>
          <a:p>
            <a:r>
              <a:rPr lang="fi-FI" sz="3200" dirty="0"/>
              <a:t>p</a:t>
            </a:r>
            <a:r>
              <a:rPr lang="fi-FI" sz="3200" dirty="0" smtClean="0"/>
              <a:t>äivitetään säännöllisesti</a:t>
            </a:r>
          </a:p>
          <a:p>
            <a:endParaRPr lang="fi-FI" sz="3200" dirty="0"/>
          </a:p>
          <a:p>
            <a:r>
              <a:rPr lang="fi-FI" sz="3200" dirty="0"/>
              <a:t>s</a:t>
            </a:r>
            <a:r>
              <a:rPr lang="fi-FI" sz="3200" dirty="0" smtClean="0"/>
              <a:t>isältö s. 175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292743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/>
              <a:t>H</a:t>
            </a:r>
            <a:r>
              <a:rPr lang="fi-FI" sz="4000" dirty="0" smtClean="0"/>
              <a:t>aasteita kotihoidossa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asiakkaiden muistamattomuus</a:t>
            </a:r>
          </a:p>
          <a:p>
            <a:r>
              <a:rPr lang="fi-FI" sz="2800" dirty="0" smtClean="0"/>
              <a:t>hoitokielteisyys</a:t>
            </a:r>
          </a:p>
          <a:p>
            <a:r>
              <a:rPr lang="fi-FI" sz="2800" dirty="0" smtClean="0"/>
              <a:t>motivaation puute lääkehoitoon</a:t>
            </a:r>
          </a:p>
          <a:p>
            <a:r>
              <a:rPr lang="fi-FI" sz="2800" dirty="0" smtClean="0"/>
              <a:t>monimutkainen lääkitys</a:t>
            </a:r>
          </a:p>
          <a:p>
            <a:r>
              <a:rPr lang="fi-FI" sz="2800" dirty="0" smtClean="0"/>
              <a:t>kotiutustilanteet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 smtClean="0"/>
              <a:t>Tilastoja…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keskimäärin asiakkailla käytössä 7,7 lääkettä</a:t>
            </a:r>
          </a:p>
          <a:p>
            <a:pPr>
              <a:buNone/>
            </a:pPr>
            <a:endParaRPr lang="fi-FI" sz="2800" dirty="0" smtClean="0"/>
          </a:p>
          <a:p>
            <a:r>
              <a:rPr lang="fi-FI" sz="2800" dirty="0" smtClean="0"/>
              <a:t>lääkehoitoon liittyvistä virheistä:</a:t>
            </a:r>
          </a:p>
          <a:p>
            <a:pPr lvl="1"/>
            <a:r>
              <a:rPr lang="fi-FI" sz="2800" dirty="0" smtClean="0"/>
              <a:t>jakovirheitä 45%</a:t>
            </a:r>
          </a:p>
          <a:p>
            <a:pPr lvl="1"/>
            <a:r>
              <a:rPr lang="fi-FI" sz="2800" dirty="0" smtClean="0"/>
              <a:t>antovirheitä 35%</a:t>
            </a:r>
          </a:p>
          <a:p>
            <a:pPr lvl="1"/>
            <a:r>
              <a:rPr lang="fi-FI" sz="2800" dirty="0" smtClean="0"/>
              <a:t>tiedonkulkuun liittyviä 21%</a:t>
            </a:r>
          </a:p>
          <a:p>
            <a:pPr lvl="1">
              <a:buNone/>
            </a:pPr>
            <a:endParaRPr lang="fi-FI" dirty="0" smtClean="0"/>
          </a:p>
          <a:p>
            <a:pPr lvl="1">
              <a:buNone/>
            </a:pPr>
            <a:r>
              <a:rPr lang="fi-FI" dirty="0" smtClean="0"/>
              <a:t>/Tampereen kaupunki 2013</a:t>
            </a:r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 smtClean="0"/>
              <a:t>Esimerkkejä 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annettiin päiväkäynnin yhteydessä iltalääkkeet</a:t>
            </a:r>
          </a:p>
          <a:p>
            <a:r>
              <a:rPr lang="fi-FI" sz="2800" dirty="0" smtClean="0"/>
              <a:t>iltalääkkeiden sijaan annettiin aamulääkkeet</a:t>
            </a:r>
          </a:p>
          <a:p>
            <a:r>
              <a:rPr lang="fi-FI" sz="2800" dirty="0" smtClean="0"/>
              <a:t>pistettiin liikaa insuliinia</a:t>
            </a:r>
          </a:p>
          <a:p>
            <a:r>
              <a:rPr lang="fi-FI" sz="2800" dirty="0" smtClean="0"/>
              <a:t>ei pistetty insuliinia lainkaan</a:t>
            </a:r>
          </a:p>
          <a:p>
            <a:r>
              <a:rPr lang="fi-FI" sz="2800" dirty="0" err="1" smtClean="0"/>
              <a:t>exelon</a:t>
            </a:r>
            <a:r>
              <a:rPr lang="fi-FI" sz="2800" dirty="0" smtClean="0"/>
              <a:t> –laastari jäi vaihtamatta</a:t>
            </a:r>
          </a:p>
          <a:p>
            <a:r>
              <a:rPr lang="fi-FI" sz="2800" dirty="0" err="1" smtClean="0"/>
              <a:t>marevan</a:t>
            </a:r>
            <a:r>
              <a:rPr lang="fi-FI" sz="2800" dirty="0" smtClean="0"/>
              <a:t> jäi antamatta / jakamatta</a:t>
            </a:r>
          </a:p>
          <a:p>
            <a:r>
              <a:rPr lang="fi-FI" sz="2800" dirty="0" err="1" smtClean="0"/>
              <a:t>dosetti</a:t>
            </a:r>
            <a:r>
              <a:rPr lang="fi-FI" sz="2800" dirty="0" smtClean="0"/>
              <a:t> jaettu väärin</a:t>
            </a:r>
            <a:endParaRPr lang="fi-FI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dirty="0" smtClean="0"/>
              <a:t>Esimerkkejä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annettiin kahdet aamulääkkeet</a:t>
            </a:r>
          </a:p>
          <a:p>
            <a:r>
              <a:rPr lang="fi-FI" sz="2800" dirty="0" smtClean="0"/>
              <a:t>asiakas ei ollut kotikäyntilistalla</a:t>
            </a:r>
          </a:p>
          <a:p>
            <a:r>
              <a:rPr lang="fi-FI" sz="2800" dirty="0" smtClean="0"/>
              <a:t>kotona ei ollut lääkettä jaettavaksi</a:t>
            </a:r>
          </a:p>
          <a:p>
            <a:r>
              <a:rPr lang="fi-FI" sz="2800" dirty="0" smtClean="0"/>
              <a:t>lääkemuutokset jääneet tekemättä lääkelistaan</a:t>
            </a:r>
          </a:p>
          <a:p>
            <a:r>
              <a:rPr lang="fi-FI" sz="2800" dirty="0" smtClean="0"/>
              <a:t>kotona useita lääkelistoja, jaettu väärän mukaan</a:t>
            </a:r>
            <a:endParaRPr lang="fi-FI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</TotalTime>
  <Words>268</Words>
  <Application>Microsoft Office PowerPoint</Application>
  <PresentationFormat>Näytössä katseltava diaesitys (4:3)</PresentationFormat>
  <Paragraphs>80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Office-teema</vt:lpstr>
      <vt:lpstr>Lääkehoito kotihoidossa</vt:lpstr>
      <vt:lpstr>Lääkehoito kotihoidossa</vt:lpstr>
      <vt:lpstr>Yleisimmät riskit</vt:lpstr>
      <vt:lpstr>Vastuut</vt:lpstr>
      <vt:lpstr>Lääkehoitosuunnitelma</vt:lpstr>
      <vt:lpstr>Haasteita kotihoidossa</vt:lpstr>
      <vt:lpstr>Tilastoja…</vt:lpstr>
      <vt:lpstr>Esimerkkejä </vt:lpstr>
      <vt:lpstr>Esimerkkejä</vt:lpstr>
      <vt:lpstr>Lääkehoito kotihoidossa -opas</vt:lpstr>
      <vt:lpstr>Oppaan sisältö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Lääkehoito kotihoidossa</dc:title>
  <dc:creator>Tanja</dc:creator>
  <cp:lastModifiedBy>Lähteenmäki Tanja</cp:lastModifiedBy>
  <cp:revision>42</cp:revision>
  <dcterms:created xsi:type="dcterms:W3CDTF">2014-12-08T09:47:28Z</dcterms:created>
  <dcterms:modified xsi:type="dcterms:W3CDTF">2019-11-14T11:32:26Z</dcterms:modified>
</cp:coreProperties>
</file>