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30C0A-5464-4FE4-84EB-FF9C94016DF4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C6404-AD6E-4860-8E75-697CA40B95DA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8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4/23/2020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Diabeteksen aiheuttamat lisäsairaudet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695194" y="4692179"/>
            <a:ext cx="6801612" cy="1239894"/>
          </a:xfrm>
        </p:spPr>
        <p:txBody>
          <a:bodyPr/>
          <a:lstStyle/>
          <a:p>
            <a:r>
              <a:rPr lang="fi-FI" dirty="0" smtClean="0"/>
              <a:t>RETINOPATIA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3007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67096" y="625058"/>
            <a:ext cx="8950669" cy="1188720"/>
          </a:xfrm>
        </p:spPr>
        <p:txBody>
          <a:bodyPr/>
          <a:lstStyle/>
          <a:p>
            <a:r>
              <a:rPr lang="fi-FI" dirty="0" smtClean="0"/>
              <a:t>VALKUAISAINEET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67096" y="2324536"/>
            <a:ext cx="8628453" cy="3906447"/>
          </a:xfrm>
        </p:spPr>
        <p:txBody>
          <a:bodyPr>
            <a:noAutofit/>
          </a:bodyPr>
          <a:lstStyle/>
          <a:p>
            <a:r>
              <a:rPr lang="fi-FI" sz="2400" dirty="0" smtClean="0"/>
              <a:t>Ylläpitävät meissä rakenteita (mm. luusto ja iho)</a:t>
            </a:r>
          </a:p>
          <a:p>
            <a:r>
              <a:rPr lang="fi-FI" sz="2400" dirty="0" smtClean="0"/>
              <a:t>Lihaksien osana ylläpitävät verenkiertoa, hengitystä ja liikkumista</a:t>
            </a:r>
          </a:p>
          <a:p>
            <a:r>
              <a:rPr lang="fi-FI" sz="2400" dirty="0" smtClean="0"/>
              <a:t>Säätelevät aineenvaihduntaa (esim. albumiini </a:t>
            </a:r>
            <a:r>
              <a:rPr lang="fi-FI" sz="2400" dirty="0" smtClean="0">
                <a:sym typeface="Wingdings" panose="05000000000000000000" pitchFamily="2" charset="2"/>
              </a:rPr>
              <a:t> kolloidiosmoottinen paine)</a:t>
            </a:r>
            <a:endParaRPr lang="fi-FI" sz="2400" dirty="0">
              <a:sym typeface="Wingdings" panose="05000000000000000000" pitchFamily="2" charset="2"/>
            </a:endParaRPr>
          </a:p>
          <a:p>
            <a:r>
              <a:rPr lang="fi-FI" sz="2400" dirty="0" smtClean="0">
                <a:sym typeface="Wingdings" panose="05000000000000000000" pitchFamily="2" charset="2"/>
              </a:rPr>
              <a:t>Sokeri yhdistyy elimistön valkuaisaineisiin  sitä enemmän, mitä enemmän sokeria on.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400" dirty="0" smtClean="0">
                <a:sym typeface="Wingdings" panose="05000000000000000000" pitchFamily="2" charset="2"/>
              </a:rPr>
              <a:t> Valkuaisaineet suoriutuvat elämää ylläpitävistä tehtävistä huonosti tai ei lainkaan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fi-FI" sz="2400" dirty="0" smtClean="0"/>
              <a:t> Kehittyy elinmuutoksia silmiin, hermoihin ja munuaisiin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318113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75657" y="964692"/>
            <a:ext cx="8785207" cy="1188720"/>
          </a:xfrm>
        </p:spPr>
        <p:txBody>
          <a:bodyPr/>
          <a:lstStyle/>
          <a:p>
            <a:r>
              <a:rPr lang="fi-FI" dirty="0" err="1" smtClean="0"/>
              <a:t>retinopatia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75657" y="2638044"/>
            <a:ext cx="8785207" cy="3710505"/>
          </a:xfrm>
        </p:spPr>
        <p:txBody>
          <a:bodyPr>
            <a:normAutofit/>
          </a:bodyPr>
          <a:lstStyle/>
          <a:p>
            <a:r>
              <a:rPr lang="fi-FI" dirty="0" smtClean="0"/>
              <a:t>Yleisin elinmuutos silmän lievä verkkokalvomuutos</a:t>
            </a:r>
          </a:p>
          <a:p>
            <a:r>
              <a:rPr lang="fi-FI" sz="2000" dirty="0" smtClean="0"/>
              <a:t>Esiintyy noin 90% diabeetikoista, joilla diabetes kestänyt vähintään 20 vuotta.</a:t>
            </a:r>
          </a:p>
          <a:p>
            <a:r>
              <a:rPr lang="fi-FI" sz="2000" dirty="0" smtClean="0"/>
              <a:t>Näkyvät silmänpohjakuvauksissa</a:t>
            </a:r>
          </a:p>
          <a:p>
            <a:r>
              <a:rPr lang="fi-FI" sz="2000" dirty="0" smtClean="0"/>
              <a:t>Liian suuri sokerimäärä vaikuttaa verisuonten valkuaisaineisiin ja saa </a:t>
            </a:r>
            <a:r>
              <a:rPr lang="fi-FI" sz="2000" dirty="0" smtClean="0"/>
              <a:t>pienet </a:t>
            </a:r>
            <a:r>
              <a:rPr lang="fi-FI" sz="2000" dirty="0" smtClean="0"/>
              <a:t>suonet vuotamaan </a:t>
            </a:r>
            <a:r>
              <a:rPr lang="fi-FI" sz="2000" dirty="0" smtClean="0"/>
              <a:t>verkkokalvolle.</a:t>
            </a:r>
            <a:endParaRPr lang="fi-FI" sz="2000" dirty="0" smtClean="0"/>
          </a:p>
          <a:p>
            <a:r>
              <a:rPr lang="fi-FI" sz="2000" dirty="0" smtClean="0"/>
              <a:t>Lisäksi korkea VS vaikuttaa haitallisesti kudosten entsyymejä sääteleviin tapahtumiin ja vaurioittaa myös silmän hermoston rakennetta</a:t>
            </a:r>
          </a:p>
          <a:p>
            <a:r>
              <a:rPr lang="fi-FI" sz="2000" dirty="0" smtClean="0"/>
              <a:t>Tausta- ja </a:t>
            </a:r>
            <a:r>
              <a:rPr lang="fi-FI" sz="2000" dirty="0" err="1" smtClean="0"/>
              <a:t>profilaratiivinen</a:t>
            </a:r>
            <a:r>
              <a:rPr lang="fi-FI" sz="2000" dirty="0" smtClean="0"/>
              <a:t> </a:t>
            </a:r>
            <a:r>
              <a:rPr lang="fi-FI" sz="2000" dirty="0" err="1" smtClean="0"/>
              <a:t>retinopatia</a:t>
            </a:r>
            <a:r>
              <a:rPr lang="fi-FI" sz="2000" dirty="0" smtClean="0"/>
              <a:t> ja </a:t>
            </a:r>
            <a:r>
              <a:rPr lang="fi-FI" sz="2000" dirty="0" err="1" smtClean="0"/>
              <a:t>makulopatia</a:t>
            </a:r>
            <a:r>
              <a:rPr lang="fi-FI" sz="2000" dirty="0" smtClean="0"/>
              <a:t> (näkö heikkenee turvotuksen vuoksi).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662746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9530" y="690372"/>
            <a:ext cx="9039497" cy="1188720"/>
          </a:xfrm>
        </p:spPr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23405" y="2416629"/>
            <a:ext cx="8837459" cy="3958045"/>
          </a:xfrm>
        </p:spPr>
        <p:txBody>
          <a:bodyPr>
            <a:normAutofit/>
          </a:bodyPr>
          <a:lstStyle/>
          <a:p>
            <a:r>
              <a:rPr lang="fi-FI" sz="2000" dirty="0" smtClean="0"/>
              <a:t>Alussa usein oireeton </a:t>
            </a:r>
            <a:r>
              <a:rPr lang="fi-FI" sz="2000" dirty="0" smtClean="0">
                <a:sym typeface="Wingdings" panose="05000000000000000000" pitchFamily="2" charset="2"/>
              </a:rPr>
              <a:t> hidastaa toteamista.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Edetessään heikentää näköä (näköhermon ympärillä turvotus)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Sarveiskalvon epiteeli heikompi  kuivasilmäisyys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Verenvuodot lasiaiseen voivat heikentää näköä äkillisesti.</a:t>
            </a:r>
            <a:endParaRPr lang="fi-FI" sz="2000" dirty="0">
              <a:sym typeface="Wingdings" panose="05000000000000000000" pitchFamily="2" charset="2"/>
            </a:endParaRPr>
          </a:p>
          <a:p>
            <a:r>
              <a:rPr lang="fi-FI" sz="2000" dirty="0" smtClean="0">
                <a:sym typeface="Wingdings" panose="05000000000000000000" pitchFamily="2" charset="2"/>
              </a:rPr>
              <a:t>Pienemmät vuodot aiheuttavat turvotusta verkkokalvolle sumentuminen, kauas näkemisen vaikeus.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Viivojen vääristyminen tai värinäön häiriöt  tarkan näön alueen muutokset.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Näkökenttä repaleinen (lasiaisen vuodot tai silmänpohjamuutokset).</a:t>
            </a:r>
          </a:p>
          <a:p>
            <a:r>
              <a:rPr lang="fi-FI" sz="2000" dirty="0" smtClean="0">
                <a:sym typeface="Wingdings" panose="05000000000000000000" pitchFamily="2" charset="2"/>
              </a:rPr>
              <a:t>Yhtenäinen näkökenttäpuutos voi olla merkki verkkokalvon irtautumasta.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400829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86107" y="794875"/>
            <a:ext cx="8911481" cy="1188720"/>
          </a:xfrm>
        </p:spPr>
        <p:txBody>
          <a:bodyPr/>
          <a:lstStyle/>
          <a:p>
            <a:r>
              <a:rPr lang="fi-FI" dirty="0" smtClean="0"/>
              <a:t>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86107" y="2638044"/>
            <a:ext cx="8774757" cy="3815007"/>
          </a:xfrm>
        </p:spPr>
        <p:txBody>
          <a:bodyPr>
            <a:normAutofit/>
          </a:bodyPr>
          <a:lstStyle/>
          <a:p>
            <a:r>
              <a:rPr lang="fi-FI" sz="2800" dirty="0" smtClean="0"/>
              <a:t>Verensokerin ja kohonneen RR hoito!</a:t>
            </a:r>
            <a:endParaRPr lang="fi-FI" sz="2800" dirty="0"/>
          </a:p>
          <a:p>
            <a:r>
              <a:rPr lang="fi-FI" sz="2800" dirty="0" smtClean="0"/>
              <a:t>Silmänpohjakuvaukset säännöllisesti (ennaltaehkäisy)</a:t>
            </a:r>
          </a:p>
          <a:p>
            <a:r>
              <a:rPr lang="fi-FI" sz="2800" smtClean="0"/>
              <a:t>Oireiden seuranta</a:t>
            </a:r>
            <a:endParaRPr lang="fi-FI" sz="2800" dirty="0" smtClean="0"/>
          </a:p>
          <a:p>
            <a:r>
              <a:rPr lang="fi-FI" sz="2800" dirty="0" smtClean="0"/>
              <a:t>Laserhoito</a:t>
            </a:r>
          </a:p>
          <a:p>
            <a:r>
              <a:rPr lang="fi-FI" sz="2800" dirty="0" smtClean="0"/>
              <a:t>Lasiaisinjektiot (syöpälääkettä silmäsairauksiin ;)</a:t>
            </a:r>
          </a:p>
          <a:p>
            <a:r>
              <a:rPr lang="fi-FI" sz="2800" dirty="0" smtClean="0"/>
              <a:t>Verkkokalvokirurgia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204290334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71C241A9-A460-4AD1-916F-25308628A5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TM10001115[[fn=Pakkaus]]</Template>
  <TotalTime>401</TotalTime>
  <Words>213</Words>
  <Application>Microsoft Office PowerPoint</Application>
  <PresentationFormat>Laajakuva</PresentationFormat>
  <Paragraphs>32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Gill Sans MT</vt:lpstr>
      <vt:lpstr>Wingdings</vt:lpstr>
      <vt:lpstr>Parcel</vt:lpstr>
      <vt:lpstr>Diabeteksen aiheuttamat lisäsairaudet</vt:lpstr>
      <vt:lpstr>VALKUAISAINEET</vt:lpstr>
      <vt:lpstr>retinopatia</vt:lpstr>
      <vt:lpstr>oireet</vt:lpstr>
      <vt:lpstr>HOITO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Diabeteksen aiheuttamat lisäsairaidet</dc:title>
  <dc:creator>Kurko Kaisa-Leea</dc:creator>
  <cp:lastModifiedBy>Kurko Kaisa-Leea</cp:lastModifiedBy>
  <cp:revision>11</cp:revision>
  <dcterms:created xsi:type="dcterms:W3CDTF">2020-04-22T13:22:38Z</dcterms:created>
  <dcterms:modified xsi:type="dcterms:W3CDTF">2020-04-23T06:12:33Z</dcterms:modified>
</cp:coreProperties>
</file>