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2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224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552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8611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1063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4374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7643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8670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808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65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1037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4464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839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DIABEETTINEN NEFROPATIA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850232"/>
            <a:ext cx="9144000" cy="1655762"/>
          </a:xfrm>
        </p:spPr>
        <p:txBody>
          <a:bodyPr/>
          <a:lstStyle/>
          <a:p>
            <a:r>
              <a:rPr lang="fi-FI" dirty="0" smtClean="0"/>
              <a:t>= YLEISNIMITYS MUNUAISSAIRAUDELLE</a:t>
            </a:r>
            <a:endParaRPr lang="fi-FI" dirty="0"/>
          </a:p>
          <a:p>
            <a:endParaRPr lang="fi-FI" dirty="0" smtClean="0"/>
          </a:p>
          <a:p>
            <a:r>
              <a:rPr lang="fi-FI" dirty="0" smtClean="0"/>
              <a:t>+ MIKRO- JA MAKROALBUMINURIA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054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2126071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 smtClean="0"/>
              <a:t>Tyyppi 1 </a:t>
            </a:r>
            <a:r>
              <a:rPr lang="fi-FI" dirty="0" smtClean="0">
                <a:sym typeface="Wingdings" panose="05000000000000000000" pitchFamily="2" charset="2"/>
              </a:rPr>
              <a:t> 20-30% mikroalbuminuria taudin kestettyä 15v.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50 %  etenee munuaistaudiksi</a:t>
            </a:r>
          </a:p>
          <a:p>
            <a:pPr marL="0" indent="0">
              <a:buNone/>
            </a:pP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 smtClean="0"/>
              <a:t>Tyyppi 2 </a:t>
            </a:r>
            <a:r>
              <a:rPr lang="fi-FI" dirty="0" smtClean="0">
                <a:sym typeface="Wingdings" panose="05000000000000000000" pitchFamily="2" charset="2"/>
              </a:rPr>
              <a:t> Mikroalbuminuria esiintyy jo 20% taudin toteamisvaiheessa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Suurentuneen kuolleisuuden takia vain pieni osa etenee loppuvaiheen </a:t>
            </a:r>
            <a:r>
              <a:rPr lang="fi-FI" dirty="0" err="1" smtClean="0">
                <a:sym typeface="Wingdings" panose="05000000000000000000" pitchFamily="2" charset="2"/>
              </a:rPr>
              <a:t>mun</a:t>
            </a:r>
            <a:r>
              <a:rPr lang="fi-FI" dirty="0" smtClean="0">
                <a:sym typeface="Wingdings" panose="05000000000000000000" pitchFamily="2" charset="2"/>
              </a:rPr>
              <a:t>. VT.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10v. </a:t>
            </a:r>
            <a:r>
              <a:rPr lang="fi-FI" dirty="0">
                <a:sym typeface="Wingdings" panose="05000000000000000000" pitchFamily="2" charset="2"/>
              </a:rPr>
              <a:t>k</a:t>
            </a:r>
            <a:r>
              <a:rPr lang="fi-FI" dirty="0" smtClean="0">
                <a:sym typeface="Wingdings" panose="05000000000000000000" pitchFamily="2" charset="2"/>
              </a:rPr>
              <a:t>uluttua </a:t>
            </a:r>
          </a:p>
          <a:p>
            <a:pPr>
              <a:buFontTx/>
              <a:buChar char="-"/>
            </a:pPr>
            <a:r>
              <a:rPr lang="fi-FI" sz="2000" dirty="0" smtClean="0">
                <a:sym typeface="Wingdings" panose="05000000000000000000" pitchFamily="2" charset="2"/>
              </a:rPr>
              <a:t>Mikroalbuminuria 25-30%</a:t>
            </a:r>
          </a:p>
          <a:p>
            <a:pPr>
              <a:buFontTx/>
              <a:buChar char="-"/>
            </a:pPr>
            <a:r>
              <a:rPr lang="fi-FI" sz="2000" dirty="0" smtClean="0">
                <a:sym typeface="Wingdings" panose="05000000000000000000" pitchFamily="2" charset="2"/>
              </a:rPr>
              <a:t>Makroalbuminuria 5%</a:t>
            </a:r>
          </a:p>
          <a:p>
            <a:pPr>
              <a:buFontTx/>
              <a:buChar char="-"/>
            </a:pPr>
            <a:r>
              <a:rPr lang="fi-FI" sz="2000" dirty="0" smtClean="0">
                <a:sym typeface="Wingdings" panose="05000000000000000000" pitchFamily="2" charset="2"/>
              </a:rPr>
              <a:t>Suurentunut P-</a:t>
            </a:r>
            <a:r>
              <a:rPr lang="fi-FI" sz="2000" dirty="0" err="1" smtClean="0">
                <a:sym typeface="Wingdings" panose="05000000000000000000" pitchFamily="2" charset="2"/>
              </a:rPr>
              <a:t>Krea</a:t>
            </a:r>
            <a:r>
              <a:rPr lang="fi-FI" sz="2000" dirty="0" smtClean="0">
                <a:sym typeface="Wingdings" panose="05000000000000000000" pitchFamily="2" charset="2"/>
              </a:rPr>
              <a:t> n. 1%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Otsikko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fi-FI" dirty="0" smtClean="0"/>
              <a:t>ESIINTYVYYS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7505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27463" y="659675"/>
            <a:ext cx="9601200" cy="891988"/>
          </a:xfrm>
          <a:solidFill>
            <a:srgbClr val="FFFF00"/>
          </a:solidFill>
        </p:spPr>
        <p:txBody>
          <a:bodyPr/>
          <a:lstStyle/>
          <a:p>
            <a:r>
              <a:rPr lang="fi-FI" dirty="0" smtClean="0"/>
              <a:t>Mikroa</a:t>
            </a:r>
            <a:r>
              <a:rPr lang="fi-FI" dirty="0" smtClean="0"/>
              <a:t>lbuminuria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46760" y="2024743"/>
            <a:ext cx="10515600" cy="4557168"/>
          </a:xfrm>
        </p:spPr>
        <p:txBody>
          <a:bodyPr>
            <a:normAutofit lnSpcReduction="10000"/>
          </a:bodyPr>
          <a:lstStyle/>
          <a:p>
            <a:r>
              <a:rPr lang="fi-FI" sz="2800" dirty="0" smtClean="0"/>
              <a:t>Mikroalbuminuria= levon jälkeen U-</a:t>
            </a:r>
            <a:r>
              <a:rPr lang="fi-FI" sz="2800" dirty="0" err="1" smtClean="0"/>
              <a:t>prot</a:t>
            </a:r>
            <a:r>
              <a:rPr lang="fi-FI" sz="2800" dirty="0" smtClean="0"/>
              <a:t> hieman lisääntynyt </a:t>
            </a:r>
            <a:r>
              <a:rPr lang="fi-FI" sz="2800" dirty="0" smtClean="0"/>
              <a:t>(voi </a:t>
            </a:r>
            <a:r>
              <a:rPr lang="fi-FI" sz="2800" dirty="0" err="1" smtClean="0"/>
              <a:t>aih</a:t>
            </a:r>
            <a:r>
              <a:rPr lang="fi-FI" sz="2800" dirty="0" smtClean="0"/>
              <a:t>. RR nousua</a:t>
            </a:r>
            <a:r>
              <a:rPr lang="fi-FI" sz="2800" dirty="0" smtClean="0"/>
              <a:t>) </a:t>
            </a:r>
            <a:r>
              <a:rPr lang="fi-FI" sz="2800" dirty="0" smtClean="0">
                <a:sym typeface="Wingdings" panose="05000000000000000000" pitchFamily="2" charset="2"/>
              </a:rPr>
              <a:t> </a:t>
            </a:r>
            <a:r>
              <a:rPr lang="fi-FI" sz="2800" dirty="0" err="1" smtClean="0">
                <a:sym typeface="Wingdings" panose="05000000000000000000" pitchFamily="2" charset="2"/>
              </a:rPr>
              <a:t>diabeettisen</a:t>
            </a:r>
            <a:r>
              <a:rPr lang="fi-FI" sz="2800" dirty="0" smtClean="0">
                <a:sym typeface="Wingdings" panose="05000000000000000000" pitchFamily="2" charset="2"/>
              </a:rPr>
              <a:t> </a:t>
            </a:r>
            <a:r>
              <a:rPr lang="fi-FI" sz="2800" dirty="0" err="1" smtClean="0">
                <a:sym typeface="Wingdings" panose="05000000000000000000" pitchFamily="2" charset="2"/>
              </a:rPr>
              <a:t>nefropatian</a:t>
            </a:r>
            <a:r>
              <a:rPr lang="fi-FI" sz="2800" dirty="0" smtClean="0">
                <a:sym typeface="Wingdings" panose="05000000000000000000" pitchFamily="2" charset="2"/>
              </a:rPr>
              <a:t> 1. vaihe.  4 x riski CV-sairauksiin</a:t>
            </a:r>
            <a:endParaRPr lang="fi-FI" sz="2800" dirty="0" smtClean="0"/>
          </a:p>
          <a:p>
            <a:r>
              <a:rPr lang="fi-FI" sz="2800" dirty="0" smtClean="0"/>
              <a:t>Munuaistauti myötävaikutta monien komplikaatioiden syntyyn.</a:t>
            </a:r>
          </a:p>
          <a:p>
            <a:r>
              <a:rPr lang="fi-FI" sz="2800" dirty="0" smtClean="0"/>
              <a:t>1/3 kehittää munuaistaudin</a:t>
            </a:r>
          </a:p>
          <a:p>
            <a:r>
              <a:rPr lang="fi-FI" sz="2800" dirty="0" smtClean="0"/>
              <a:t>Tulee </a:t>
            </a:r>
            <a:r>
              <a:rPr lang="fi-FI" sz="2800" dirty="0" smtClean="0"/>
              <a:t>seuloa </a:t>
            </a:r>
            <a:r>
              <a:rPr lang="fi-FI" sz="2800" dirty="0" smtClean="0"/>
              <a:t>vuosittain</a:t>
            </a:r>
          </a:p>
          <a:p>
            <a:endParaRPr lang="fi-FI" dirty="0"/>
          </a:p>
          <a:p>
            <a:r>
              <a:rPr lang="fi-FI" sz="2800" dirty="0" err="1" smtClean="0"/>
              <a:t>Yövirtsassa</a:t>
            </a:r>
            <a:r>
              <a:rPr lang="fi-FI" sz="2800" dirty="0" smtClean="0"/>
              <a:t> (</a:t>
            </a:r>
            <a:r>
              <a:rPr lang="fi-FI" sz="2800" dirty="0" err="1" smtClean="0"/>
              <a:t>cU-alb</a:t>
            </a:r>
            <a:r>
              <a:rPr lang="fi-FI" sz="2800" dirty="0" smtClean="0"/>
              <a:t> 20-200µg)</a:t>
            </a:r>
          </a:p>
          <a:p>
            <a:r>
              <a:rPr lang="fi-FI" dirty="0" smtClean="0"/>
              <a:t>Vrk-virtsa (</a:t>
            </a:r>
            <a:r>
              <a:rPr lang="fi-FI" dirty="0" err="1" smtClean="0"/>
              <a:t>dU-alb</a:t>
            </a:r>
            <a:r>
              <a:rPr lang="fi-FI" dirty="0" smtClean="0"/>
              <a:t> 30-300mg/vrk)</a:t>
            </a:r>
          </a:p>
          <a:p>
            <a:r>
              <a:rPr lang="fi-FI" sz="2800" dirty="0" smtClean="0"/>
              <a:t>Aamuvirtsasta(2.5-35mg/</a:t>
            </a:r>
            <a:r>
              <a:rPr lang="fi-FI" sz="2800" dirty="0" err="1" smtClean="0"/>
              <a:t>mmol</a:t>
            </a:r>
            <a:r>
              <a:rPr lang="fi-FI" sz="2800" dirty="0" smtClean="0"/>
              <a:t>)</a:t>
            </a:r>
            <a:endParaRPr lang="fi-FI" sz="2800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532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fi-FI" dirty="0" smtClean="0"/>
              <a:t>MITTAAMINEN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Suositeltavin </a:t>
            </a:r>
            <a:r>
              <a:rPr lang="fi-FI" dirty="0" err="1" smtClean="0"/>
              <a:t>yökeräys</a:t>
            </a:r>
            <a:endParaRPr lang="fi-FI" dirty="0" smtClean="0"/>
          </a:p>
          <a:p>
            <a:r>
              <a:rPr lang="fi-FI" dirty="0" smtClean="0"/>
              <a:t>Eritys vaihtelee päivittäin, sitä lisää: </a:t>
            </a:r>
          </a:p>
          <a:p>
            <a:pPr>
              <a:buFontTx/>
              <a:buChar char="-"/>
            </a:pPr>
            <a:r>
              <a:rPr lang="fi-FI" sz="2400" dirty="0" smtClean="0"/>
              <a:t>VTI</a:t>
            </a:r>
          </a:p>
          <a:p>
            <a:pPr>
              <a:buFontTx/>
              <a:buChar char="-"/>
            </a:pPr>
            <a:r>
              <a:rPr lang="fi-FI" sz="2400" dirty="0" smtClean="0"/>
              <a:t>Kuume</a:t>
            </a:r>
          </a:p>
          <a:p>
            <a:pPr>
              <a:buFontTx/>
              <a:buChar char="-"/>
            </a:pPr>
            <a:r>
              <a:rPr lang="fi-FI" sz="2400" dirty="0" err="1" smtClean="0"/>
              <a:t>fyys.rasitus</a:t>
            </a:r>
            <a:endParaRPr lang="fi-FI" sz="2400" dirty="0" smtClean="0"/>
          </a:p>
          <a:p>
            <a:pPr>
              <a:buFontTx/>
              <a:buChar char="-"/>
            </a:pPr>
            <a:r>
              <a:rPr lang="fi-FI" sz="2400" dirty="0" smtClean="0"/>
              <a:t>Kuukautiset</a:t>
            </a:r>
          </a:p>
          <a:p>
            <a:pPr>
              <a:buFontTx/>
              <a:buChar char="-"/>
            </a:pPr>
            <a:r>
              <a:rPr lang="fi-FI" sz="2400" dirty="0" err="1" smtClean="0"/>
              <a:t>Syd</a:t>
            </a:r>
            <a:r>
              <a:rPr lang="fi-FI" sz="2400" dirty="0" smtClean="0"/>
              <a:t>. VT</a:t>
            </a:r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 Mikroalbuminuria </a:t>
            </a:r>
            <a:r>
              <a:rPr lang="fi-FI" dirty="0" err="1" smtClean="0">
                <a:sym typeface="Wingdings" panose="05000000000000000000" pitchFamily="2" charset="2"/>
              </a:rPr>
              <a:t>dg</a:t>
            </a:r>
            <a:r>
              <a:rPr lang="fi-FI" dirty="0" smtClean="0">
                <a:sym typeface="Wingdings" panose="05000000000000000000" pitchFamily="2" charset="2"/>
              </a:rPr>
              <a:t>. Pitäisi perustua </a:t>
            </a:r>
            <a:r>
              <a:rPr lang="fi-FI" dirty="0" err="1" smtClean="0">
                <a:sym typeface="Wingdings" panose="05000000000000000000" pitchFamily="2" charset="2"/>
              </a:rPr>
              <a:t>kehteen</a:t>
            </a:r>
            <a:r>
              <a:rPr lang="fi-FI" dirty="0" smtClean="0">
                <a:sym typeface="Wingdings" panose="05000000000000000000" pitchFamily="2" charset="2"/>
              </a:rPr>
              <a:t> positiiviseen löydökseen kolmessa 3-6kk aikana tehdyssä tutkimuksessa.</a:t>
            </a:r>
            <a:endParaRPr lang="fi-FI" dirty="0"/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855427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92776" y="365126"/>
            <a:ext cx="10361023" cy="1084852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 smtClean="0"/>
              <a:t>NEFROPATIAN VAIHEET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199" y="2113008"/>
            <a:ext cx="10515600" cy="435133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fi-FI" dirty="0" smtClean="0"/>
              <a:t>Mikroalbuminuria</a:t>
            </a:r>
          </a:p>
          <a:p>
            <a:pPr marL="514350" indent="-514350">
              <a:buAutoNum type="arabicPeriod"/>
            </a:pPr>
            <a:r>
              <a:rPr lang="fi-FI" dirty="0" err="1" smtClean="0"/>
              <a:t>Proteinuria</a:t>
            </a:r>
            <a:r>
              <a:rPr lang="fi-FI" dirty="0" smtClean="0"/>
              <a:t> (albuminuria) </a:t>
            </a:r>
            <a:r>
              <a:rPr lang="fi-FI" dirty="0" err="1" smtClean="0"/>
              <a:t>dU-prot</a:t>
            </a:r>
            <a:r>
              <a:rPr lang="fi-FI" dirty="0" smtClean="0"/>
              <a:t>. &gt; 300mg/vrk, </a:t>
            </a:r>
            <a:r>
              <a:rPr lang="fi-FI" dirty="0" err="1" smtClean="0"/>
              <a:t>cU-alb</a:t>
            </a:r>
            <a:r>
              <a:rPr lang="fi-FI" dirty="0" smtClean="0"/>
              <a:t> &gt;200µg</a:t>
            </a:r>
          </a:p>
          <a:p>
            <a:pPr marL="514350" indent="-514350">
              <a:buAutoNum type="arabicPeriod"/>
            </a:pPr>
            <a:r>
              <a:rPr lang="fi-FI" dirty="0" err="1" smtClean="0"/>
              <a:t>Nefroosi</a:t>
            </a:r>
            <a:r>
              <a:rPr lang="fi-FI" dirty="0" smtClean="0"/>
              <a:t>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err="1" smtClean="0">
                <a:sym typeface="Wingdings" panose="05000000000000000000" pitchFamily="2" charset="2"/>
              </a:rPr>
              <a:t>dU-prot</a:t>
            </a:r>
            <a:r>
              <a:rPr lang="fi-FI" dirty="0" smtClean="0">
                <a:sym typeface="Wingdings" panose="05000000000000000000" pitchFamily="2" charset="2"/>
              </a:rPr>
              <a:t> &gt; 3g/vrk</a:t>
            </a: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	</a:t>
            </a:r>
            <a:r>
              <a:rPr lang="fi-FI" dirty="0" smtClean="0">
                <a:sym typeface="Wingdings" panose="05000000000000000000" pitchFamily="2" charset="2"/>
              </a:rPr>
              <a:t>- </a:t>
            </a:r>
            <a:r>
              <a:rPr lang="fi-FI" dirty="0" err="1" smtClean="0">
                <a:sym typeface="Wingdings" panose="05000000000000000000" pitchFamily="2" charset="2"/>
              </a:rPr>
              <a:t>hypoalbuminemia</a:t>
            </a:r>
            <a:r>
              <a:rPr lang="fi-FI" dirty="0" smtClean="0">
                <a:sym typeface="Wingdings" panose="05000000000000000000" pitchFamily="2" charset="2"/>
              </a:rPr>
              <a:t>  turvotuksia</a:t>
            </a:r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4. Munuaisten vajaatoiminta (vaiheet 2-5)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5. </a:t>
            </a:r>
            <a:r>
              <a:rPr lang="fi-FI" dirty="0" err="1" smtClean="0"/>
              <a:t>Loppuvaiheenmunuasiten</a:t>
            </a:r>
            <a:r>
              <a:rPr lang="fi-FI" dirty="0" smtClean="0"/>
              <a:t> vajaatoiminta (GFR&lt; 15ml/min tai 	dialyysihoito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428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02418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fi-FI" dirty="0" smtClean="0"/>
              <a:t>ENNUSTE PROTEINURIASSA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Diabeetikoista 40 sairastamisvuoden jälkeen:</a:t>
            </a:r>
          </a:p>
          <a:p>
            <a:pPr>
              <a:buFontTx/>
              <a:buChar char="-"/>
            </a:pPr>
            <a:r>
              <a:rPr lang="fi-FI" dirty="0" smtClean="0"/>
              <a:t>10% </a:t>
            </a:r>
            <a:r>
              <a:rPr lang="fi-FI" dirty="0" err="1" smtClean="0"/>
              <a:t>proteinuriapotilaista</a:t>
            </a:r>
            <a:r>
              <a:rPr lang="fi-FI" dirty="0" smtClean="0"/>
              <a:t> elossa</a:t>
            </a:r>
          </a:p>
          <a:p>
            <a:pPr>
              <a:buFontTx/>
              <a:buChar char="-"/>
            </a:pPr>
            <a:r>
              <a:rPr lang="fi-FI" dirty="0" smtClean="0"/>
              <a:t>70% EI-</a:t>
            </a:r>
            <a:r>
              <a:rPr lang="fi-FI" dirty="0" err="1" smtClean="0"/>
              <a:t>proteinuriaa</a:t>
            </a:r>
            <a:r>
              <a:rPr lang="fi-FI" dirty="0" smtClean="0"/>
              <a:t> potevista elää!!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Riski on 50% suurempi</a:t>
            </a:r>
          </a:p>
          <a:p>
            <a:pPr>
              <a:buFont typeface="Wingdings" panose="05000000000000000000" pitchFamily="2" charset="2"/>
              <a:buChar char="à"/>
            </a:pPr>
            <a:endParaRPr lang="fi-FI" dirty="0">
              <a:sym typeface="Wingdings" panose="05000000000000000000" pitchFamily="2" charset="2"/>
            </a:endParaRPr>
          </a:p>
          <a:p>
            <a:r>
              <a:rPr lang="fi-FI" dirty="0" smtClean="0">
                <a:sym typeface="Wingdings" panose="05000000000000000000" pitchFamily="2" charset="2"/>
              </a:rPr>
              <a:t>40-vuotiaalla diabeetikolla ilman </a:t>
            </a:r>
            <a:r>
              <a:rPr lang="fi-FI" dirty="0" err="1" smtClean="0">
                <a:sym typeface="Wingdings" panose="05000000000000000000" pitchFamily="2" charset="2"/>
              </a:rPr>
              <a:t>proteinuriaa</a:t>
            </a:r>
            <a:r>
              <a:rPr lang="fi-FI" dirty="0" smtClean="0">
                <a:sym typeface="Wingdings" panose="05000000000000000000" pitchFamily="2" charset="2"/>
              </a:rPr>
              <a:t> kokonaiskuolleisuus on 2x normaaliväestöön verrattuna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40-vuotiaalla </a:t>
            </a:r>
            <a:r>
              <a:rPr lang="fi-FI" dirty="0" err="1" smtClean="0">
                <a:sym typeface="Wingdings" panose="05000000000000000000" pitchFamily="2" charset="2"/>
              </a:rPr>
              <a:t>proteinurisella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daibeetikolla</a:t>
            </a:r>
            <a:r>
              <a:rPr lang="fi-FI" dirty="0" smtClean="0">
                <a:sym typeface="Wingdings" panose="05000000000000000000" pitchFamily="2" charset="2"/>
              </a:rPr>
              <a:t> kokonaiskuolleisuuden riski on 20-40 x normaaliväestöön verrattuna.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5429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8935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fi-FI" dirty="0" smtClean="0"/>
              <a:t>VERENPAINEEN 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 Lääkehoitoa suositellaan, jos RR </a:t>
            </a:r>
            <a:r>
              <a:rPr lang="fi-FI" dirty="0" err="1" smtClean="0"/>
              <a:t>syst</a:t>
            </a:r>
            <a:r>
              <a:rPr lang="fi-FI" dirty="0" smtClean="0"/>
              <a:t> &gt; 140mmHg tai </a:t>
            </a:r>
            <a:r>
              <a:rPr lang="fi-FI" dirty="0" err="1" smtClean="0"/>
              <a:t>diast</a:t>
            </a:r>
            <a:r>
              <a:rPr lang="fi-FI" dirty="0" smtClean="0"/>
              <a:t> RR &gt; 90mmHg </a:t>
            </a:r>
          </a:p>
          <a:p>
            <a:pPr marL="0" indent="0">
              <a:buNone/>
            </a:pPr>
            <a:r>
              <a:rPr lang="fi-FI" dirty="0" smtClean="0"/>
              <a:t>JA jos potilaalla on diabetes tai munuaissairaus</a:t>
            </a:r>
            <a:endParaRPr lang="fi-FI" dirty="0"/>
          </a:p>
          <a:p>
            <a:r>
              <a:rPr lang="fi-FI" dirty="0" smtClean="0"/>
              <a:t>Hoitotavoite</a:t>
            </a:r>
          </a:p>
          <a:p>
            <a:pPr marL="0" indent="0">
              <a:buNone/>
            </a:pPr>
            <a:r>
              <a:rPr lang="fi-FI" sz="2400" dirty="0" smtClean="0"/>
              <a:t>- &lt; 140/80 mmHg diabeetikolla</a:t>
            </a:r>
          </a:p>
          <a:p>
            <a:pPr>
              <a:buFontTx/>
              <a:buChar char="-"/>
            </a:pPr>
            <a:r>
              <a:rPr lang="fi-FI" sz="2400" dirty="0" smtClean="0"/>
              <a:t>&lt; 130/80 mmHg </a:t>
            </a:r>
            <a:r>
              <a:rPr lang="fi-FI" sz="2400" dirty="0" err="1" smtClean="0"/>
              <a:t>diabeettisessa</a:t>
            </a:r>
            <a:r>
              <a:rPr lang="fi-FI" sz="2400" dirty="0" smtClean="0"/>
              <a:t> </a:t>
            </a:r>
            <a:r>
              <a:rPr lang="fi-FI" sz="2400" dirty="0" err="1" smtClean="0"/>
              <a:t>nefropatiassa</a:t>
            </a:r>
            <a:endParaRPr lang="fi-FI" sz="2400" dirty="0" smtClean="0"/>
          </a:p>
          <a:p>
            <a:pPr>
              <a:buFontTx/>
              <a:buChar char="-"/>
            </a:pPr>
            <a:r>
              <a:rPr lang="fi-FI" sz="2400" dirty="0" smtClean="0"/>
              <a:t>&lt; 125/75 mmHg JOS </a:t>
            </a:r>
            <a:r>
              <a:rPr lang="fi-FI" sz="2400" dirty="0" err="1" smtClean="0"/>
              <a:t>proteinuria</a:t>
            </a:r>
            <a:r>
              <a:rPr lang="fi-FI" sz="2400" dirty="0" smtClean="0"/>
              <a:t> &gt; 1g/vrk (Suomessa)</a:t>
            </a:r>
          </a:p>
          <a:p>
            <a:r>
              <a:rPr lang="fi-FI" dirty="0" smtClean="0"/>
              <a:t>ACE tai ATR ensivalinta </a:t>
            </a:r>
            <a:r>
              <a:rPr lang="fi-FI" dirty="0" smtClean="0">
                <a:sym typeface="Wingdings" panose="05000000000000000000" pitchFamily="2" charset="2"/>
              </a:rPr>
              <a:t> vaikuttavat munuaisten toimintaan, estävät paineen nousua munuaiskeräsessä.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9144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02418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fi-FI" dirty="0" smtClean="0"/>
              <a:t>RUOKAVALIOHOITO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Proteiinirajoitus ei ole tarpeen </a:t>
            </a:r>
            <a:r>
              <a:rPr lang="fi-FI" dirty="0" err="1" smtClean="0"/>
              <a:t>mikroalbuminuriassa</a:t>
            </a:r>
            <a:endParaRPr lang="fi-FI" dirty="0" smtClean="0"/>
          </a:p>
          <a:p>
            <a:r>
              <a:rPr lang="fi-FI" dirty="0" smtClean="0"/>
              <a:t>Suolaa ↓ (tavallinen suola, ei mineraali) </a:t>
            </a:r>
            <a:r>
              <a:rPr lang="fi-FI" dirty="0" smtClean="0">
                <a:sym typeface="Wingdings" panose="05000000000000000000" pitchFamily="2" charset="2"/>
              </a:rPr>
              <a:t> tarve alle 1g, tavoite alle 5g</a:t>
            </a:r>
            <a:endParaRPr lang="fi-FI" dirty="0" smtClean="0"/>
          </a:p>
          <a:p>
            <a:r>
              <a:rPr lang="fi-FI" dirty="0" smtClean="0"/>
              <a:t>Fosforia </a:t>
            </a:r>
            <a:r>
              <a:rPr lang="fi-FI" dirty="0" smtClean="0"/>
              <a:t>↓ </a:t>
            </a:r>
          </a:p>
          <a:p>
            <a:r>
              <a:rPr lang="fi-FI" dirty="0" smtClean="0"/>
              <a:t>Energian ja </a:t>
            </a:r>
            <a:r>
              <a:rPr lang="fi-FI" dirty="0" err="1" smtClean="0"/>
              <a:t>prot</a:t>
            </a:r>
            <a:r>
              <a:rPr lang="fi-FI" dirty="0" smtClean="0"/>
              <a:t> laatu, kun rajoituksia tehdään</a:t>
            </a:r>
          </a:p>
          <a:p>
            <a:r>
              <a:rPr lang="fi-FI" dirty="0" smtClean="0"/>
              <a:t>Kaliumin rajoitus vasta ongelmatilanteissa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5935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</TotalTime>
  <Words>326</Words>
  <Application>Microsoft Office PowerPoint</Application>
  <PresentationFormat>Laajakuva</PresentationFormat>
  <Paragraphs>61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Office-teema</vt:lpstr>
      <vt:lpstr>DIABEETTINEN NEFROPATIA</vt:lpstr>
      <vt:lpstr>ESIINTYVYYS</vt:lpstr>
      <vt:lpstr>Mikroalbuminuria </vt:lpstr>
      <vt:lpstr>MITTAAMINEN</vt:lpstr>
      <vt:lpstr>NEFROPATIAN VAIHEET</vt:lpstr>
      <vt:lpstr>ENNUSTE PROTEINURIASSA</vt:lpstr>
      <vt:lpstr>VERENPAINEEN HOITO</vt:lpstr>
      <vt:lpstr>RUOKAVALIOHOITO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DIABEETTINEN NEFROPATIA</dc:title>
  <dc:creator>Kurko Kaisa-Leea</dc:creator>
  <cp:lastModifiedBy>Kurko Kaisa-Leea</cp:lastModifiedBy>
  <cp:revision>9</cp:revision>
  <dcterms:created xsi:type="dcterms:W3CDTF">2020-04-22T07:04:28Z</dcterms:created>
  <dcterms:modified xsi:type="dcterms:W3CDTF">2020-04-22T19:25:20Z</dcterms:modified>
</cp:coreProperties>
</file>