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8" r:id="rId2"/>
    <p:sldId id="270" r:id="rId3"/>
    <p:sldId id="271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5" r:id="rId13"/>
    <p:sldId id="273" r:id="rId14"/>
    <p:sldId id="266" r:id="rId15"/>
    <p:sldId id="27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A20DD-C2B7-4DC2-A00D-FA336FF8BA77}" type="datetimeFigureOut">
              <a:rPr lang="fi-FI" smtClean="0"/>
              <a:t>8.4.2020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0FA6A-7CB9-4930-860C-A51CF8B9D1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0342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8185B-D4B5-490A-A939-40E332A13ED8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5812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8BCCE1-DD15-4604-A047-6CBE9530267E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i-FI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4030308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i-FI" smtClean="0"/>
              <a:t>Glykoitunut hemoglobiini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5F1C66-B100-4E62-8AB5-EE8378D47456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0049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3C6281-3B5E-4372-874D-D79494574C3A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fi-FI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001772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77257" y="217715"/>
            <a:ext cx="9791771" cy="1393372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fi-FI" b="1" dirty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fi-FI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fi-FI" b="1" dirty="0" smtClean="0">
                <a:solidFill>
                  <a:schemeClr val="tx2">
                    <a:satMod val="130000"/>
                  </a:schemeClr>
                </a:solidFill>
              </a:rPr>
              <a:t>TYYPIN 2 DIABETES (T2DM)</a:t>
            </a:r>
            <a:endParaRPr lang="fi-FI" dirty="0"/>
          </a:p>
        </p:txBody>
      </p:sp>
      <p:sp>
        <p:nvSpPr>
          <p:cNvPr id="12291" name="Sisällön paikkamerkki 2"/>
          <p:cNvSpPr>
            <a:spLocks noGrp="1"/>
          </p:cNvSpPr>
          <p:nvPr>
            <p:ph idx="1"/>
          </p:nvPr>
        </p:nvSpPr>
        <p:spPr>
          <a:xfrm>
            <a:off x="1390650" y="2133600"/>
            <a:ext cx="8513763" cy="4038600"/>
          </a:xfrm>
        </p:spPr>
        <p:txBody>
          <a:bodyPr>
            <a:normAutofit fontScale="92500"/>
          </a:bodyPr>
          <a:lstStyle/>
          <a:p>
            <a:pPr marL="342900" lvl="1" indent="-342900">
              <a:buSzPct val="70000"/>
              <a:buFont typeface="Wingdings" panose="05000000000000000000" pitchFamily="2" charset="2"/>
              <a:buChar char="§"/>
            </a:pPr>
            <a:r>
              <a:rPr lang="fi-FI" i="0" dirty="0" smtClean="0"/>
              <a:t>Ylipaino ja kohonnut verenpaine tai rasva-aineenvaihdunnan häiriö tai molemmat (</a:t>
            </a:r>
            <a:r>
              <a:rPr lang="fi-FI" i="0" dirty="0" smtClean="0"/>
              <a:t>MBO)</a:t>
            </a:r>
          </a:p>
          <a:p>
            <a:pPr marL="342900" lvl="1" indent="-342900">
              <a:buSzPct val="70000"/>
              <a:buFont typeface="Wingdings" panose="05000000000000000000" pitchFamily="2" charset="2"/>
              <a:buChar char="§"/>
            </a:pPr>
            <a:r>
              <a:rPr lang="fi-FI" i="0" dirty="0" smtClean="0"/>
              <a:t>Perimällä </a:t>
            </a:r>
            <a:r>
              <a:rPr lang="fi-FI" i="0" dirty="0" smtClean="0"/>
              <a:t>ja ympäristötekijöillä on selvä osuus. </a:t>
            </a:r>
            <a:endParaRPr lang="fi-FI" i="0" dirty="0" smtClean="0"/>
          </a:p>
          <a:p>
            <a:pPr marL="342900" lvl="1" indent="-342900">
              <a:buSzPct val="70000"/>
              <a:buFont typeface="Wingdings" panose="05000000000000000000" pitchFamily="2" charset="2"/>
              <a:buChar char="§"/>
            </a:pPr>
            <a:r>
              <a:rPr lang="fi-FI" i="0" dirty="0" smtClean="0"/>
              <a:t>Tautiin </a:t>
            </a:r>
            <a:r>
              <a:rPr lang="fi-FI" i="0" dirty="0" smtClean="0"/>
              <a:t>liittyy sekä </a:t>
            </a:r>
            <a:r>
              <a:rPr lang="fi-FI" b="1" i="0" dirty="0" smtClean="0"/>
              <a:t>insuliininpuute </a:t>
            </a:r>
            <a:r>
              <a:rPr lang="fi-FI" i="0" dirty="0" smtClean="0"/>
              <a:t>että insuliinin heikentynyt vaikutus (</a:t>
            </a:r>
            <a:r>
              <a:rPr lang="fi-FI" b="1" i="0" dirty="0" smtClean="0"/>
              <a:t>insuliiniresistenssi</a:t>
            </a:r>
            <a:r>
              <a:rPr lang="fi-FI" i="0" dirty="0" smtClean="0"/>
              <a:t>).</a:t>
            </a:r>
          </a:p>
          <a:p>
            <a:pPr marL="342900" lvl="1" indent="-342900">
              <a:buSzPct val="70000"/>
              <a:buFont typeface="Wingdings" panose="05000000000000000000" pitchFamily="2" charset="2"/>
              <a:buChar char="§"/>
            </a:pPr>
            <a:r>
              <a:rPr lang="fi-FI" i="0" dirty="0" smtClean="0"/>
              <a:t>Koska </a:t>
            </a:r>
            <a:r>
              <a:rPr lang="fi-FI" i="0" dirty="0" smtClean="0"/>
              <a:t>insuliiniresistenssi lisää insuliinin tarvetta, insuliinintuotanto on tarpeeseen nähden vähentynyt</a:t>
            </a:r>
            <a:r>
              <a:rPr lang="fi-FI" i="0" dirty="0" smtClean="0"/>
              <a:t>.</a:t>
            </a:r>
            <a:endParaRPr lang="fi-FI" dirty="0"/>
          </a:p>
          <a:p>
            <a:pPr marL="342900" lvl="1" indent="-342900">
              <a:buSzPct val="70000"/>
              <a:buFont typeface="Wingdings" panose="05000000000000000000" pitchFamily="2" charset="2"/>
              <a:buChar char="§"/>
            </a:pPr>
            <a:r>
              <a:rPr lang="fi-FI" i="0" dirty="0"/>
              <a:t>Noin 75 % Suomessa diagnosoiduista diabeetikoista sairastaa tyypin 2 tautia</a:t>
            </a:r>
            <a:r>
              <a:rPr lang="fi-FI" i="0" dirty="0" smtClean="0"/>
              <a:t>.</a:t>
            </a:r>
          </a:p>
          <a:p>
            <a:pPr marL="342900" lvl="1" indent="-342900">
              <a:buSzPct val="70000"/>
              <a:buFont typeface="Wingdings" panose="05000000000000000000" pitchFamily="2" charset="2"/>
              <a:buChar char="§"/>
            </a:pPr>
            <a:endParaRPr lang="fi-FI" i="0" dirty="0"/>
          </a:p>
          <a:p>
            <a:pPr marL="342900" lvl="1" indent="-342900">
              <a:buSzPct val="70000"/>
              <a:buFont typeface="Wingdings" panose="05000000000000000000" pitchFamily="2" charset="2"/>
              <a:buChar char="§"/>
            </a:pPr>
            <a:r>
              <a:rPr lang="fi-FI" i="0" dirty="0"/>
              <a:t> Sairastumisikä: Yleensä yli 40v</a:t>
            </a:r>
          </a:p>
          <a:p>
            <a:pPr marL="342900" lvl="1" indent="-342900">
              <a:buSzPct val="70000"/>
              <a:buFont typeface="Wingdings" panose="05000000000000000000" pitchFamily="2" charset="2"/>
              <a:buChar char="§"/>
            </a:pPr>
            <a:r>
              <a:rPr lang="fi-FI" i="0" dirty="0"/>
              <a:t> Periytyminen: 40% riski sairastua, jos </a:t>
            </a:r>
            <a:r>
              <a:rPr lang="fi-FI" i="0" dirty="0" smtClean="0"/>
              <a:t>yhdellä </a:t>
            </a:r>
            <a:r>
              <a:rPr lang="fi-FI" i="0" dirty="0"/>
              <a:t>vanhemmista on; 70% </a:t>
            </a:r>
            <a:r>
              <a:rPr lang="fi-FI" i="0" dirty="0" smtClean="0"/>
              <a:t>jos molemmilla </a:t>
            </a:r>
            <a:r>
              <a:rPr lang="fi-FI" i="0" dirty="0"/>
              <a:t>on </a:t>
            </a:r>
            <a:r>
              <a:rPr lang="fi-FI" i="0" dirty="0" smtClean="0"/>
              <a:t>DM</a:t>
            </a:r>
            <a:endParaRPr lang="fi-FI" i="0" dirty="0"/>
          </a:p>
        </p:txBody>
      </p:sp>
      <p:sp>
        <p:nvSpPr>
          <p:cNvPr id="12292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19E957-ABDE-4F60-97E2-440F6F013EA2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8.4.2020</a:t>
            </a:fld>
            <a:endParaRPr lang="fi-FI" smtClean="0"/>
          </a:p>
        </p:txBody>
      </p:sp>
      <p:sp>
        <p:nvSpPr>
          <p:cNvPr id="12293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A073D1-22A6-4181-AA5D-223F4290A235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558262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tsikko 1"/>
          <p:cNvSpPr>
            <a:spLocks noGrp="1"/>
          </p:cNvSpPr>
          <p:nvPr>
            <p:ph type="title"/>
          </p:nvPr>
        </p:nvSpPr>
        <p:spPr>
          <a:xfrm>
            <a:off x="1582056" y="685800"/>
            <a:ext cx="9390743" cy="997857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eaLnBrk="1" hangingPunct="1"/>
            <a:r>
              <a:rPr lang="fi-FI" dirty="0" smtClean="0"/>
              <a:t>VUOSITARKASTUS</a:t>
            </a:r>
          </a:p>
        </p:txBody>
      </p:sp>
      <p:sp>
        <p:nvSpPr>
          <p:cNvPr id="28675" name="Sisällön paikkamerkki 2"/>
          <p:cNvSpPr>
            <a:spLocks noGrp="1"/>
          </p:cNvSpPr>
          <p:nvPr>
            <p:ph idx="1"/>
          </p:nvPr>
        </p:nvSpPr>
        <p:spPr>
          <a:xfrm>
            <a:off x="1390650" y="1888219"/>
            <a:ext cx="8589963" cy="4162425"/>
          </a:xfrm>
        </p:spPr>
        <p:txBody>
          <a:bodyPr>
            <a:normAutofit lnSpcReduction="10000"/>
          </a:bodyPr>
          <a:lstStyle/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sz="2400" i="0" dirty="0" err="1" smtClean="0"/>
              <a:t>Lääkäri+hoitaja</a:t>
            </a:r>
            <a:endParaRPr lang="fi-FI" sz="2400" i="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sz="2400" i="0" dirty="0" smtClean="0"/>
              <a:t>Samat </a:t>
            </a:r>
            <a:r>
              <a:rPr lang="fi-FI" sz="2400" i="0" dirty="0"/>
              <a:t>kuin määräaikaiskäyntiin ja </a:t>
            </a:r>
            <a:r>
              <a:rPr lang="fi-FI" sz="2400" i="0" dirty="0" smtClean="0"/>
              <a:t>lisäksi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sz="2400" i="0" dirty="0" smtClean="0"/>
              <a:t>Silmänpohjat </a:t>
            </a:r>
            <a:r>
              <a:rPr lang="fi-FI" sz="2400" i="0" dirty="0"/>
              <a:t>(</a:t>
            </a:r>
            <a:r>
              <a:rPr lang="fi-FI" sz="2400" i="0" dirty="0" smtClean="0"/>
              <a:t>1-3v)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sz="2400" i="0" dirty="0" smtClean="0"/>
              <a:t>Munuaisten toiminta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sz="2400" i="0" dirty="0" smtClean="0"/>
              <a:t>Veren rasva-arvot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sz="2400" i="0" dirty="0" smtClean="0"/>
              <a:t>Jalat </a:t>
            </a:r>
            <a:r>
              <a:rPr lang="fi-FI" sz="2400" i="0" dirty="0"/>
              <a:t>perusteellisesti </a:t>
            </a:r>
            <a:endParaRPr lang="fi-FI" sz="2400" i="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sz="2400" i="0" dirty="0" smtClean="0"/>
              <a:t>Suun </a:t>
            </a:r>
            <a:r>
              <a:rPr lang="fi-FI" sz="2400" i="0" dirty="0"/>
              <a:t>ja hampaiden </a:t>
            </a:r>
            <a:r>
              <a:rPr lang="fi-FI" sz="2400" i="0" dirty="0" smtClean="0"/>
              <a:t>kunto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sz="2400" i="0" dirty="0" smtClean="0"/>
              <a:t>Sydän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sz="2400" i="0" dirty="0" smtClean="0"/>
              <a:t>VS-mittarin </a:t>
            </a:r>
            <a:r>
              <a:rPr lang="fi-FI" sz="2400" i="0" dirty="0"/>
              <a:t>kunto ja toiminta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sz="2400" i="0" dirty="0"/>
              <a:t>Tarvittaessa muita kokeita</a:t>
            </a:r>
          </a:p>
          <a:p>
            <a:pPr lvl="1" eaLnBrk="1" hangingPunct="1"/>
            <a:endParaRPr lang="fi-FI" dirty="0" smtClean="0"/>
          </a:p>
        </p:txBody>
      </p:sp>
      <p:sp>
        <p:nvSpPr>
          <p:cNvPr id="28676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381AD8-CAC3-4A9B-8CF0-432EA0812ECA}" type="datetime1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8.4.2020</a:t>
            </a:fld>
            <a:endParaRPr lang="fi-FI" smtClean="0">
              <a:ea typeface="ＭＳ Ｐゴシック" pitchFamily="34" charset="-128"/>
            </a:endParaRPr>
          </a:p>
        </p:txBody>
      </p:sp>
      <p:sp>
        <p:nvSpPr>
          <p:cNvPr id="2867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FBE460-B148-4946-9F5D-703D18BE5A29}" type="slidenum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r>
              <a:rPr lang="fi-FI" smtClean="0">
                <a:ea typeface="ＭＳ Ｐゴシック" pitchFamily="34" charset="-12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91011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51584" y="-99392"/>
            <a:ext cx="7696200" cy="1143000"/>
          </a:xfrm>
        </p:spPr>
        <p:txBody>
          <a:bodyPr/>
          <a:lstStyle/>
          <a:p>
            <a:endParaRPr lang="fi-FI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/>
          </p:nvPr>
        </p:nvGraphicFramePr>
        <p:xfrm>
          <a:off x="1631505" y="-315417"/>
          <a:ext cx="8964489" cy="6502169"/>
        </p:xfrm>
        <a:graphic>
          <a:graphicData uri="http://schemas.openxmlformats.org/drawingml/2006/table">
            <a:tbl>
              <a:tblPr/>
              <a:tblGrid>
                <a:gridCol w="2988163"/>
                <a:gridCol w="2988163"/>
                <a:gridCol w="2988163"/>
              </a:tblGrid>
              <a:tr h="1529026">
                <a:tc gridSpan="3">
                  <a:txBody>
                    <a:bodyPr/>
                    <a:lstStyle/>
                    <a:p>
                      <a:r>
                        <a:rPr lang="fi-FI" sz="1800" b="1" dirty="0"/>
                        <a:t>Taulukko 2. Diabeetikon hoidon yleiset tavoitteet glukoositasapainon, lipidien ja verenpaineen osalta.</a:t>
                      </a:r>
                    </a:p>
                  </a:txBody>
                  <a:tcPr marL="48658" marR="48658" marT="24329" marB="24329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37601">
                <a:tc>
                  <a:txBody>
                    <a:bodyPr/>
                    <a:lstStyle/>
                    <a:p>
                      <a:r>
                        <a:rPr lang="fi-FI" sz="1800" b="1"/>
                        <a:t>Mittari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 dirty="0"/>
                        <a:t>Tavoite 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/>
                        <a:t>Huomioitavaa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44824">
                <a:tc>
                  <a:txBody>
                    <a:bodyPr/>
                    <a:lstStyle/>
                    <a:p>
                      <a:r>
                        <a:rPr lang="fi-FI" sz="1800" b="1" dirty="0"/>
                        <a:t>HbA</a:t>
                      </a:r>
                      <a:r>
                        <a:rPr lang="fi-FI" sz="1800" b="1" baseline="-25000" dirty="0"/>
                        <a:t>1c</a:t>
                      </a:r>
                      <a:r>
                        <a:rPr lang="fi-FI" sz="1800" b="1" dirty="0"/>
                        <a:t> </a:t>
                      </a:r>
                      <a:r>
                        <a:rPr lang="fi-FI" sz="1800" b="1" dirty="0" smtClean="0"/>
                        <a:t>(</a:t>
                      </a:r>
                      <a:r>
                        <a:rPr lang="fi-FI" sz="1800" b="1" dirty="0" err="1" smtClean="0"/>
                        <a:t>mmol/mol</a:t>
                      </a:r>
                      <a:r>
                        <a:rPr lang="fi-FI" sz="1800" b="1" dirty="0"/>
                        <a:t>, %)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 dirty="0"/>
                        <a:t>alle 53 (7,0 %) 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 dirty="0"/>
                        <a:t>ellei vakavia </a:t>
                      </a:r>
                      <a:r>
                        <a:rPr lang="fi-FI" sz="1800" b="1" dirty="0" err="1" smtClean="0"/>
                        <a:t>hypoglykemioita</a:t>
                      </a:r>
                      <a:endParaRPr lang="fi-FI" sz="1800" b="1" dirty="0"/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9407">
                <a:tc>
                  <a:txBody>
                    <a:bodyPr/>
                    <a:lstStyle/>
                    <a:p>
                      <a:r>
                        <a:rPr lang="fi-FI" sz="1800" b="1"/>
                        <a:t>Paastoglukoosipitoisuus (mmol/l)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/>
                        <a:t>alle 7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 dirty="0"/>
                        <a:t>omamittauksissa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43018">
                <a:tc>
                  <a:txBody>
                    <a:bodyPr/>
                    <a:lstStyle/>
                    <a:p>
                      <a:r>
                        <a:rPr lang="fi-FI" sz="1800" b="1" dirty="0"/>
                        <a:t>Aterian jälkeinen glukoosipitoisuus (noin kaksi tuntia ateriasta) (</a:t>
                      </a:r>
                      <a:r>
                        <a:rPr lang="fi-FI" sz="1800" b="1" dirty="0" err="1"/>
                        <a:t>mmol/l</a:t>
                      </a:r>
                      <a:r>
                        <a:rPr lang="fi-FI" sz="1800" b="1" dirty="0"/>
                        <a:t>)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/>
                        <a:t>alle 10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/>
                        <a:t>omamittauksissa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9407">
                <a:tc>
                  <a:txBody>
                    <a:bodyPr/>
                    <a:lstStyle/>
                    <a:p>
                      <a:r>
                        <a:rPr lang="fi-FI" sz="1800" b="1"/>
                        <a:t>LDL-kolesterolipitoisuus (mmol/l)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 dirty="0"/>
                        <a:t>alle 2,5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/>
                        <a:t>kaikilla diabeetikoilla 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6629">
                <a:tc>
                  <a:txBody>
                    <a:bodyPr/>
                    <a:lstStyle/>
                    <a:p>
                      <a:endParaRPr lang="fi-FI" sz="1800" b="1" dirty="0"/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 dirty="0"/>
                        <a:t>alle 1,8 tai ≥ 50 %:n vähenemä lähtöarvosta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b="1" dirty="0"/>
                        <a:t>diabeetikoilla, </a:t>
                      </a:r>
                      <a:r>
                        <a:rPr lang="fi-FI" sz="1100" b="1" dirty="0"/>
                        <a:t>joilla on valtimosairaus, </a:t>
                      </a:r>
                      <a:r>
                        <a:rPr lang="fi-FI" sz="1100" b="1" dirty="0" err="1"/>
                        <a:t>mikrovaskulaarikomplikaatioita</a:t>
                      </a:r>
                      <a:r>
                        <a:rPr lang="fi-FI" sz="1100" b="1" dirty="0"/>
                        <a:t> tai muita valtimosairauden riskitekijöitä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856">
                <a:tc>
                  <a:txBody>
                    <a:bodyPr/>
                    <a:lstStyle/>
                    <a:p>
                      <a:r>
                        <a:rPr lang="fi-FI" sz="1600" b="1" dirty="0"/>
                        <a:t>Verenpaine (</a:t>
                      </a:r>
                      <a:r>
                        <a:rPr lang="fi-FI" sz="1600" b="1" dirty="0" err="1"/>
                        <a:t>mmHg</a:t>
                      </a:r>
                      <a:r>
                        <a:rPr lang="fi-FI" sz="1600" b="1" dirty="0"/>
                        <a:t>)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1" dirty="0"/>
                        <a:t>alle 140/80 </a:t>
                      </a:r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1000" dirty="0"/>
                    </a:p>
                  </a:txBody>
                  <a:tcPr marL="48658" marR="48658" marT="24329" marB="243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14E85F-2F0F-4970-8839-0EB371CA54BD}" type="datetime1">
              <a:rPr lang="fi-FI" smtClean="0"/>
              <a:pPr>
                <a:defRPr/>
              </a:pPr>
              <a:t>8.4.2020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F7505D-0745-461F-8351-74F27DD80514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666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63706"/>
          </a:xfrm>
          <a:solidFill>
            <a:schemeClr val="accent2"/>
          </a:solidFill>
        </p:spPr>
        <p:txBody>
          <a:bodyPr/>
          <a:lstStyle/>
          <a:p>
            <a:r>
              <a:rPr lang="fi-FI" dirty="0" smtClean="0"/>
              <a:t>HbA1c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007224"/>
          </a:xfrm>
        </p:spPr>
        <p:txBody>
          <a:bodyPr>
            <a:normAutofit lnSpcReduction="10000"/>
          </a:bodyPr>
          <a:lstStyle/>
          <a:p>
            <a:r>
              <a:rPr lang="fi-FI" sz="2800" dirty="0" smtClean="0"/>
              <a:t>HbA1c-arvo kertoo, </a:t>
            </a:r>
            <a:r>
              <a:rPr lang="fi-FI" sz="2800" b="1" dirty="0" smtClean="0">
                <a:effectLst/>
              </a:rPr>
              <a:t>kuinka paljon </a:t>
            </a:r>
            <a:r>
              <a:rPr lang="fi-FI" sz="2800" dirty="0" smtClean="0"/>
              <a:t>glukoosia eli </a:t>
            </a:r>
            <a:r>
              <a:rPr lang="fi-FI" sz="2800" b="1" dirty="0" smtClean="0">
                <a:effectLst/>
              </a:rPr>
              <a:t>sokeria</a:t>
            </a:r>
            <a:r>
              <a:rPr lang="fi-FI" sz="2800" dirty="0" smtClean="0"/>
              <a:t> veren punasolujen </a:t>
            </a:r>
            <a:r>
              <a:rPr lang="fi-FI" sz="2800" b="1" dirty="0" smtClean="0">
                <a:effectLst/>
              </a:rPr>
              <a:t>hemoglobiiniin on tarttunut</a:t>
            </a:r>
            <a:r>
              <a:rPr lang="fi-FI" sz="2800" dirty="0" smtClean="0"/>
              <a:t> mittausta edeltävinä viikkoina</a:t>
            </a:r>
          </a:p>
          <a:p>
            <a:r>
              <a:rPr lang="fi-FI" sz="2800" dirty="0" smtClean="0"/>
              <a:t>Yleensä tavoite alle 53 </a:t>
            </a:r>
            <a:r>
              <a:rPr lang="fi-FI" sz="2800" dirty="0" err="1" smtClean="0"/>
              <a:t>mmol</a:t>
            </a:r>
            <a:r>
              <a:rPr lang="fi-FI" sz="2800" smtClean="0"/>
              <a:t>/l </a:t>
            </a:r>
            <a:r>
              <a:rPr lang="fi-FI" sz="2800" dirty="0" smtClean="0"/>
              <a:t>(7%).</a:t>
            </a:r>
            <a:br>
              <a:rPr lang="fi-FI" sz="2800" dirty="0" smtClean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/>
              <a:t>(Jos ei esiinny matalan verensokerin ongelmia, voi olla</a:t>
            </a:r>
            <a:r>
              <a:rPr lang="fi-FI" sz="2800" b="1" dirty="0"/>
              <a:t> </a:t>
            </a:r>
            <a:r>
              <a:rPr lang="fi-FI" sz="2800" dirty="0"/>
              <a:t>matalampikin eli alle 47 </a:t>
            </a:r>
            <a:r>
              <a:rPr lang="fi-FI" sz="2800" dirty="0" err="1"/>
              <a:t>mmol</a:t>
            </a:r>
            <a:r>
              <a:rPr lang="fi-FI" sz="2800" dirty="0"/>
              <a:t>/l (alle 6.5</a:t>
            </a:r>
            <a:r>
              <a:rPr lang="fi-FI" sz="2800" dirty="0" smtClean="0"/>
              <a:t>%)</a:t>
            </a:r>
            <a:endParaRPr lang="fi-FI" sz="2800" dirty="0"/>
          </a:p>
          <a:p>
            <a:r>
              <a:rPr lang="fi-FI" sz="2800" dirty="0"/>
              <a:t>40% kustannuksista voisi laskea, jos KA HbA1c laskisi 9</a:t>
            </a:r>
            <a:r>
              <a:rPr lang="fi-FI" sz="2800" dirty="0" smtClean="0"/>
              <a:t>% </a:t>
            </a:r>
            <a:r>
              <a:rPr lang="fi-FI" sz="2800" dirty="0" smtClean="0">
                <a:sym typeface="Wingdings" panose="05000000000000000000" pitchFamily="2" charset="2"/>
              </a:rPr>
              <a:t> </a:t>
            </a:r>
            <a:r>
              <a:rPr lang="fi-FI" sz="2800" dirty="0" smtClean="0"/>
              <a:t> 8</a:t>
            </a:r>
            <a:r>
              <a:rPr lang="fi-FI" sz="2800" dirty="0"/>
              <a:t>%!!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660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891988"/>
          </a:xfrm>
          <a:solidFill>
            <a:srgbClr val="FFFF00"/>
          </a:solidFill>
        </p:spPr>
        <p:txBody>
          <a:bodyPr/>
          <a:lstStyle/>
          <a:p>
            <a:r>
              <a:rPr lang="fi-FI" dirty="0" smtClean="0"/>
              <a:t>Albuminuria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Mikroalbuminuria= levon jälkeen </a:t>
            </a:r>
            <a:r>
              <a:rPr lang="fi-FI" sz="2800" dirty="0" err="1" smtClean="0"/>
              <a:t>U-prot</a:t>
            </a:r>
            <a:r>
              <a:rPr lang="fi-FI" sz="2800" dirty="0" smtClean="0"/>
              <a:t> hieman lisääntynyt (Voi </a:t>
            </a:r>
            <a:r>
              <a:rPr lang="fi-FI" sz="2800" dirty="0" err="1" smtClean="0"/>
              <a:t>aih</a:t>
            </a:r>
            <a:r>
              <a:rPr lang="fi-FI" sz="2800" dirty="0" smtClean="0"/>
              <a:t>. RR nousua)</a:t>
            </a:r>
          </a:p>
          <a:p>
            <a:r>
              <a:rPr lang="fi-FI" sz="2800" dirty="0" smtClean="0"/>
              <a:t>Munuaistauti myötävaikutta monien komplikaatioiden syntyyn.</a:t>
            </a:r>
          </a:p>
          <a:p>
            <a:r>
              <a:rPr lang="fi-FI" sz="2800" dirty="0" smtClean="0"/>
              <a:t>1/3 kehittää munuaistaudin</a:t>
            </a:r>
          </a:p>
          <a:p>
            <a:r>
              <a:rPr lang="fi-FI" sz="2800" dirty="0" smtClean="0"/>
              <a:t>Myös T2DM sairastavilla (jos mikro </a:t>
            </a:r>
            <a:r>
              <a:rPr lang="fi-FI" sz="2800" dirty="0" smtClean="0">
                <a:sym typeface="Wingdings" panose="05000000000000000000" pitchFamily="2" charset="2"/>
              </a:rPr>
              <a:t></a:t>
            </a:r>
            <a:r>
              <a:rPr lang="fi-FI" sz="2800" dirty="0" smtClean="0"/>
              <a:t> 30% </a:t>
            </a:r>
            <a:r>
              <a:rPr lang="fi-FI" sz="2800" dirty="0" err="1" smtClean="0"/>
              <a:t>nefropatian</a:t>
            </a:r>
            <a:r>
              <a:rPr lang="fi-FI" sz="2800" dirty="0" smtClean="0"/>
              <a:t>)</a:t>
            </a:r>
          </a:p>
          <a:p>
            <a:r>
              <a:rPr lang="fi-FI" sz="2800" dirty="0"/>
              <a:t>T</a:t>
            </a:r>
            <a:r>
              <a:rPr lang="fi-FI" sz="2800" dirty="0" smtClean="0"/>
              <a:t>ulee seuloa vuosittain.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312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64458"/>
            <a:ext cx="9601200" cy="1190172"/>
          </a:xfrm>
          <a:solidFill>
            <a:srgbClr val="92D05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fi-FI" sz="4000" dirty="0" smtClean="0">
                <a:solidFill>
                  <a:schemeClr val="tx2">
                    <a:satMod val="130000"/>
                  </a:schemeClr>
                </a:solidFill>
              </a:rPr>
              <a:t>LÄÄKEHOITO</a:t>
            </a:r>
            <a:endParaRPr lang="fi-FI" sz="40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654629"/>
            <a:ext cx="9601200" cy="4601028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fi-FI" sz="2800" dirty="0"/>
          </a:p>
          <a:p>
            <a:pPr lvl="1" eaLnBrk="1" hangingPunct="1">
              <a:buFontTx/>
              <a:buChar char="-"/>
            </a:pPr>
            <a:r>
              <a:rPr lang="fi-FI" sz="2400" i="0" dirty="0"/>
              <a:t>jos elämäntapamuutoksilla ei saavuteta toivottuja tuloksia ½-1 vuodessa</a:t>
            </a:r>
          </a:p>
          <a:p>
            <a:pPr lvl="1" eaLnBrk="1" hangingPunct="1">
              <a:buFontTx/>
              <a:buChar char="-"/>
            </a:pPr>
            <a:r>
              <a:rPr lang="fi-FI" sz="2400" i="0" dirty="0"/>
              <a:t>lääkkeillä hoidetaan valtimotaudin riskitekijöitä ja kohonnutta verensokeria</a:t>
            </a:r>
          </a:p>
          <a:p>
            <a:pPr lvl="1" eaLnBrk="1" hangingPunct="1">
              <a:buFontTx/>
              <a:buChar char="-"/>
            </a:pPr>
            <a:r>
              <a:rPr lang="fi-FI" sz="2400" i="0" dirty="0" smtClean="0"/>
              <a:t>asetyylisalisyylihappo </a:t>
            </a:r>
            <a:r>
              <a:rPr lang="fi-FI" sz="2400" i="0" dirty="0">
                <a:sym typeface="Wingdings" pitchFamily="2" charset="2"/>
              </a:rPr>
              <a:t>  veren hyytymistaipumus</a:t>
            </a:r>
          </a:p>
          <a:p>
            <a:pPr lvl="1" eaLnBrk="1" hangingPunct="1">
              <a:buFontTx/>
              <a:buChar char="-"/>
            </a:pPr>
            <a:r>
              <a:rPr lang="fi-FI" sz="2400" i="0" dirty="0">
                <a:sym typeface="Wingdings" pitchFamily="2" charset="2"/>
              </a:rPr>
              <a:t>verenpainelääkkeet  kohonnut verenpaine</a:t>
            </a:r>
          </a:p>
          <a:p>
            <a:pPr lvl="1" eaLnBrk="1" hangingPunct="1">
              <a:buFontTx/>
              <a:buChar char="-"/>
            </a:pPr>
            <a:r>
              <a:rPr lang="fi-FI" sz="2400" i="0" dirty="0"/>
              <a:t>rasva-aineenvaihdunnanlääkkeet  </a:t>
            </a:r>
            <a:r>
              <a:rPr lang="fi-FI" sz="2400" i="0" dirty="0">
                <a:sym typeface="Wingdings" pitchFamily="2" charset="2"/>
              </a:rPr>
              <a:t> kohonneet veren rasva-arvot</a:t>
            </a:r>
          </a:p>
          <a:p>
            <a:pPr lvl="1" eaLnBrk="1" hangingPunct="1">
              <a:buFontTx/>
              <a:buChar char="-"/>
            </a:pPr>
            <a:r>
              <a:rPr lang="fi-FI" sz="2400" b="1" i="0" dirty="0" smtClean="0">
                <a:sym typeface="Wingdings" pitchFamily="2" charset="2"/>
              </a:rPr>
              <a:t>Tabletit ja/tai </a:t>
            </a:r>
            <a:r>
              <a:rPr lang="fi-FI" sz="2400" b="1" i="0" dirty="0">
                <a:sym typeface="Wingdings" pitchFamily="2" charset="2"/>
              </a:rPr>
              <a:t>insuliini </a:t>
            </a:r>
            <a:r>
              <a:rPr lang="fi-FI" sz="2400" i="0" dirty="0">
                <a:sym typeface="Wingdings" pitchFamily="2" charset="2"/>
              </a:rPr>
              <a:t> kohonnut verensokeri</a:t>
            </a:r>
            <a:endParaRPr lang="fi-FI" sz="2400" i="0" dirty="0"/>
          </a:p>
          <a:p>
            <a:pPr eaLnBrk="1" hangingPunct="1">
              <a:buFont typeface="Wingdings" pitchFamily="2" charset="2"/>
              <a:buNone/>
            </a:pPr>
            <a:endParaRPr lang="fi-FI" dirty="0"/>
          </a:p>
        </p:txBody>
      </p:sp>
      <p:sp>
        <p:nvSpPr>
          <p:cNvPr id="20484" name="Päivämäärän paikkamerkki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8B5DEB-0FA9-4767-A760-45E28AF8F08B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8.4.2020</a:t>
            </a:fld>
            <a:endParaRPr lang="fi-FI" smtClean="0"/>
          </a:p>
        </p:txBody>
      </p:sp>
      <p:sp>
        <p:nvSpPr>
          <p:cNvPr id="2048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8E91CD-D21C-4D5D-9940-00000AE0A9B4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2785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4577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fi-FI" dirty="0" smtClean="0"/>
              <a:t>LÄÄKEHOITO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025153"/>
          </a:xfrm>
        </p:spPr>
        <p:txBody>
          <a:bodyPr>
            <a:normAutofit lnSpcReduction="10000"/>
          </a:bodyPr>
          <a:lstStyle/>
          <a:p>
            <a:r>
              <a:rPr lang="fi-FI" sz="2800" dirty="0" smtClean="0"/>
              <a:t>INKRETIINITEHOSTAJAT (GLP-analogit ja </a:t>
            </a:r>
            <a:r>
              <a:rPr lang="fi-FI" sz="2800" dirty="0" err="1" smtClean="0"/>
              <a:t>gliptiinit</a:t>
            </a:r>
            <a:r>
              <a:rPr lang="fi-FI" sz="2800" dirty="0" smtClean="0"/>
              <a:t>)</a:t>
            </a:r>
          </a:p>
          <a:p>
            <a:r>
              <a:rPr lang="fi-FI" sz="2800" dirty="0" smtClean="0"/>
              <a:t>METFORMIINI = vasta-aiheinen munuaisvikaisilla!</a:t>
            </a:r>
          </a:p>
          <a:p>
            <a:r>
              <a:rPr lang="fi-FI" sz="2800" dirty="0" smtClean="0"/>
              <a:t>INSULIININ ERITYSTÄ LISÄÄVÄT (</a:t>
            </a:r>
            <a:r>
              <a:rPr lang="fi-FI" sz="2800" dirty="0" err="1" smtClean="0"/>
              <a:t>sulfonyyliureat</a:t>
            </a:r>
            <a:r>
              <a:rPr lang="fi-FI" sz="2800" dirty="0"/>
              <a:t> </a:t>
            </a:r>
            <a:r>
              <a:rPr lang="fi-FI" sz="2800" dirty="0" smtClean="0"/>
              <a:t>ja </a:t>
            </a:r>
            <a:r>
              <a:rPr lang="fi-FI" sz="2800" dirty="0" err="1" smtClean="0"/>
              <a:t>glinidit</a:t>
            </a:r>
            <a:r>
              <a:rPr lang="fi-FI" sz="2800" dirty="0" smtClean="0"/>
              <a:t>)</a:t>
            </a:r>
          </a:p>
          <a:p>
            <a:r>
              <a:rPr lang="fi-FI" sz="2800" dirty="0" smtClean="0"/>
              <a:t>INSULIINIHERKISTÄJÄT (</a:t>
            </a:r>
            <a:r>
              <a:rPr lang="fi-FI" sz="2800" dirty="0" err="1" smtClean="0"/>
              <a:t>glitatsonit</a:t>
            </a:r>
            <a:r>
              <a:rPr lang="fi-FI" sz="2800" dirty="0" smtClean="0"/>
              <a:t>)</a:t>
            </a:r>
          </a:p>
          <a:p>
            <a:r>
              <a:rPr lang="fi-FI" sz="2800" dirty="0" smtClean="0"/>
              <a:t>DABAGLIFLOTSIINI </a:t>
            </a:r>
            <a:r>
              <a:rPr lang="fi-FI" sz="2800" dirty="0" smtClean="0">
                <a:sym typeface="Wingdings" panose="05000000000000000000" pitchFamily="2" charset="2"/>
              </a:rPr>
              <a:t> sokeria virtsan mukana  lisää osmoottista </a:t>
            </a:r>
            <a:r>
              <a:rPr lang="fi-FI" sz="2800" dirty="0" err="1" smtClean="0">
                <a:sym typeface="Wingdings" panose="05000000000000000000" pitchFamily="2" charset="2"/>
              </a:rPr>
              <a:t>diureesia</a:t>
            </a:r>
            <a:r>
              <a:rPr lang="fi-FI" sz="2800" dirty="0" smtClean="0">
                <a:sym typeface="Wingdings" panose="05000000000000000000" pitchFamily="2" charset="2"/>
              </a:rPr>
              <a:t> + paino laskee</a:t>
            </a:r>
          </a:p>
          <a:p>
            <a:pPr marL="0" indent="0">
              <a:buNone/>
            </a:pPr>
            <a:r>
              <a:rPr lang="fi-FI" sz="2800" dirty="0" smtClean="0">
                <a:sym typeface="Wingdings" panose="05000000000000000000" pitchFamily="2" charset="2"/>
              </a:rPr>
              <a:t>HV: VTI, genitaalialueen infektiot, </a:t>
            </a:r>
            <a:r>
              <a:rPr lang="fi-FI" sz="2800" dirty="0" err="1" smtClean="0">
                <a:sym typeface="Wingdings" panose="05000000000000000000" pitchFamily="2" charset="2"/>
              </a:rPr>
              <a:t>dehydraatio</a:t>
            </a:r>
            <a:r>
              <a:rPr lang="fi-FI" sz="2800" dirty="0" smtClean="0">
                <a:sym typeface="Wingdings" panose="05000000000000000000" pitchFamily="2" charset="2"/>
              </a:rPr>
              <a:t> (ei yhdessä </a:t>
            </a:r>
            <a:r>
              <a:rPr lang="fi-FI" sz="2800" dirty="0" err="1" smtClean="0">
                <a:sym typeface="Wingdings" panose="05000000000000000000" pitchFamily="2" charset="2"/>
              </a:rPr>
              <a:t>furesiksen</a:t>
            </a:r>
            <a:r>
              <a:rPr lang="fi-FI" sz="2800" dirty="0" smtClean="0">
                <a:sym typeface="Wingdings" panose="05000000000000000000" pitchFamily="2" charset="2"/>
              </a:rPr>
              <a:t> kanssa)</a:t>
            </a:r>
          </a:p>
          <a:p>
            <a:pPr marL="0" indent="0">
              <a:buNone/>
            </a:pPr>
            <a:endParaRPr lang="fi-FI" dirty="0" smtClean="0">
              <a:sym typeface="Wingdings" panose="05000000000000000000" pitchFamily="2" charset="2"/>
            </a:endParaRP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593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0271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r>
              <a:rPr lang="fi-FI" dirty="0" err="1" smtClean="0"/>
              <a:t>Hyperglykemia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008096"/>
            <a:ext cx="9601200" cy="4410634"/>
          </a:xfrm>
        </p:spPr>
        <p:txBody>
          <a:bodyPr>
            <a:normAutofit fontScale="92500" lnSpcReduction="10000"/>
          </a:bodyPr>
          <a:lstStyle/>
          <a:p>
            <a:r>
              <a:rPr lang="fi-FI" sz="2800" dirty="0" err="1" smtClean="0"/>
              <a:t>Vs</a:t>
            </a:r>
            <a:r>
              <a:rPr lang="fi-FI" sz="2800" dirty="0" smtClean="0"/>
              <a:t> koholla (yli tavoitearvojen)</a:t>
            </a:r>
          </a:p>
          <a:p>
            <a:r>
              <a:rPr lang="fi-FI" sz="2800" dirty="0" smtClean="0"/>
              <a:t>Tulehdus, stressi, sairastaminen, KORTISONI, </a:t>
            </a:r>
            <a:r>
              <a:rPr lang="fi-FI" sz="2800" dirty="0" err="1" smtClean="0"/>
              <a:t>inska</a:t>
            </a:r>
            <a:r>
              <a:rPr lang="fi-FI" sz="2800" dirty="0" smtClean="0"/>
              <a:t> pilalla, pumppu rikki, katetri tukossa..)</a:t>
            </a:r>
          </a:p>
          <a:p>
            <a:r>
              <a:rPr lang="fi-FI" sz="2800" dirty="0" smtClean="0"/>
              <a:t>Hoitamattomana/ juuri puhjennut T1DM </a:t>
            </a:r>
            <a:r>
              <a:rPr lang="fi-FI" sz="2800" dirty="0" smtClean="0">
                <a:sym typeface="Wingdings" panose="05000000000000000000" pitchFamily="2" charset="2"/>
              </a:rPr>
              <a:t></a:t>
            </a:r>
          </a:p>
          <a:p>
            <a:pPr marL="0" indent="0">
              <a:buNone/>
            </a:pPr>
            <a:endParaRPr lang="fi-FI" sz="2800" dirty="0" smtClean="0">
              <a:sym typeface="Wingdings" panose="05000000000000000000" pitchFamily="2" charset="2"/>
            </a:endParaRPr>
          </a:p>
          <a:p>
            <a:r>
              <a:rPr lang="fi-FI" sz="2800" dirty="0" smtClean="0">
                <a:sym typeface="Wingdings" panose="05000000000000000000" pitchFamily="2" charset="2"/>
              </a:rPr>
              <a:t>KETOASIDOOSI = rasvahappojen hapettumistuotteet kertyvät elimistöön (HE-</a:t>
            </a:r>
            <a:r>
              <a:rPr lang="fi-FI" sz="2800" dirty="0" err="1" smtClean="0">
                <a:sym typeface="Wingdings" panose="05000000000000000000" pitchFamily="2" charset="2"/>
              </a:rPr>
              <a:t>tase.häiriö</a:t>
            </a:r>
            <a:r>
              <a:rPr lang="fi-FI" sz="2800" dirty="0" smtClean="0">
                <a:sym typeface="Wingdings" panose="05000000000000000000" pitchFamily="2" charset="2"/>
              </a:rPr>
              <a:t>)  </a:t>
            </a:r>
            <a:r>
              <a:rPr lang="fi-FI" sz="2800" b="1" dirty="0" smtClean="0">
                <a:effectLst/>
              </a:rPr>
              <a:t>Hapot kannattaa mitata aina, kun verensokeri on toistuvasti yli 15 </a:t>
            </a:r>
            <a:r>
              <a:rPr lang="fi-FI" sz="2800" b="1" dirty="0" err="1" smtClean="0">
                <a:effectLst/>
              </a:rPr>
              <a:t>mmol</a:t>
            </a:r>
            <a:r>
              <a:rPr lang="fi-FI" sz="2800" b="1" dirty="0" smtClean="0">
                <a:effectLst/>
              </a:rPr>
              <a:t>/l tai kun on sairas. </a:t>
            </a:r>
            <a:r>
              <a:rPr lang="fi-FI" sz="2800" dirty="0" smtClean="0">
                <a:effectLst/>
              </a:rPr>
              <a:t>(VS ei aina ole kovin korkea, </a:t>
            </a:r>
            <a:r>
              <a:rPr lang="fi-FI" sz="2800" dirty="0" err="1" smtClean="0">
                <a:effectLst/>
              </a:rPr>
              <a:t>yl</a:t>
            </a:r>
            <a:r>
              <a:rPr lang="fi-FI" sz="2800" dirty="0" smtClean="0">
                <a:effectLst/>
              </a:rPr>
              <a:t>. kuitenkin yli 15mmol/l.</a:t>
            </a:r>
            <a:endParaRPr lang="fi-FI" sz="2800" dirty="0" smtClean="0">
              <a:sym typeface="Wingdings" panose="05000000000000000000" pitchFamily="2" charset="2"/>
            </a:endParaRPr>
          </a:p>
          <a:p>
            <a:r>
              <a:rPr lang="fi-FI" sz="2800" dirty="0" err="1" smtClean="0">
                <a:sym typeface="Wingdings" panose="05000000000000000000" pitchFamily="2" charset="2"/>
              </a:rPr>
              <a:t>Dehydraatio</a:t>
            </a:r>
            <a:r>
              <a:rPr lang="fi-FI" sz="2800" dirty="0" smtClean="0">
                <a:sym typeface="Wingdings" panose="05000000000000000000" pitchFamily="2" charset="2"/>
              </a:rPr>
              <a:t> l. kuivuminen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96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62635" y="381000"/>
            <a:ext cx="9601200" cy="981635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/>
              <a:t>Hyperglykemian hoidon tavoitteet: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667435"/>
            <a:ext cx="9601200" cy="4733365"/>
          </a:xfrm>
        </p:spPr>
        <p:txBody>
          <a:bodyPr>
            <a:normAutofit/>
          </a:bodyPr>
          <a:lstStyle/>
          <a:p>
            <a:r>
              <a:rPr lang="fi-FI" sz="2800" dirty="0" smtClean="0"/>
              <a:t>Estää </a:t>
            </a:r>
            <a:r>
              <a:rPr lang="fi-FI" sz="2800" dirty="0" err="1" smtClean="0"/>
              <a:t>ketoasidoosi</a:t>
            </a:r>
            <a:r>
              <a:rPr lang="fi-FI" sz="2800" dirty="0" smtClean="0"/>
              <a:t> ja kuolemat insuliininpuutos diabeetikoilla</a:t>
            </a:r>
          </a:p>
          <a:p>
            <a:r>
              <a:rPr lang="fi-FI" sz="2800" dirty="0" smtClean="0"/>
              <a:t>Ehkäistä </a:t>
            </a:r>
            <a:r>
              <a:rPr lang="fi-FI" sz="2800" dirty="0" err="1" smtClean="0"/>
              <a:t>mikrovaskulaarikomplikaatioilta</a:t>
            </a:r>
            <a:endParaRPr lang="fi-FI" sz="2800" dirty="0" smtClean="0"/>
          </a:p>
          <a:p>
            <a:r>
              <a:rPr lang="fi-FI" sz="2800" dirty="0" smtClean="0"/>
              <a:t>Parantaa hyperglykemian oireet</a:t>
            </a:r>
          </a:p>
          <a:p>
            <a:r>
              <a:rPr lang="fi-FI" sz="2800" dirty="0" err="1" smtClean="0"/>
              <a:t>Makrovaskulaarikomplikaatiot</a:t>
            </a:r>
            <a:r>
              <a:rPr lang="fi-FI" sz="2800" dirty="0" smtClean="0"/>
              <a:t> tärkein kuoleman ja sairastuvuuden syy – kokonaisvaltainen riskitekijöiden hoito! (Rasvat, RR, tupakointi, VS)</a:t>
            </a:r>
          </a:p>
          <a:p>
            <a:r>
              <a:rPr lang="fi-FI" sz="2800" dirty="0" smtClean="0"/>
              <a:t>Elämäntapahoito keskeistä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71841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>
          <a:xfrm>
            <a:off x="2032000" y="456067"/>
            <a:ext cx="7733336" cy="1187194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fi-FI" dirty="0" smtClean="0"/>
              <a:t>KUN KORKEAN VERENSOKERIN VAIKUTUKSET ILMAANTUVAT:</a:t>
            </a:r>
            <a:endParaRPr lang="fi-FI" dirty="0" smtClean="0"/>
          </a:p>
        </p:txBody>
      </p:sp>
      <p:sp>
        <p:nvSpPr>
          <p:cNvPr id="15363" name="Sisällön paikkamerkki 2"/>
          <p:cNvSpPr>
            <a:spLocks noGrp="1"/>
          </p:cNvSpPr>
          <p:nvPr>
            <p:ph idx="1"/>
          </p:nvPr>
        </p:nvSpPr>
        <p:spPr>
          <a:xfrm>
            <a:off x="2012468" y="2164882"/>
            <a:ext cx="7772400" cy="4810125"/>
          </a:xfrm>
        </p:spPr>
        <p:txBody>
          <a:bodyPr/>
          <a:lstStyle/>
          <a:p>
            <a:pPr eaLnBrk="1" hangingPunct="1"/>
            <a:r>
              <a:rPr lang="fi-FI" sz="2400" dirty="0"/>
              <a:t>korkeat </a:t>
            </a:r>
            <a:r>
              <a:rPr lang="fi-FI" sz="2400" dirty="0" smtClean="0"/>
              <a:t>virtsamäärät </a:t>
            </a:r>
            <a:r>
              <a:rPr lang="fi-FI" sz="2400" dirty="0" smtClean="0">
                <a:sym typeface="Wingdings" panose="05000000000000000000" pitchFamily="2" charset="2"/>
              </a:rPr>
              <a:t> jano</a:t>
            </a:r>
            <a:endParaRPr lang="fi-FI" sz="2400" dirty="0"/>
          </a:p>
          <a:p>
            <a:pPr eaLnBrk="1" hangingPunct="1"/>
            <a:r>
              <a:rPr lang="fi-FI" sz="2400" dirty="0"/>
              <a:t>toistuvat tulehdukset, VTI, ruusu, pneumonia,</a:t>
            </a:r>
          </a:p>
          <a:p>
            <a:pPr eaLnBrk="1" hangingPunct="1"/>
            <a:r>
              <a:rPr lang="fi-FI" sz="2400" dirty="0"/>
              <a:t>ihotulehdukset</a:t>
            </a:r>
          </a:p>
          <a:p>
            <a:pPr eaLnBrk="1" hangingPunct="1"/>
            <a:r>
              <a:rPr lang="fi-FI" sz="2400" dirty="0"/>
              <a:t>haavojen huono paraneminen</a:t>
            </a:r>
          </a:p>
          <a:p>
            <a:pPr eaLnBrk="1" hangingPunct="1"/>
            <a:r>
              <a:rPr lang="fi-FI" sz="2400" dirty="0"/>
              <a:t>väsymys, huimaus</a:t>
            </a:r>
          </a:p>
          <a:p>
            <a:pPr eaLnBrk="1" hangingPunct="1"/>
            <a:r>
              <a:rPr lang="fi-FI" sz="2400" dirty="0"/>
              <a:t>painonlasku</a:t>
            </a:r>
          </a:p>
          <a:p>
            <a:pPr eaLnBrk="1" hangingPunct="1"/>
            <a:r>
              <a:rPr lang="fi-FI" sz="2400" dirty="0"/>
              <a:t>näkökyvyn heikkeneminen</a:t>
            </a:r>
          </a:p>
          <a:p>
            <a:pPr eaLnBrk="1" hangingPunct="1"/>
            <a:r>
              <a:rPr lang="fi-FI" sz="2400" dirty="0"/>
              <a:t>mielialan lasku</a:t>
            </a:r>
          </a:p>
          <a:p>
            <a:pPr eaLnBrk="1" hangingPunct="1"/>
            <a:r>
              <a:rPr lang="fi-FI" sz="2400" dirty="0"/>
              <a:t>muistin, älyllisen suorituskyvyn heikkeneminen</a:t>
            </a:r>
          </a:p>
          <a:p>
            <a:pPr eaLnBrk="1" hangingPunct="1"/>
            <a:endParaRPr lang="fi-FI" dirty="0" smtClean="0"/>
          </a:p>
        </p:txBody>
      </p:sp>
      <p:sp>
        <p:nvSpPr>
          <p:cNvPr id="1536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47F35D-9447-4B9C-BA1C-5BDB86D34363}" type="datetime1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8.4.2020</a:t>
            </a:fld>
            <a:endParaRPr lang="fi-FI" smtClean="0">
              <a:ea typeface="ＭＳ Ｐゴシック" pitchFamily="34" charset="-128"/>
            </a:endParaRPr>
          </a:p>
        </p:txBody>
      </p:sp>
      <p:sp>
        <p:nvSpPr>
          <p:cNvPr id="1536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A77533-1D26-424C-8FA5-2D7EE3E69321}" type="slidenum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fi-FI" smtClean="0">
                <a:ea typeface="ＭＳ Ｐゴシック" pitchFamily="34" charset="-12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885519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90650" y="362857"/>
            <a:ext cx="9582150" cy="1277257"/>
          </a:xfrm>
          <a:solidFill>
            <a:schemeClr val="accent2"/>
          </a:solidFill>
        </p:spPr>
        <p:txBody>
          <a:bodyPr/>
          <a:lstStyle/>
          <a:p>
            <a:pPr>
              <a:defRPr/>
            </a:pPr>
            <a:r>
              <a:rPr lang="fi-FI" sz="36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fi-FI" sz="36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fi-FI" sz="3600" dirty="0" smtClean="0">
                <a:solidFill>
                  <a:schemeClr val="tx2">
                    <a:satMod val="130000"/>
                  </a:schemeClr>
                </a:solidFill>
              </a:rPr>
              <a:t>TYYPIN 2 DIABETEKSEN HOITOTYÖ</a:t>
            </a:r>
            <a:endParaRPr lang="fi-FI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1495878" y="1785257"/>
            <a:ext cx="7696200" cy="4038600"/>
          </a:xfrm>
        </p:spPr>
        <p:txBody>
          <a:bodyPr>
            <a:normAutofit fontScale="92500" lnSpcReduction="10000"/>
          </a:bodyPr>
          <a:lstStyle/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fi-FI" sz="3000" dirty="0"/>
              <a:t>Hyvät elämäntavat</a:t>
            </a:r>
          </a:p>
          <a:p>
            <a:pPr marL="365760" indent="-283464">
              <a:spcAft>
                <a:spcPts val="0"/>
              </a:spcAft>
              <a:buNone/>
              <a:defRPr/>
            </a:pPr>
            <a:r>
              <a:rPr lang="fi-FI" sz="2400" dirty="0"/>
              <a:t>	</a:t>
            </a:r>
            <a:r>
              <a:rPr lang="fi-FI" sz="2600" dirty="0"/>
              <a:t>- vähärasvainen, vähäsokerinen ja kuituja sisältävä ruokavalio </a:t>
            </a:r>
          </a:p>
          <a:p>
            <a:pPr marL="365760" indent="-283464">
              <a:spcAft>
                <a:spcPts val="0"/>
              </a:spcAft>
              <a:buNone/>
              <a:defRPr/>
            </a:pPr>
            <a:r>
              <a:rPr lang="fi-FI" sz="2600" dirty="0"/>
              <a:t>	- liikunta </a:t>
            </a:r>
          </a:p>
          <a:p>
            <a:pPr marL="365760" indent="-283464">
              <a:spcAft>
                <a:spcPts val="0"/>
              </a:spcAft>
              <a:buNone/>
              <a:defRPr/>
            </a:pPr>
            <a:r>
              <a:rPr lang="fi-FI" sz="2600" dirty="0"/>
              <a:t>	</a:t>
            </a:r>
            <a:r>
              <a:rPr lang="fi-FI" sz="2600" dirty="0">
                <a:sym typeface="Wingdings" pitchFamily="2" charset="2"/>
              </a:rPr>
              <a:t> </a:t>
            </a:r>
            <a:r>
              <a:rPr lang="fi-FI" sz="2600" dirty="0"/>
              <a:t>pyritään normaalipainoon ja vaikutetaan suotuisasti verensokeriin, verenpaineeseen ja veren rasva-arvoihin</a:t>
            </a:r>
          </a:p>
          <a:p>
            <a:pPr marL="365760" indent="-283464">
              <a:spcAft>
                <a:spcPts val="0"/>
              </a:spcAft>
              <a:buNone/>
              <a:defRPr/>
            </a:pPr>
            <a:r>
              <a:rPr lang="fi-FI" sz="2600" dirty="0"/>
              <a:t>	- </a:t>
            </a:r>
            <a:r>
              <a:rPr lang="fi-FI" sz="2600" dirty="0" smtClean="0"/>
              <a:t>suolan </a:t>
            </a:r>
            <a:r>
              <a:rPr lang="fi-FI" sz="2600" dirty="0"/>
              <a:t>käytön vähentäminen (alentaa verenpainetta) </a:t>
            </a:r>
            <a:br>
              <a:rPr lang="fi-FI" sz="2600" dirty="0"/>
            </a:br>
            <a:r>
              <a:rPr lang="fi-FI" sz="2600" dirty="0"/>
              <a:t>- tupakoinnin lopettaminen </a:t>
            </a:r>
            <a:r>
              <a:rPr lang="fi-FI" dirty="0"/>
              <a:t>(supistaa verisuonia ja verisuonet saattavat kalkkiutua ennenaikaisesti, mikä altistaa sepelvaltimotaudille ja jalkojen verenkiertohäiriöille</a:t>
            </a:r>
            <a:r>
              <a:rPr lang="fi-FI" dirty="0"/>
              <a:t>)</a:t>
            </a:r>
          </a:p>
          <a:p>
            <a:pPr marL="365760" indent="-283464">
              <a:spcAft>
                <a:spcPts val="0"/>
              </a:spcAft>
              <a:defRPr/>
            </a:pPr>
            <a:r>
              <a:rPr lang="fi-FI" dirty="0" smtClean="0"/>
              <a:t>Liitännäissairauksien esto</a:t>
            </a:r>
            <a:endParaRPr lang="fi-FI" dirty="0"/>
          </a:p>
        </p:txBody>
      </p:sp>
      <p:sp>
        <p:nvSpPr>
          <p:cNvPr id="16388" name="Päivämäärän paikkamerkki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17D727-FBFF-49BA-B5A2-B6318070D930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8.4.2020</a:t>
            </a:fld>
            <a:endParaRPr lang="fi-FI" smtClean="0"/>
          </a:p>
        </p:txBody>
      </p:sp>
      <p:sp>
        <p:nvSpPr>
          <p:cNvPr id="16389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9003EB-A48A-40D6-BA96-28DA10D9CCDB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44820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>
          <a:xfrm>
            <a:off x="1233715" y="638629"/>
            <a:ext cx="9678306" cy="1061385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eaLnBrk="1" hangingPunct="1"/>
            <a:r>
              <a:rPr lang="fi-FI" dirty="0" smtClean="0"/>
              <a:t>V</a:t>
            </a:r>
            <a:r>
              <a:rPr lang="fi-FI" dirty="0" smtClean="0"/>
              <a:t>ERENSOKERIN VIITEARVOT</a:t>
            </a:r>
            <a:endParaRPr lang="fi-FI" dirty="0" smtClean="0"/>
          </a:p>
        </p:txBody>
      </p:sp>
      <p:sp>
        <p:nvSpPr>
          <p:cNvPr id="1741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fi-FI" dirty="0" smtClean="0"/>
          </a:p>
          <a:p>
            <a:pPr eaLnBrk="1" hangingPunct="1"/>
            <a:r>
              <a:rPr lang="fi-FI" sz="2400" dirty="0" smtClean="0"/>
              <a:t>Terveellä paastoplasma 6 </a:t>
            </a:r>
            <a:r>
              <a:rPr lang="fi-FI" sz="2400" dirty="0" err="1" smtClean="0"/>
              <a:t>mmol</a:t>
            </a:r>
            <a:r>
              <a:rPr lang="fi-FI" sz="2400" dirty="0" smtClean="0"/>
              <a:t>/l tai alle</a:t>
            </a:r>
          </a:p>
          <a:p>
            <a:pPr eaLnBrk="1" hangingPunct="1"/>
            <a:r>
              <a:rPr lang="fi-FI" sz="2400" dirty="0" smtClean="0"/>
              <a:t>Kahden tunnin sokerirasituksessa verensokeri pysyy alle 7,8 </a:t>
            </a:r>
            <a:r>
              <a:rPr lang="fi-FI" sz="2400" dirty="0" err="1" smtClean="0"/>
              <a:t>mmol</a:t>
            </a:r>
            <a:r>
              <a:rPr lang="fi-FI" sz="2400" dirty="0" smtClean="0"/>
              <a:t>/l</a:t>
            </a:r>
          </a:p>
          <a:p>
            <a:pPr eaLnBrk="1" hangingPunct="1"/>
            <a:r>
              <a:rPr lang="fi-FI" sz="2400" dirty="0" smtClean="0"/>
              <a:t>Kohonnut paastoplasman sokeri 6,1 – 6,9 </a:t>
            </a:r>
            <a:r>
              <a:rPr lang="fi-FI" sz="2400" dirty="0" err="1" smtClean="0"/>
              <a:t>mmol</a:t>
            </a:r>
            <a:r>
              <a:rPr lang="fi-FI" sz="2400" dirty="0" smtClean="0"/>
              <a:t>/l</a:t>
            </a:r>
          </a:p>
          <a:p>
            <a:pPr eaLnBrk="1" hangingPunct="1"/>
            <a:r>
              <a:rPr lang="fi-FI" sz="2400" dirty="0" smtClean="0"/>
              <a:t>Heikentynyt sokerinsieto 7,8 – 11 </a:t>
            </a:r>
            <a:r>
              <a:rPr lang="fi-FI" sz="2400" dirty="0" err="1" smtClean="0"/>
              <a:t>mmol</a:t>
            </a:r>
            <a:r>
              <a:rPr lang="fi-FI" sz="2400" dirty="0" smtClean="0"/>
              <a:t>/l</a:t>
            </a:r>
          </a:p>
        </p:txBody>
      </p:sp>
      <p:sp>
        <p:nvSpPr>
          <p:cNvPr id="17412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E8785C-A15C-4BED-94AE-72ED2493D229}" type="datetime1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8.4.2020</a:t>
            </a:fld>
            <a:endParaRPr lang="fi-FI" smtClean="0">
              <a:ea typeface="ＭＳ Ｐゴシック" pitchFamily="34" charset="-128"/>
            </a:endParaRPr>
          </a:p>
        </p:txBody>
      </p:sp>
      <p:sp>
        <p:nvSpPr>
          <p:cNvPr id="17413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04E1DC-CFC1-419D-B71D-C7008B7AC28D}" type="slidenum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r>
              <a:rPr lang="fi-FI" smtClean="0">
                <a:ea typeface="ＭＳ Ｐゴシック" pitchFamily="34" charset="-12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5358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tsikko 1"/>
          <p:cNvSpPr>
            <a:spLocks noGrp="1"/>
          </p:cNvSpPr>
          <p:nvPr>
            <p:ph type="title"/>
          </p:nvPr>
        </p:nvSpPr>
        <p:spPr>
          <a:xfrm>
            <a:off x="1371599" y="507107"/>
            <a:ext cx="9456057" cy="1192907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eaLnBrk="1" hangingPunct="1"/>
            <a:r>
              <a:rPr lang="fi-FI" dirty="0" smtClean="0"/>
              <a:t>DIABETES TODETAAN, KUN:</a:t>
            </a:r>
            <a:endParaRPr lang="fi-FI" dirty="0" smtClean="0"/>
          </a:p>
        </p:txBody>
      </p:sp>
      <p:sp>
        <p:nvSpPr>
          <p:cNvPr id="18435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z="2800" dirty="0" smtClean="0"/>
              <a:t>Satunnainen verensokeri yli 11 </a:t>
            </a:r>
            <a:r>
              <a:rPr lang="fi-FI" sz="2800" dirty="0" err="1" smtClean="0"/>
              <a:t>mmol</a:t>
            </a:r>
            <a:r>
              <a:rPr lang="fi-FI" sz="2800" dirty="0" smtClean="0"/>
              <a:t>/l</a:t>
            </a:r>
          </a:p>
          <a:p>
            <a:pPr eaLnBrk="1" hangingPunct="1"/>
            <a:r>
              <a:rPr lang="fi-FI" sz="2800" dirty="0" smtClean="0"/>
              <a:t>Paastoarvo on 7,0 tai yli</a:t>
            </a:r>
          </a:p>
          <a:p>
            <a:pPr eaLnBrk="1" hangingPunct="1"/>
            <a:r>
              <a:rPr lang="fi-FI" sz="2800" dirty="0" smtClean="0"/>
              <a:t>Hba1c arvo on 47,5 </a:t>
            </a:r>
            <a:r>
              <a:rPr lang="fi-FI" sz="2800" dirty="0" err="1" smtClean="0"/>
              <a:t>mmol</a:t>
            </a:r>
            <a:r>
              <a:rPr lang="fi-FI" sz="2800" dirty="0" smtClean="0"/>
              <a:t>/mol (6,5%) tai suurempi</a:t>
            </a:r>
          </a:p>
          <a:p>
            <a:pPr eaLnBrk="1" hangingPunct="1"/>
            <a:r>
              <a:rPr lang="fi-FI" sz="2800" dirty="0" smtClean="0"/>
              <a:t>Jos on oireita riittää yksi poikkeava mittaus, jos ei ole muita oireita, poikkeavia mittauksia pitää olla kaksi</a:t>
            </a:r>
            <a:endParaRPr lang="fi-FI" sz="2800" dirty="0" smtClean="0"/>
          </a:p>
        </p:txBody>
      </p:sp>
      <p:sp>
        <p:nvSpPr>
          <p:cNvPr id="18436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A597CD-8BD6-4A9E-9A96-9287FD924CC0}" type="datetime1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8.4.2020</a:t>
            </a:fld>
            <a:endParaRPr lang="fi-FI" smtClean="0">
              <a:ea typeface="ＭＳ Ｐゴシック" pitchFamily="34" charset="-128"/>
            </a:endParaRPr>
          </a:p>
        </p:txBody>
      </p:sp>
      <p:sp>
        <p:nvSpPr>
          <p:cNvPr id="1843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A66583-F699-4A8B-908D-C60FC6D0EED8}" type="slidenum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r>
              <a:rPr lang="fi-FI" smtClean="0">
                <a:ea typeface="ＭＳ Ｐゴシック" pitchFamily="34" charset="-12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0077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6886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eaLnBrk="1" hangingPunct="1"/>
            <a:r>
              <a:rPr lang="fi-FI" sz="3600" dirty="0"/>
              <a:t>HOIDON ETENEMINEN</a:t>
            </a:r>
          </a:p>
        </p:txBody>
      </p:sp>
      <p:sp>
        <p:nvSpPr>
          <p:cNvPr id="19459" name="Sisällön paikkamerkki 2"/>
          <p:cNvSpPr>
            <a:spLocks noGrp="1"/>
          </p:cNvSpPr>
          <p:nvPr>
            <p:ph idx="1"/>
          </p:nvPr>
        </p:nvSpPr>
        <p:spPr>
          <a:xfrm>
            <a:off x="1390650" y="1929267"/>
            <a:ext cx="7696200" cy="4038600"/>
          </a:xfrm>
        </p:spPr>
        <p:txBody>
          <a:bodyPr/>
          <a:lstStyle/>
          <a:p>
            <a:pPr eaLnBrk="1" hangingPunct="1"/>
            <a:r>
              <a:rPr lang="fi-FI" sz="2800" dirty="0"/>
              <a:t>Elämäntapaohjaus, tarvittaessa laihdutus, tupakoimattomuus, liikunta, veren rasvat</a:t>
            </a:r>
          </a:p>
          <a:p>
            <a:pPr eaLnBrk="1" hangingPunct="1"/>
            <a:r>
              <a:rPr lang="fi-FI" sz="2800" dirty="0"/>
              <a:t>Ellei apua oraalinen lääke </a:t>
            </a:r>
            <a:r>
              <a:rPr lang="fi-FI" sz="2800" dirty="0">
                <a:sym typeface="Wingdings" pitchFamily="2" charset="2"/>
              </a:rPr>
              <a:t> </a:t>
            </a:r>
            <a:r>
              <a:rPr lang="fi-FI" sz="2800" dirty="0"/>
              <a:t>toinen oraalinen </a:t>
            </a:r>
            <a:r>
              <a:rPr lang="fi-FI" sz="2800" dirty="0">
                <a:sym typeface="Wingdings" pitchFamily="2" charset="2"/>
              </a:rPr>
              <a:t> </a:t>
            </a:r>
            <a:r>
              <a:rPr lang="fi-FI" sz="2800" dirty="0"/>
              <a:t>ins.+ </a:t>
            </a:r>
            <a:r>
              <a:rPr lang="fi-FI" sz="2800" dirty="0" err="1"/>
              <a:t>tbl</a:t>
            </a:r>
            <a:r>
              <a:rPr lang="fi-FI" sz="2800" dirty="0"/>
              <a:t> </a:t>
            </a:r>
            <a:r>
              <a:rPr lang="fi-FI" sz="2800" dirty="0">
                <a:sym typeface="Wingdings" pitchFamily="2" charset="2"/>
              </a:rPr>
              <a:t> </a:t>
            </a:r>
            <a:r>
              <a:rPr lang="fi-FI" sz="2800" dirty="0"/>
              <a:t>insuliini</a:t>
            </a:r>
          </a:p>
          <a:p>
            <a:pPr eaLnBrk="1" hangingPunct="1"/>
            <a:r>
              <a:rPr lang="fi-FI" sz="2800" dirty="0"/>
              <a:t>Opetetaan omasäätö, ohjataan yksilöllisesti</a:t>
            </a:r>
          </a:p>
          <a:p>
            <a:pPr eaLnBrk="1" hangingPunct="1">
              <a:buFontTx/>
              <a:buNone/>
            </a:pPr>
            <a:endParaRPr lang="fi-FI" dirty="0" smtClean="0"/>
          </a:p>
        </p:txBody>
      </p:sp>
      <p:sp>
        <p:nvSpPr>
          <p:cNvPr id="19460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E16D53-D36D-4B0C-8474-17C1010A008E}" type="datetime1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8.4.2020</a:t>
            </a:fld>
            <a:endParaRPr lang="fi-FI" smtClean="0">
              <a:ea typeface="ＭＳ Ｐゴシック" pitchFamily="34" charset="-128"/>
            </a:endParaRPr>
          </a:p>
        </p:txBody>
      </p:sp>
      <p:sp>
        <p:nvSpPr>
          <p:cNvPr id="19461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86D99F-55D5-4C19-B4FE-311469F2EA34}" type="slidenum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r>
              <a:rPr lang="fi-FI" smtClean="0">
                <a:ea typeface="ＭＳ Ｐゴシック" pitchFamily="34" charset="-12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57212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tsikko 1"/>
          <p:cNvSpPr>
            <a:spLocks noGrp="1"/>
          </p:cNvSpPr>
          <p:nvPr>
            <p:ph type="title"/>
          </p:nvPr>
        </p:nvSpPr>
        <p:spPr>
          <a:xfrm>
            <a:off x="1390650" y="685800"/>
            <a:ext cx="9582150" cy="101421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eaLnBrk="1" hangingPunct="1"/>
            <a:r>
              <a:rPr lang="fi-FI" sz="3200" dirty="0"/>
              <a:t>DIABETESTA SAIRASTAVAN SEURANTA</a:t>
            </a:r>
          </a:p>
        </p:txBody>
      </p:sp>
      <p:sp>
        <p:nvSpPr>
          <p:cNvPr id="27651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fi-FI" sz="2800" i="0" dirty="0" smtClean="0"/>
              <a:t>HbA1c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800" i="0" dirty="0" smtClean="0"/>
              <a:t>Omaseuranta/kotihoito seuranta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800" i="0" dirty="0" smtClean="0"/>
              <a:t>Pistospaikat</a:t>
            </a:r>
            <a:r>
              <a:rPr lang="fi-FI" sz="2800" i="0" dirty="0" smtClean="0"/>
              <a:t>, pistotekniikka, </a:t>
            </a:r>
            <a:r>
              <a:rPr lang="fi-FI" sz="2800" i="0" dirty="0" smtClean="0"/>
              <a:t>VS-mittaustekniikka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800" i="0" dirty="0" smtClean="0"/>
              <a:t>Jalkojen kunto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800" i="0" dirty="0" smtClean="0"/>
              <a:t>Painonhallinta</a:t>
            </a:r>
            <a:r>
              <a:rPr lang="fi-FI" sz="2800" i="0" dirty="0" smtClean="0"/>
              <a:t>, paino, iäkkään potilaan paino otettava </a:t>
            </a:r>
            <a:r>
              <a:rPr lang="fi-FI" sz="2800" i="0" dirty="0" smtClean="0"/>
              <a:t>säännöllisesti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800" i="0" dirty="0" smtClean="0"/>
              <a:t>Tarvittaessa </a:t>
            </a:r>
            <a:r>
              <a:rPr lang="fi-FI" sz="2800" i="0" dirty="0" smtClean="0"/>
              <a:t>laboratoriokokeet (munuaisten toiminta, rasvat, veren hyytyminen</a:t>
            </a:r>
          </a:p>
        </p:txBody>
      </p:sp>
      <p:sp>
        <p:nvSpPr>
          <p:cNvPr id="27652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51831E-86A2-42DE-A3B6-675A3F63D2C2}" type="datetime1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8.4.2020</a:t>
            </a:fld>
            <a:endParaRPr lang="fi-FI" smtClean="0">
              <a:ea typeface="ＭＳ Ｐゴシック" pitchFamily="34" charset="-128"/>
            </a:endParaRPr>
          </a:p>
        </p:txBody>
      </p:sp>
      <p:sp>
        <p:nvSpPr>
          <p:cNvPr id="27653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2E3B7E-E5B9-4711-BEF7-4161E99DD093}" type="slidenum">
              <a:rPr lang="fi-FI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r>
              <a:rPr lang="fi-FI" smtClean="0">
                <a:ea typeface="ＭＳ Ｐゴシック" pitchFamily="34" charset="-12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81617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195</TotalTime>
  <Words>655</Words>
  <Application>Microsoft Office PowerPoint</Application>
  <PresentationFormat>Laajakuva</PresentationFormat>
  <Paragraphs>143</Paragraphs>
  <Slides>15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1" baseType="lpstr">
      <vt:lpstr>ＭＳ Ｐゴシック</vt:lpstr>
      <vt:lpstr>Calibri</vt:lpstr>
      <vt:lpstr>Franklin Gothic Book</vt:lpstr>
      <vt:lpstr>Wingdings</vt:lpstr>
      <vt:lpstr>Wingdings 2</vt:lpstr>
      <vt:lpstr>Crop</vt:lpstr>
      <vt:lpstr> TYYPIN 2 DIABETES (T2DM)</vt:lpstr>
      <vt:lpstr>Hyperglykemia</vt:lpstr>
      <vt:lpstr>Hyperglykemian hoidon tavoitteet:</vt:lpstr>
      <vt:lpstr>KUN KORKEAN VERENSOKERIN VAIKUTUKSET ILMAANTUVAT:</vt:lpstr>
      <vt:lpstr> TYYPIN 2 DIABETEKSEN HOITOTYÖ</vt:lpstr>
      <vt:lpstr>VERENSOKERIN VIITEARVOT</vt:lpstr>
      <vt:lpstr>DIABETES TODETAAN, KUN:</vt:lpstr>
      <vt:lpstr>HOIDON ETENEMINEN</vt:lpstr>
      <vt:lpstr>DIABETESTA SAIRASTAVAN SEURANTA</vt:lpstr>
      <vt:lpstr>VUOSITARKASTUS</vt:lpstr>
      <vt:lpstr>PowerPoint-esitys</vt:lpstr>
      <vt:lpstr>HbA1c</vt:lpstr>
      <vt:lpstr>Albuminuria</vt:lpstr>
      <vt:lpstr>LÄÄKEHOITO</vt:lpstr>
      <vt:lpstr>LÄÄKEHOITO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TYYPIN 2 DIABETES (T2DM)</dc:title>
  <dc:creator>Kaisa Kurko</dc:creator>
  <cp:lastModifiedBy>Kaisa Kurko</cp:lastModifiedBy>
  <cp:revision>2</cp:revision>
  <dcterms:created xsi:type="dcterms:W3CDTF">2020-04-08T09:33:20Z</dcterms:created>
  <dcterms:modified xsi:type="dcterms:W3CDTF">2020-04-08T12:49:03Z</dcterms:modified>
</cp:coreProperties>
</file>