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notesSlides/_rels/notesSlide2.xml.rels" ContentType="application/vnd.openxmlformats-package.relationships+xml"/>
  <Override PartName="/ppt/notesSlides/_rels/notesSlide4.xml.rels" ContentType="application/vnd.openxmlformats-package.relationships+xml"/>
  <Override PartName="/ppt/notesSlides/_rels/notesSlide5.xml.rels" ContentType="application/vnd.openxmlformats-package.relationships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12192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en-US" sz="1800" spc="-1" strike="noStrike">
                <a:solidFill>
                  <a:srgbClr val="ffffff"/>
                </a:solidFill>
                <a:latin typeface="Gill Sans MT"/>
              </a:rPr>
              <a:t>Click to move the slide</a:t>
            </a: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2000" spc="-1" strike="noStrike">
                <a:latin typeface="Arial"/>
              </a:rPr>
              <a:t>Click to edit the notes format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latin typeface="Times New Roman"/>
              </a:rPr>
              <a:t> 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en-US" sz="1400" spc="-1" strike="noStrike">
                <a:latin typeface="Times New Roman"/>
              </a:rPr>
              <a:t> 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en-US" sz="1400" spc="-1" strike="noStrike">
                <a:latin typeface="Times New Roman"/>
              </a:rPr>
              <a:t> 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87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502CC17C-7DE7-40AB-9D78-D87FE474C33E}" type="slidenum">
              <a:rPr b="0" lang="en-US" sz="1400" spc="-1" strike="noStrike">
                <a:latin typeface="Times New Roman"/>
              </a:rPr>
              <a:t>1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hyperlink" Target="http://www.idf.org/" TargetMode="External"/><Relationship Id="rId2" Type="http://schemas.openxmlformats.org/officeDocument/2006/relationships/slide" Target="../slides/slide5.xml"/><Relationship Id="rId3" Type="http://schemas.openxmlformats.org/officeDocument/2006/relationships/notesMaster" Target="../notesMasters/notesMaster1.xml"/>
</Relationship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Shape 1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38F0EC85-B11F-4022-8471-618CAE3E8851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7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</p:spPr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</p:spPr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p>
            <a:pPr marL="216000" indent="-216000">
              <a:lnSpc>
                <a:spcPct val="80000"/>
              </a:lnSpc>
              <a:buClr>
                <a:srgbClr val="000000"/>
              </a:buClr>
              <a:buFont typeface="StarSymbol"/>
              <a:buChar char="-"/>
            </a:pPr>
            <a:r>
              <a:rPr b="0" lang="en-US" sz="2000" spc="-1" strike="noStrike">
                <a:latin typeface="Arial"/>
              </a:rPr>
              <a:t>USA: mies  </a:t>
            </a:r>
            <a:r>
              <a:rPr b="0" lang="en-US" sz="2000" spc="-1" strike="noStrike" u="sng">
                <a:uFillTx/>
                <a:latin typeface="Arial"/>
              </a:rPr>
              <a:t>&gt;</a:t>
            </a:r>
            <a:r>
              <a:rPr b="0" lang="en-US" sz="2000" spc="-1" strike="noStrike">
                <a:latin typeface="Arial"/>
              </a:rPr>
              <a:t> 102 cm ja nainen  </a:t>
            </a:r>
            <a:r>
              <a:rPr b="0" lang="en-US" sz="2000" spc="-1" strike="noStrike" u="sng">
                <a:uFillTx/>
                <a:latin typeface="Arial"/>
              </a:rPr>
              <a:t>&gt;</a:t>
            </a:r>
            <a:r>
              <a:rPr b="0" lang="en-US" sz="2000" spc="-1" strike="noStrike">
                <a:latin typeface="Arial"/>
              </a:rPr>
              <a:t> 88cm. </a:t>
            </a:r>
            <a:endParaRPr b="0" lang="en-US" sz="2000" spc="-1" strike="noStrike">
              <a:latin typeface="Arial"/>
            </a:endParaRPr>
          </a:p>
          <a:p>
            <a:pPr marL="216000" indent="-216000">
              <a:lnSpc>
                <a:spcPct val="80000"/>
              </a:lnSpc>
              <a:buClr>
                <a:srgbClr val="000000"/>
              </a:buClr>
              <a:buFont typeface="StarSymbol"/>
              <a:buChar char="-"/>
            </a:pPr>
            <a:r>
              <a:rPr b="0" lang="en-US" sz="2000" spc="-1" strike="noStrike">
                <a:latin typeface="Arial"/>
              </a:rPr>
              <a:t>Etelä-Aasia, Kiina, Japani, Etelä- ja Väli -Amerikka: mies  </a:t>
            </a:r>
            <a:r>
              <a:rPr b="0" lang="en-US" sz="2000" spc="-1" strike="noStrike" u="sng">
                <a:uFillTx/>
                <a:latin typeface="Arial"/>
              </a:rPr>
              <a:t>&gt;</a:t>
            </a:r>
            <a:r>
              <a:rPr b="0" lang="en-US" sz="2000" spc="-1" strike="noStrike">
                <a:latin typeface="Arial"/>
              </a:rPr>
              <a:t>  90cm ja nainen  </a:t>
            </a:r>
            <a:r>
              <a:rPr b="0" lang="en-US" sz="2000" spc="-1" strike="noStrike" u="sng">
                <a:uFillTx/>
                <a:latin typeface="Arial"/>
              </a:rPr>
              <a:t>&gt;</a:t>
            </a:r>
            <a:r>
              <a:rPr b="0" lang="en-US" sz="2000" spc="-1" strike="noStrike">
                <a:latin typeface="Arial"/>
              </a:rPr>
              <a:t> 80cm. </a:t>
            </a:r>
            <a:endParaRPr b="0" lang="en-US" sz="2000" spc="-1" strike="noStrike">
              <a:latin typeface="Arial"/>
            </a:endParaRPr>
          </a:p>
          <a:p>
            <a:pPr marL="216000" indent="-216000">
              <a:lnSpc>
                <a:spcPct val="80000"/>
              </a:lnSpc>
              <a:buClr>
                <a:srgbClr val="000000"/>
              </a:buClr>
              <a:buFont typeface="StarSymbol"/>
              <a:buChar char="-"/>
            </a:pPr>
            <a:r>
              <a:rPr b="0" lang="en-US" sz="2000" spc="-1" strike="noStrike">
                <a:latin typeface="Arial"/>
              </a:rPr>
              <a:t>Afrikka ja  Lähi-Itä: Euroopan suositukset.</a:t>
            </a:r>
            <a:endParaRPr b="0" lang="en-US" sz="2000" spc="-1" strike="noStrike">
              <a:latin typeface="Arial"/>
            </a:endParaRPr>
          </a:p>
          <a:p>
            <a:pPr marL="216000" indent="-216000">
              <a:lnSpc>
                <a:spcPct val="80000"/>
              </a:lnSpc>
            </a:pPr>
            <a:endParaRPr b="0" lang="en-US" sz="2000" spc="-1" strike="noStrike">
              <a:latin typeface="Arial"/>
            </a:endParaRPr>
          </a:p>
          <a:p>
            <a:pPr marL="216000" indent="-216000">
              <a:lnSpc>
                <a:spcPct val="80000"/>
              </a:lnSpc>
            </a:pPr>
            <a:r>
              <a:rPr b="0" lang="en-US" sz="2000" spc="-1" strike="noStrike">
                <a:latin typeface="Arial"/>
              </a:rPr>
              <a:t> </a:t>
            </a:r>
            <a:r>
              <a:rPr b="0" lang="en-US" sz="2000" spc="-1" strike="noStrike">
                <a:latin typeface="Arial"/>
              </a:rPr>
              <a:t>- Jos painoindeksi (BMI) on vähintään 30, vyötärönympärystä ei tarvitse mitata.</a:t>
            </a:r>
            <a:endParaRPr b="0" lang="en-US" sz="2000" spc="-1" strike="noStrike">
              <a:latin typeface="Arial"/>
            </a:endParaRPr>
          </a:p>
          <a:p>
            <a:pPr marL="216000" indent="-216000">
              <a:lnSpc>
                <a:spcPct val="80000"/>
              </a:lnSpc>
            </a:pPr>
            <a:endParaRPr b="0" lang="en-US" sz="2000" spc="-1" strike="noStrike">
              <a:latin typeface="Arial"/>
            </a:endParaRPr>
          </a:p>
          <a:p>
            <a:pPr>
              <a:lnSpc>
                <a:spcPct val="80000"/>
              </a:lnSpc>
            </a:pPr>
            <a:r>
              <a:rPr b="0" lang="en-US" sz="1600" spc="-1" strike="noStrike">
                <a:latin typeface="Arial"/>
              </a:rPr>
              <a:t>-Jos fP-Gluk &gt; 5.6mmol/l, suositellaan kahden tunnin sokerirasituskoetta, mutta se ei ole välttämätön oireyhtymän toteamiseksi.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80000"/>
              </a:lnSpc>
            </a:pPr>
            <a:endParaRPr b="0" lang="en-US" sz="1600" spc="-1" strike="noStrike">
              <a:latin typeface="Arial"/>
            </a:endParaRPr>
          </a:p>
          <a:p>
            <a:pPr>
              <a:lnSpc>
                <a:spcPct val="80000"/>
              </a:lnSpc>
            </a:pP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600" spc="-1" strike="noStrike">
              <a:latin typeface="Arial"/>
            </a:endParaRPr>
          </a:p>
        </p:txBody>
      </p:sp>
      <p:sp>
        <p:nvSpPr>
          <p:cNvPr id="119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3D54D6AB-E52B-49DB-AD4A-F162F716F55B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7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extShape 1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D0EBED67-B9CA-4894-8389-B7A5361AD3E8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</p:spPr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p>
            <a:pPr marL="365760" indent="-282960">
              <a:lnSpc>
                <a:spcPct val="90000"/>
              </a:lnSpc>
              <a:buClr>
                <a:srgbClr val="000000"/>
              </a:buClr>
              <a:buFont typeface="Wingdings 2" charset="2"/>
              <a:buChar char="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IDF (International Diabetes Federation)</a:t>
            </a:r>
            <a:r>
              <a:rPr b="1" lang="en-US" sz="2000" spc="-1" strike="noStrike" u="sng">
                <a:solidFill>
                  <a:srgbClr val="000000"/>
                </a:solidFill>
                <a:uFillTx/>
                <a:latin typeface="Arial"/>
                <a:hlinkClick r:id="rId1"/>
              </a:rPr>
              <a:t> </a:t>
            </a:r>
            <a:endParaRPr b="0" lang="en-US" sz="2000" spc="-1" strike="noStrike">
              <a:latin typeface="Arial"/>
            </a:endParaRPr>
          </a:p>
          <a:p>
            <a:pPr marL="365760" indent="-282960">
              <a:lnSpc>
                <a:spcPct val="90000"/>
              </a:lnSpc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  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suosittelee primaaripreventioksi:</a:t>
            </a:r>
            <a:endParaRPr b="0" lang="en-US" sz="2000" spc="-1" strike="noStrike">
              <a:latin typeface="Arial"/>
            </a:endParaRPr>
          </a:p>
          <a:p>
            <a:pPr marL="365760" indent="-282960">
              <a:lnSpc>
                <a:spcPct val="90000"/>
              </a:lnSpc>
            </a:pPr>
            <a:endParaRPr b="0" lang="en-US" sz="2000" spc="-1" strike="noStrike">
              <a:latin typeface="Arial"/>
            </a:endParaRPr>
          </a:p>
          <a:p>
            <a:pPr marL="365760" indent="-282960">
              <a:lnSpc>
                <a:spcPct val="90000"/>
              </a:lnSpc>
              <a:buClr>
                <a:srgbClr val="000000"/>
              </a:buClr>
              <a:buFont typeface="Wingdings 2" charset="2"/>
              <a:buChar char="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Suositukset perustuvat muun muassa Suomessa tehtyyn diabeteksen ehkäisy- tutkimukseen (DPS).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2231280" y="2638080"/>
            <a:ext cx="7729200" cy="1479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2231280" y="4258080"/>
            <a:ext cx="7729200" cy="1479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2231280" y="2638080"/>
            <a:ext cx="3771720" cy="1479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192000" y="2638080"/>
            <a:ext cx="3771720" cy="1479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2231280" y="4258080"/>
            <a:ext cx="3771720" cy="1479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192000" y="4258080"/>
            <a:ext cx="3771720" cy="1479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2231280" y="2638080"/>
            <a:ext cx="2488680" cy="1479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844880" y="2638080"/>
            <a:ext cx="2488680" cy="1479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7458120" y="2638080"/>
            <a:ext cx="2488680" cy="1479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2231280" y="4258080"/>
            <a:ext cx="2488680" cy="1479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844880" y="4258080"/>
            <a:ext cx="2488680" cy="1479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7458120" y="4258080"/>
            <a:ext cx="2488680" cy="1479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2231280" y="2638080"/>
            <a:ext cx="7729200" cy="31017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2231280" y="2638080"/>
            <a:ext cx="7729200" cy="3101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2231280" y="2638080"/>
            <a:ext cx="3771720" cy="3101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192000" y="2638080"/>
            <a:ext cx="3771720" cy="3101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Gill Sans MT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2231280" y="964800"/>
            <a:ext cx="7729200" cy="5509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2231280" y="2638080"/>
            <a:ext cx="3771720" cy="1479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192000" y="2638080"/>
            <a:ext cx="3771720" cy="3101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2231280" y="4258080"/>
            <a:ext cx="3771720" cy="1479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2231280" y="2638080"/>
            <a:ext cx="7729200" cy="31017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2231280" y="2638080"/>
            <a:ext cx="3771720" cy="3101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192000" y="2638080"/>
            <a:ext cx="3771720" cy="1479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192000" y="4258080"/>
            <a:ext cx="3771720" cy="1479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2231280" y="2638080"/>
            <a:ext cx="3771720" cy="1479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192000" y="2638080"/>
            <a:ext cx="3771720" cy="1479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2231280" y="4258080"/>
            <a:ext cx="7729200" cy="1479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2231280" y="2638080"/>
            <a:ext cx="7729200" cy="1479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2231280" y="4258080"/>
            <a:ext cx="7729200" cy="1479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2231280" y="2638080"/>
            <a:ext cx="3771720" cy="1479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192000" y="2638080"/>
            <a:ext cx="3771720" cy="1479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2231280" y="4258080"/>
            <a:ext cx="3771720" cy="1479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192000" y="4258080"/>
            <a:ext cx="3771720" cy="1479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2231280" y="2638080"/>
            <a:ext cx="2488680" cy="1479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844880" y="2638080"/>
            <a:ext cx="2488680" cy="1479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7458120" y="2638080"/>
            <a:ext cx="2488680" cy="1479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2231280" y="4258080"/>
            <a:ext cx="2488680" cy="1479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4844880" y="4258080"/>
            <a:ext cx="2488680" cy="1479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7458120" y="4258080"/>
            <a:ext cx="2488680" cy="1479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2231280" y="2638080"/>
            <a:ext cx="7729200" cy="3101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2231280" y="2638080"/>
            <a:ext cx="3771720" cy="3101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192000" y="2638080"/>
            <a:ext cx="3771720" cy="3101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Gill Sans MT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2231280" y="964800"/>
            <a:ext cx="7729200" cy="5509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2231280" y="2638080"/>
            <a:ext cx="3771720" cy="1479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192000" y="2638080"/>
            <a:ext cx="3771720" cy="3101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2231280" y="4258080"/>
            <a:ext cx="3771720" cy="1479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2231280" y="2638080"/>
            <a:ext cx="3771720" cy="3101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192000" y="2638080"/>
            <a:ext cx="3771720" cy="1479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192000" y="4258080"/>
            <a:ext cx="3771720" cy="1479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2231280" y="2638080"/>
            <a:ext cx="3771720" cy="1479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192000" y="2638080"/>
            <a:ext cx="3771720" cy="1479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2231280" y="4258080"/>
            <a:ext cx="7729200" cy="1479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bafb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600200" y="2386800"/>
            <a:ext cx="8991360" cy="1645560"/>
          </a:xfrm>
          <a:prstGeom prst="rect">
            <a:avLst/>
          </a:prstGeom>
        </p:spPr>
        <p:txBody>
          <a:bodyPr lIns="274320" rIns="274320" tIns="182880" bIns="182880" anchor="ctr" anchorCtr="1">
            <a:normAutofit/>
          </a:bodyPr>
          <a:p>
            <a:pPr algn="ctr">
              <a:lnSpc>
                <a:spcPct val="90000"/>
              </a:lnSpc>
            </a:pPr>
            <a:r>
              <a:rPr b="0" lang="en-US" sz="3800" spc="199" strike="noStrike" cap="all">
                <a:solidFill>
                  <a:srgbClr val="262626"/>
                </a:solidFill>
                <a:latin typeface="Gill Sans MT"/>
              </a:rPr>
              <a:t>Muokkaa perustyyl. napsautt.</a:t>
            </a:r>
            <a:endParaRPr b="0" lang="en-US" sz="3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7821360" y="6238800"/>
            <a:ext cx="2753280" cy="32364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CDFAED36-BF54-4DC8-B987-6901EF3EDD87}" type="datetime">
              <a:rPr b="0" lang="en-US" sz="1050" spc="-1" strike="noStrike">
                <a:solidFill>
                  <a:srgbClr val="ffffff"/>
                </a:solidFill>
                <a:latin typeface="Gill Sans MT"/>
              </a:rPr>
              <a:t>4/16/20</a:t>
            </a:fld>
            <a:endParaRPr b="0" lang="en-US" sz="105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1600200" y="6236280"/>
            <a:ext cx="5900760" cy="319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10758960" y="6217920"/>
            <a:ext cx="365400" cy="365400"/>
          </a:xfrm>
          <a:prstGeom prst="rect">
            <a:avLst/>
          </a:prstGeom>
        </p:spPr>
        <p:txBody>
          <a:bodyPr lIns="18360" rIns="18360" anchor="ctr">
            <a:noAutofit/>
          </a:bodyPr>
          <a:p>
            <a:pPr algn="ctr">
              <a:lnSpc>
                <a:spcPct val="100000"/>
              </a:lnSpc>
            </a:pPr>
            <a:fld id="{7ACA3C86-F3ED-49BE-A970-D20616E50800}" type="slidenum">
              <a:rPr b="0" lang="en-US" sz="1100" spc="-1" strike="noStrike">
                <a:solidFill>
                  <a:srgbClr val="ffffff"/>
                </a:solidFill>
                <a:latin typeface="Gill Sans MT"/>
              </a:rPr>
              <a:t>&lt;number&gt;</a:t>
            </a:fld>
            <a:endParaRPr b="0" lang="en-US" sz="11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ffffff"/>
                </a:solidFill>
                <a:latin typeface="Gill Sans MT"/>
              </a:rPr>
              <a:t>Click to edit the outline text format</a:t>
            </a: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600" spc="-1" strike="noStrike">
                <a:solidFill>
                  <a:srgbClr val="ffffff"/>
                </a:solidFill>
                <a:latin typeface="Gill Sans MT"/>
              </a:rPr>
              <a:t>Second Outline Level</a:t>
            </a:r>
            <a:endParaRPr b="0" lang="en-US" sz="1600" spc="-1" strike="noStrike">
              <a:solidFill>
                <a:srgbClr val="ffffff"/>
              </a:solidFill>
              <a:latin typeface="Gill Sans MT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600" spc="-1" strike="noStrike">
                <a:solidFill>
                  <a:srgbClr val="ffffff"/>
                </a:solidFill>
                <a:latin typeface="Gill Sans MT"/>
              </a:rPr>
              <a:t>Third Outline Level</a:t>
            </a:r>
            <a:endParaRPr b="0" lang="en-US" sz="1600" spc="-1" strike="noStrike">
              <a:solidFill>
                <a:srgbClr val="ffffff"/>
              </a:solidFill>
              <a:latin typeface="Gill Sans MT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600" spc="-1" strike="noStrike">
                <a:solidFill>
                  <a:srgbClr val="ffffff"/>
                </a:solidFill>
                <a:latin typeface="Gill Sans MT"/>
              </a:rPr>
              <a:t>Fourth Outline Level</a:t>
            </a:r>
            <a:endParaRPr b="0" lang="en-US" sz="1600" spc="-1" strike="noStrike">
              <a:solidFill>
                <a:srgbClr val="ffffff"/>
              </a:solidFill>
              <a:latin typeface="Gill Sans MT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ffffff"/>
                </a:solidFill>
                <a:latin typeface="Gill Sans MT"/>
              </a:rPr>
              <a:t>Fifth Outline Level</a:t>
            </a:r>
            <a:endParaRPr b="0" lang="en-US" sz="2000" spc="-1" strike="noStrike">
              <a:solidFill>
                <a:srgbClr val="ffffff"/>
              </a:solidFill>
              <a:latin typeface="Gill Sans MT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ffffff"/>
                </a:solidFill>
                <a:latin typeface="Gill Sans MT"/>
              </a:rPr>
              <a:t>Sixth Outline Level</a:t>
            </a:r>
            <a:endParaRPr b="0" lang="en-US" sz="2000" spc="-1" strike="noStrike">
              <a:solidFill>
                <a:srgbClr val="ffffff"/>
              </a:solidFill>
              <a:latin typeface="Gill Sans MT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ffffff"/>
                </a:solidFill>
                <a:latin typeface="Gill Sans MT"/>
              </a:rPr>
              <a:t>Seventh Outline Level</a:t>
            </a:r>
            <a:endParaRPr b="0" lang="en-US" sz="2000" spc="-1" strike="noStrike">
              <a:solidFill>
                <a:srgbClr val="ffffff"/>
              </a:solidFill>
              <a:latin typeface="Gill Sans MT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</p:spPr>
        <p:txBody>
          <a:bodyPr lIns="182880" rIns="182880" tIns="182880" bIns="18288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2800" spc="199" strike="noStrike" cap="all">
                <a:solidFill>
                  <a:srgbClr val="262626"/>
                </a:solidFill>
                <a:latin typeface="Gill Sans MT"/>
              </a:rPr>
              <a:t>Muokkaa perustyyl. napsautt.</a:t>
            </a:r>
            <a:endParaRPr b="0" lang="en-US" sz="2800" spc="-1" strike="noStrike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2231280" y="2638080"/>
            <a:ext cx="7729200" cy="3101760"/>
          </a:xfrm>
          <a:prstGeom prst="rect">
            <a:avLst/>
          </a:prstGeom>
        </p:spPr>
        <p:txBody>
          <a:bodyPr>
            <a:noAutofit/>
          </a:bodyPr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262626"/>
                </a:solidFill>
                <a:latin typeface="Gill Sans MT"/>
              </a:rPr>
              <a:t>Muokkaa tekstin perustyylejä</a:t>
            </a: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  <a:p>
            <a:pPr lvl="1" marL="457200" indent="-22824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0" lang="en-US" sz="1600" spc="-1" strike="noStrike">
                <a:solidFill>
                  <a:srgbClr val="262626"/>
                </a:solidFill>
                <a:latin typeface="Gill Sans MT"/>
              </a:rPr>
              <a:t>toinen taso</a:t>
            </a:r>
            <a:endParaRPr b="0" lang="en-US" sz="1600" spc="-1" strike="noStrike">
              <a:solidFill>
                <a:srgbClr val="262626"/>
              </a:solidFill>
              <a:latin typeface="Gill Sans MT"/>
            </a:endParaRPr>
          </a:p>
          <a:p>
            <a:pPr lvl="2" marL="685800" indent="-22824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0" lang="en-US" sz="1600" spc="-1" strike="noStrike">
                <a:solidFill>
                  <a:srgbClr val="262626"/>
                </a:solidFill>
                <a:latin typeface="Gill Sans MT"/>
              </a:rPr>
              <a:t>kolmas taso</a:t>
            </a:r>
            <a:endParaRPr b="0" lang="en-US" sz="1600" spc="-1" strike="noStrike">
              <a:solidFill>
                <a:srgbClr val="262626"/>
              </a:solidFill>
              <a:latin typeface="Gill Sans MT"/>
            </a:endParaRPr>
          </a:p>
          <a:p>
            <a:pPr lvl="3" marL="914400" indent="-22824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0" lang="en-US" sz="1600" spc="-1" strike="noStrike">
                <a:solidFill>
                  <a:srgbClr val="262626"/>
                </a:solidFill>
                <a:latin typeface="Gill Sans MT"/>
              </a:rPr>
              <a:t>neljäs taso</a:t>
            </a:r>
            <a:endParaRPr b="0" lang="en-US" sz="1600" spc="-1" strike="noStrike">
              <a:solidFill>
                <a:srgbClr val="262626"/>
              </a:solidFill>
              <a:latin typeface="Gill Sans MT"/>
            </a:endParaRPr>
          </a:p>
          <a:p>
            <a:pPr lvl="4" marL="1143000" indent="-22824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0" lang="en-US" sz="1600" spc="-1" strike="noStrike">
                <a:solidFill>
                  <a:srgbClr val="262626"/>
                </a:solidFill>
                <a:latin typeface="Gill Sans MT"/>
              </a:rPr>
              <a:t>viides taso</a:t>
            </a:r>
            <a:endParaRPr b="0" lang="en-US" sz="1600" spc="-1" strike="noStrike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7821360" y="6238800"/>
            <a:ext cx="2753280" cy="32364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A678CAE1-23E0-44F5-9E9D-CA32A29FBA3B}" type="datetime">
              <a:rPr b="0" lang="en-US" sz="1050" spc="-1" strike="noStrike">
                <a:solidFill>
                  <a:srgbClr val="000000"/>
                </a:solidFill>
                <a:latin typeface="Gill Sans MT"/>
              </a:rPr>
              <a:t>4/16/20</a:t>
            </a:fld>
            <a:endParaRPr b="0" lang="en-US" sz="105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1600200" y="6236280"/>
            <a:ext cx="5900760" cy="319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10758960" y="6217920"/>
            <a:ext cx="365400" cy="365400"/>
          </a:xfrm>
          <a:prstGeom prst="rect">
            <a:avLst/>
          </a:prstGeom>
        </p:spPr>
        <p:txBody>
          <a:bodyPr lIns="18360" rIns="18360" anchor="ctr">
            <a:noAutofit/>
          </a:bodyPr>
          <a:p>
            <a:pPr algn="ctr">
              <a:lnSpc>
                <a:spcPct val="100000"/>
              </a:lnSpc>
            </a:pPr>
            <a:fld id="{55BFC0C2-4291-4F96-A18D-27243A2061EF}" type="slidenum">
              <a:rPr b="0" lang="en-US" sz="1100" spc="-1" strike="noStrike">
                <a:solidFill>
                  <a:srgbClr val="ffffff"/>
                </a:solidFill>
                <a:latin typeface="Gill Sans MT"/>
              </a:rPr>
              <a:t>1</a:t>
            </a:fld>
            <a:endParaRPr b="0" lang="en-US" sz="11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1600200" y="2386800"/>
            <a:ext cx="8991360" cy="1645560"/>
          </a:xfrm>
          <a:prstGeom prst="rect">
            <a:avLst/>
          </a:prstGeom>
          <a:solidFill>
            <a:srgbClr val="ffffff"/>
          </a:solidFill>
          <a:ln w="38160">
            <a:solidFill>
              <a:srgbClr val="404040"/>
            </a:solidFill>
            <a:miter/>
          </a:ln>
        </p:spPr>
        <p:txBody>
          <a:bodyPr lIns="274320" rIns="274320" tIns="182880" bIns="182880" anchor="ctr" anchorCtr="1">
            <a:noAutofit/>
          </a:bodyPr>
          <a:p>
            <a:pPr algn="ctr">
              <a:lnSpc>
                <a:spcPct val="90000"/>
              </a:lnSpc>
            </a:pPr>
            <a:r>
              <a:rPr b="0" lang="en-US" sz="3800" spc="199" strike="noStrike" cap="all">
                <a:solidFill>
                  <a:srgbClr val="262626"/>
                </a:solidFill>
                <a:latin typeface="Gill Sans MT"/>
              </a:rPr>
              <a:t>MBO</a:t>
            </a:r>
            <a:endParaRPr b="0" lang="en-US" sz="3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89" name="TextShape 2"/>
          <p:cNvSpPr txBox="1"/>
          <p:nvPr/>
        </p:nvSpPr>
        <p:spPr>
          <a:xfrm>
            <a:off x="2695320" y="4352400"/>
            <a:ext cx="6801120" cy="123948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2351160" y="404640"/>
            <a:ext cx="7499160" cy="999720"/>
          </a:xfrm>
          <a:prstGeom prst="rect">
            <a:avLst/>
          </a:prstGeom>
          <a:solidFill>
            <a:srgbClr val="ffffff"/>
          </a:solidFill>
          <a:ln w="31680">
            <a:solidFill>
              <a:srgbClr val="404040"/>
            </a:solidFill>
            <a:miter/>
          </a:ln>
        </p:spPr>
        <p:txBody>
          <a:bodyPr lIns="182880" rIns="182880" tIns="182880" bIns="18288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3600" spc="199" strike="noStrike" cap="all">
                <a:solidFill>
                  <a:srgbClr val="485458"/>
                </a:solidFill>
                <a:latin typeface="Gill Sans MT"/>
              </a:rPr>
              <a:t>Metabolinen oireyhtymä</a:t>
            </a:r>
            <a:endParaRPr b="0" lang="en-US" sz="3600" spc="-1" strike="noStrike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1992240" y="1916280"/>
            <a:ext cx="7499160" cy="578592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262626"/>
                </a:solidFill>
                <a:latin typeface="Gill Sans MT"/>
              </a:rPr>
              <a:t>MBO on useiden eri sairauksien / oireiden, kuten aikuistyypin diabeteksen, lihavuuden, verenpainetaudin ja epäedullisten kolesteroliarvojen summa</a:t>
            </a:r>
            <a:endParaRPr b="0" lang="en-US" sz="2800" spc="-1" strike="noStrike">
              <a:solidFill>
                <a:srgbClr val="262626"/>
              </a:solidFill>
              <a:latin typeface="Gill Sans MT"/>
            </a:endParaRPr>
          </a:p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262626"/>
                </a:solidFill>
                <a:latin typeface="Gill Sans MT"/>
              </a:rPr>
              <a:t>Useiden  sydän- ja verisuonisairauksien riskitekijöiden rypäs</a:t>
            </a:r>
            <a:endParaRPr b="0" lang="en-US" sz="2800" spc="-1" strike="noStrike">
              <a:solidFill>
                <a:srgbClr val="262626"/>
              </a:solidFill>
              <a:latin typeface="Gill Sans MT"/>
            </a:endParaRPr>
          </a:p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262626"/>
                </a:solidFill>
                <a:latin typeface="Gill Sans MT"/>
              </a:rPr>
              <a:t>Tunnistaminen tärkeää </a:t>
            </a:r>
            <a:r>
              <a:rPr b="0" lang="en-US" sz="2800" spc="-1" strike="noStrike">
                <a:solidFill>
                  <a:srgbClr val="262626"/>
                </a:solidFill>
                <a:latin typeface="Wingdings"/>
              </a:rPr>
              <a:t></a:t>
            </a:r>
            <a:r>
              <a:rPr b="0" lang="en-US" sz="2800" spc="-1" strike="noStrike">
                <a:solidFill>
                  <a:srgbClr val="262626"/>
                </a:solidFill>
                <a:latin typeface="Gill Sans MT"/>
              </a:rPr>
              <a:t> riski sairastua sydäninfarktiin ja aivohalvauksiin on selvästi kohonnut</a:t>
            </a:r>
            <a:endParaRPr b="0" lang="en-US" sz="2800" spc="-1" strike="noStrike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92" name="TextShape 3"/>
          <p:cNvSpPr txBox="1"/>
          <p:nvPr/>
        </p:nvSpPr>
        <p:spPr>
          <a:xfrm>
            <a:off x="7821360" y="6238800"/>
            <a:ext cx="2753280" cy="323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E65D9710-C765-4C58-A6FF-D3F0BACF3E7B}" type="datetime1">
              <a:rPr b="0" lang="en-US" sz="1050" spc="-1" strike="noStrike">
                <a:solidFill>
                  <a:srgbClr val="000000"/>
                </a:solidFill>
                <a:latin typeface="Gill Sans MT"/>
              </a:rPr>
              <a:t>04/16/2020</a:t>
            </a:fld>
            <a:endParaRPr b="0" lang="en-US" sz="1050" spc="-1" strike="noStrike">
              <a:latin typeface="Times New Roman"/>
            </a:endParaRPr>
          </a:p>
        </p:txBody>
      </p:sp>
      <p:sp>
        <p:nvSpPr>
          <p:cNvPr id="93" name="TextShape 4"/>
          <p:cNvSpPr txBox="1"/>
          <p:nvPr/>
        </p:nvSpPr>
        <p:spPr>
          <a:xfrm>
            <a:off x="10758960" y="6217920"/>
            <a:ext cx="365400" cy="365400"/>
          </a:xfrm>
          <a:prstGeom prst="rect">
            <a:avLst/>
          </a:prstGeom>
          <a:solidFill>
            <a:srgbClr val="1d1d1d">
              <a:alpha val="70000"/>
            </a:srgbClr>
          </a:solidFill>
          <a:ln>
            <a:noFill/>
          </a:ln>
        </p:spPr>
        <p:txBody>
          <a:bodyPr lIns="18360" rIns="18360" anchor="ctr">
            <a:noAutofit/>
          </a:bodyPr>
          <a:p>
            <a:pPr algn="ctr">
              <a:lnSpc>
                <a:spcPct val="100000"/>
              </a:lnSpc>
            </a:pPr>
            <a:fld id="{3B9F6A46-15CE-43E7-A1CD-0C25B19FE5FD}" type="slidenum">
              <a:rPr b="0" lang="en-US" sz="1100" spc="-1" strike="noStrike">
                <a:solidFill>
                  <a:srgbClr val="000000"/>
                </a:solidFill>
                <a:latin typeface="Arial"/>
              </a:rPr>
              <a:t>1</a:t>
            </a:fld>
            <a:endParaRPr b="0" lang="en-US" sz="11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2231280" y="964800"/>
            <a:ext cx="7729200" cy="1188360"/>
          </a:xfrm>
          <a:prstGeom prst="rect">
            <a:avLst/>
          </a:prstGeom>
          <a:solidFill>
            <a:srgbClr val="ffffff"/>
          </a:solidFill>
          <a:ln w="31680">
            <a:solidFill>
              <a:srgbClr val="404040"/>
            </a:solidFill>
            <a:miter/>
          </a:ln>
        </p:spPr>
        <p:txBody>
          <a:bodyPr lIns="182880" rIns="182880" tIns="182880" bIns="18288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2800" spc="199" strike="noStrike" cap="all">
                <a:solidFill>
                  <a:srgbClr val="262626"/>
                </a:solidFill>
                <a:latin typeface="Gill Sans MT"/>
              </a:rPr>
              <a:t>MBO</a:t>
            </a:r>
            <a:endParaRPr b="0" lang="en-US" sz="2800" spc="-1" strike="noStrike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95" name="TextShape 2"/>
          <p:cNvSpPr txBox="1"/>
          <p:nvPr/>
        </p:nvSpPr>
        <p:spPr>
          <a:xfrm>
            <a:off x="2194920" y="2545200"/>
            <a:ext cx="7695720" cy="403812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80000"/>
          </a:bodyPr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262626"/>
                </a:solidFill>
                <a:latin typeface="Gill Sans MT"/>
              </a:rPr>
              <a:t>Ongelman taustalla on </a:t>
            </a:r>
            <a:r>
              <a:rPr b="1" lang="en-US" sz="2800" spc="-1" strike="noStrike">
                <a:solidFill>
                  <a:srgbClr val="262626"/>
                </a:solidFill>
                <a:latin typeface="Gill Sans MT"/>
              </a:rPr>
              <a:t>insuliiniresistenssi </a:t>
            </a:r>
            <a:r>
              <a:rPr b="0" lang="en-US" sz="2800" spc="-1" strike="noStrike">
                <a:solidFill>
                  <a:srgbClr val="262626"/>
                </a:solidFill>
                <a:latin typeface="Gill Sans MT"/>
              </a:rPr>
              <a:t>(elimistön vähentynyt herkkyys insuliinille)</a:t>
            </a:r>
            <a:endParaRPr b="0" lang="en-US" sz="2800" spc="-1" strike="noStrike">
              <a:solidFill>
                <a:srgbClr val="262626"/>
              </a:solidFill>
              <a:latin typeface="Gill Sans MT"/>
            </a:endParaRPr>
          </a:p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262626"/>
                </a:solidFill>
                <a:latin typeface="Gill Sans MT"/>
              </a:rPr>
              <a:t>Insuliinin teho ei ole riittävä </a:t>
            </a:r>
            <a:r>
              <a:rPr b="0" lang="en-US" sz="2800" spc="-1" strike="noStrike">
                <a:solidFill>
                  <a:srgbClr val="262626"/>
                </a:solidFill>
                <a:latin typeface="Wingdings"/>
              </a:rPr>
              <a:t></a:t>
            </a:r>
            <a:r>
              <a:rPr b="0" lang="en-US" sz="2800" spc="-1" strike="noStrike">
                <a:solidFill>
                  <a:srgbClr val="262626"/>
                </a:solidFill>
                <a:latin typeface="Gill Sans MT"/>
              </a:rPr>
              <a:t> vs pysyvästi koholla </a:t>
            </a:r>
            <a:r>
              <a:rPr b="0" lang="en-US" sz="2800" spc="-1" strike="noStrike">
                <a:solidFill>
                  <a:srgbClr val="262626"/>
                </a:solidFill>
                <a:latin typeface="Wingdings"/>
              </a:rPr>
              <a:t></a:t>
            </a:r>
            <a:r>
              <a:rPr b="0" lang="en-US" sz="2800" spc="-1" strike="noStrike">
                <a:solidFill>
                  <a:srgbClr val="262626"/>
                </a:solidFill>
                <a:latin typeface="Gill Sans MT"/>
              </a:rPr>
              <a:t> elimistö tuottaa lisää insuliinia </a:t>
            </a:r>
            <a:r>
              <a:rPr b="0" lang="en-US" sz="2800" spc="-1" strike="noStrike">
                <a:solidFill>
                  <a:srgbClr val="262626"/>
                </a:solidFill>
                <a:latin typeface="Wingdings"/>
              </a:rPr>
              <a:t></a:t>
            </a:r>
            <a:r>
              <a:rPr b="0" lang="en-US" sz="2800" spc="-1" strike="noStrike">
                <a:solidFill>
                  <a:srgbClr val="262626"/>
                </a:solidFill>
                <a:latin typeface="Gill Sans MT"/>
              </a:rPr>
              <a:t> heikentynyt sokerin sieto </a:t>
            </a:r>
            <a:r>
              <a:rPr b="0" lang="en-US" sz="2800" spc="-1" strike="noStrike">
                <a:solidFill>
                  <a:srgbClr val="262626"/>
                </a:solidFill>
                <a:latin typeface="Wingdings"/>
              </a:rPr>
              <a:t></a:t>
            </a:r>
            <a:r>
              <a:rPr b="0" lang="en-US" sz="2800" spc="-1" strike="noStrike">
                <a:solidFill>
                  <a:srgbClr val="262626"/>
                </a:solidFill>
                <a:latin typeface="Gill Sans MT"/>
              </a:rPr>
              <a:t> </a:t>
            </a:r>
            <a:r>
              <a:rPr b="1" lang="en-US" sz="2800" spc="-1" strike="noStrike">
                <a:solidFill>
                  <a:srgbClr val="262626"/>
                </a:solidFill>
                <a:latin typeface="Gill Sans MT"/>
              </a:rPr>
              <a:t>aikuistyypin diabetes</a:t>
            </a:r>
            <a:endParaRPr b="0" lang="en-US" sz="2800" spc="-1" strike="noStrike">
              <a:solidFill>
                <a:srgbClr val="262626"/>
              </a:solidFill>
              <a:latin typeface="Gill Sans MT"/>
            </a:endParaRPr>
          </a:p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262626"/>
                </a:solidFill>
                <a:latin typeface="Gill Sans MT"/>
              </a:rPr>
              <a:t>Metabolinen oireyhtymä on yli kolmasosalla aikuisista suomalaisista miehistä ja naisista yli neljäsosalla!!</a:t>
            </a:r>
            <a:endParaRPr b="0" lang="en-US" sz="2800" spc="-1" strike="noStrike">
              <a:solidFill>
                <a:srgbClr val="262626"/>
              </a:solidFill>
              <a:latin typeface="Gill Sans MT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b="0" lang="en-US" sz="2800" spc="-1" strike="noStrike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96" name="TextShape 3"/>
          <p:cNvSpPr txBox="1"/>
          <p:nvPr/>
        </p:nvSpPr>
        <p:spPr>
          <a:xfrm>
            <a:off x="7821360" y="6238800"/>
            <a:ext cx="2753280" cy="323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5B7264FB-600F-4B9C-B075-75CCC5AE1303}" type="datetime1">
              <a:rPr b="0" lang="en-US" sz="1050" spc="-1" strike="noStrike">
                <a:solidFill>
                  <a:srgbClr val="000000"/>
                </a:solidFill>
                <a:latin typeface="Gill Sans MT"/>
              </a:rPr>
              <a:t>04/16/2020</a:t>
            </a:fld>
            <a:endParaRPr b="0" lang="en-US" sz="1050" spc="-1" strike="noStrike">
              <a:latin typeface="Times New Roman"/>
            </a:endParaRPr>
          </a:p>
        </p:txBody>
      </p:sp>
      <p:sp>
        <p:nvSpPr>
          <p:cNvPr id="97" name="TextShape 4"/>
          <p:cNvSpPr txBox="1"/>
          <p:nvPr/>
        </p:nvSpPr>
        <p:spPr>
          <a:xfrm>
            <a:off x="10758960" y="6217920"/>
            <a:ext cx="365400" cy="365400"/>
          </a:xfrm>
          <a:prstGeom prst="rect">
            <a:avLst/>
          </a:prstGeom>
          <a:solidFill>
            <a:srgbClr val="1d1d1d">
              <a:alpha val="70000"/>
            </a:srgbClr>
          </a:solidFill>
          <a:ln>
            <a:noFill/>
          </a:ln>
        </p:spPr>
        <p:txBody>
          <a:bodyPr lIns="18360" rIns="18360" anchor="ctr">
            <a:noAutofit/>
          </a:bodyPr>
          <a:p>
            <a:pPr algn="ctr">
              <a:lnSpc>
                <a:spcPct val="100000"/>
              </a:lnSpc>
            </a:pPr>
            <a:fld id="{27500514-F75B-43D6-9583-D9EF290D5B02}" type="slidenum">
              <a:rPr b="0" lang="en-US" sz="1100" spc="-1" strike="noStrike">
                <a:solidFill>
                  <a:srgbClr val="000000"/>
                </a:solidFill>
                <a:latin typeface="Arial"/>
              </a:rPr>
              <a:t>3</a:t>
            </a:fld>
            <a:endParaRPr b="0" lang="en-US" sz="11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2286000" y="213480"/>
            <a:ext cx="7535160" cy="975240"/>
          </a:xfrm>
          <a:prstGeom prst="rect">
            <a:avLst/>
          </a:prstGeom>
          <a:solidFill>
            <a:srgbClr val="ffffff"/>
          </a:solidFill>
          <a:ln w="31680">
            <a:solidFill>
              <a:srgbClr val="404040"/>
            </a:solidFill>
            <a:miter/>
          </a:ln>
        </p:spPr>
        <p:txBody>
          <a:bodyPr lIns="182880" rIns="182880" tIns="182880" bIns="18288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3000" spc="199" strike="noStrike" cap="all">
                <a:solidFill>
                  <a:srgbClr val="485458"/>
                </a:solidFill>
                <a:latin typeface="Gill Sans MT"/>
              </a:rPr>
              <a:t>Metabolisen oireyhtymän kriteerit </a:t>
            </a:r>
            <a:endParaRPr b="0" lang="en-US" sz="3000" spc="-1" strike="noStrike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99" name="TextShape 2"/>
          <p:cNvSpPr txBox="1"/>
          <p:nvPr/>
        </p:nvSpPr>
        <p:spPr>
          <a:xfrm>
            <a:off x="1920240" y="1743480"/>
            <a:ext cx="7499160" cy="557172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>
              <a:lnSpc>
                <a:spcPct val="80000"/>
              </a:lnSpc>
              <a:spcBef>
                <a:spcPts val="1001"/>
              </a:spcBef>
            </a:pPr>
            <a:r>
              <a:rPr b="1" lang="en-US" sz="2000" spc="-1" strike="noStrike">
                <a:solidFill>
                  <a:srgbClr val="262626"/>
                </a:solidFill>
                <a:latin typeface="Gill Sans MT"/>
              </a:rPr>
              <a:t>Kun kolme viidestä toteutuu:</a:t>
            </a:r>
            <a:endParaRPr b="0" lang="en-US" sz="2000" spc="-1" strike="noStrike">
              <a:solidFill>
                <a:srgbClr val="262626"/>
              </a:solidFill>
              <a:latin typeface="Gill Sans MT"/>
            </a:endParaRPr>
          </a:p>
          <a:p>
            <a:pPr marL="228600" indent="-228240">
              <a:lnSpc>
                <a:spcPct val="8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1" lang="en-US" sz="2000" spc="-1" strike="noStrike">
                <a:solidFill>
                  <a:srgbClr val="262626"/>
                </a:solidFill>
                <a:latin typeface="Gill Sans MT"/>
              </a:rPr>
              <a:t>Keskivartalolihavuus</a:t>
            </a:r>
            <a:r>
              <a:rPr b="0" lang="en-US" sz="2000" spc="-1" strike="noStrike">
                <a:solidFill>
                  <a:srgbClr val="262626"/>
                </a:solidFill>
                <a:latin typeface="Gill Sans MT"/>
              </a:rPr>
              <a:t>: </a:t>
            </a:r>
            <a:r>
              <a:rPr b="1" lang="en-US" sz="2000" spc="-1" strike="noStrike">
                <a:solidFill>
                  <a:srgbClr val="262626"/>
                </a:solidFill>
                <a:latin typeface="Gill Sans MT"/>
              </a:rPr>
              <a:t>vyötärön</a:t>
            </a:r>
            <a:r>
              <a:rPr b="0" lang="en-US" sz="2000" spc="-1" strike="noStrike">
                <a:solidFill>
                  <a:srgbClr val="262626"/>
                </a:solidFill>
                <a:latin typeface="Gill Sans MT"/>
              </a:rPr>
              <a:t> </a:t>
            </a:r>
            <a:r>
              <a:rPr b="1" lang="en-US" sz="2000" spc="-1" strike="noStrike">
                <a:solidFill>
                  <a:srgbClr val="262626"/>
                </a:solidFill>
                <a:latin typeface="Gill Sans MT"/>
              </a:rPr>
              <a:t>ympärysmitta</a:t>
            </a:r>
            <a:r>
              <a:rPr b="0" lang="en-US" sz="2000" spc="-1" strike="noStrike">
                <a:solidFill>
                  <a:srgbClr val="262626"/>
                </a:solidFill>
                <a:latin typeface="Gill Sans MT"/>
              </a:rPr>
              <a:t> </a:t>
            </a:r>
            <a:r>
              <a:rPr b="1" lang="en-US" sz="2000" spc="-1" strike="noStrike">
                <a:solidFill>
                  <a:srgbClr val="262626"/>
                </a:solidFill>
                <a:latin typeface="Gill Sans MT"/>
              </a:rPr>
              <a:t>eurooppalaisella</a:t>
            </a:r>
            <a:r>
              <a:rPr b="0" lang="en-US" sz="2000" spc="-1" strike="noStrike">
                <a:solidFill>
                  <a:srgbClr val="262626"/>
                </a:solidFill>
                <a:latin typeface="Gill Sans MT"/>
              </a:rPr>
              <a:t> </a:t>
            </a:r>
            <a:endParaRPr b="0" lang="en-US" sz="2000" spc="-1" strike="noStrike">
              <a:solidFill>
                <a:srgbClr val="262626"/>
              </a:solidFill>
              <a:latin typeface="Gill Sans MT"/>
            </a:endParaRPr>
          </a:p>
          <a:p>
            <a:pPr marL="228600" indent="-228240">
              <a:lnSpc>
                <a:spcPct val="8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br/>
            <a:r>
              <a:rPr b="1" lang="en-US" sz="2000" spc="-1" strike="noStrike">
                <a:solidFill>
                  <a:srgbClr val="262626"/>
                </a:solidFill>
                <a:latin typeface="Gill Sans MT"/>
              </a:rPr>
              <a:t>miehellä  </a:t>
            </a:r>
            <a:r>
              <a:rPr b="0" lang="en-US" sz="2000" spc="-1" strike="noStrike" u="sng">
                <a:solidFill>
                  <a:srgbClr val="262626"/>
                </a:solidFill>
                <a:uFillTx/>
                <a:latin typeface="Gill Sans MT"/>
              </a:rPr>
              <a:t>&gt;</a:t>
            </a:r>
            <a:r>
              <a:rPr b="0" lang="en-US" sz="2000" spc="-1" strike="noStrike">
                <a:solidFill>
                  <a:srgbClr val="262626"/>
                </a:solidFill>
                <a:latin typeface="Gill Sans MT"/>
              </a:rPr>
              <a:t>  </a:t>
            </a:r>
            <a:r>
              <a:rPr b="1" lang="en-US" sz="2000" spc="-1" strike="noStrike">
                <a:solidFill>
                  <a:srgbClr val="262626"/>
                </a:solidFill>
                <a:latin typeface="Gill Sans MT"/>
              </a:rPr>
              <a:t>100</a:t>
            </a:r>
            <a:r>
              <a:rPr b="0" lang="en-US" sz="2000" spc="-1" strike="noStrike">
                <a:solidFill>
                  <a:srgbClr val="262626"/>
                </a:solidFill>
                <a:latin typeface="Gill Sans MT"/>
              </a:rPr>
              <a:t> </a:t>
            </a:r>
            <a:r>
              <a:rPr b="1" lang="en-US" sz="2000" spc="-1" strike="noStrike">
                <a:solidFill>
                  <a:srgbClr val="262626"/>
                </a:solidFill>
                <a:latin typeface="Gill Sans MT"/>
              </a:rPr>
              <a:t>cm</a:t>
            </a:r>
            <a:br/>
            <a:r>
              <a:rPr b="1" lang="en-US" sz="2000" spc="-1" strike="noStrike">
                <a:solidFill>
                  <a:srgbClr val="262626"/>
                </a:solidFill>
                <a:latin typeface="Gill Sans MT"/>
              </a:rPr>
              <a:t>naisella  </a:t>
            </a:r>
            <a:r>
              <a:rPr b="0" lang="en-US" sz="2000" spc="-1" strike="noStrike">
                <a:solidFill>
                  <a:srgbClr val="262626"/>
                </a:solidFill>
                <a:latin typeface="Gill Sans MT"/>
              </a:rPr>
              <a:t> </a:t>
            </a:r>
            <a:r>
              <a:rPr b="0" lang="en-US" sz="2000" spc="-1" strike="noStrike" u="sng">
                <a:solidFill>
                  <a:srgbClr val="262626"/>
                </a:solidFill>
                <a:uFillTx/>
                <a:latin typeface="Gill Sans MT"/>
              </a:rPr>
              <a:t>&gt;</a:t>
            </a:r>
            <a:r>
              <a:rPr b="0" lang="en-US" sz="2000" spc="-1" strike="noStrike">
                <a:solidFill>
                  <a:srgbClr val="262626"/>
                </a:solidFill>
                <a:latin typeface="Gill Sans MT"/>
              </a:rPr>
              <a:t>   </a:t>
            </a:r>
            <a:r>
              <a:rPr b="1" lang="en-US" sz="2000" spc="-1" strike="noStrike">
                <a:solidFill>
                  <a:srgbClr val="262626"/>
                </a:solidFill>
                <a:latin typeface="Gill Sans MT"/>
              </a:rPr>
              <a:t>90</a:t>
            </a:r>
            <a:r>
              <a:rPr b="0" lang="en-US" sz="2000" spc="-1" strike="noStrike">
                <a:solidFill>
                  <a:srgbClr val="262626"/>
                </a:solidFill>
                <a:latin typeface="Gill Sans MT"/>
              </a:rPr>
              <a:t> </a:t>
            </a:r>
            <a:r>
              <a:rPr b="1" lang="en-US" sz="2000" spc="-1" strike="noStrike">
                <a:solidFill>
                  <a:srgbClr val="262626"/>
                </a:solidFill>
                <a:latin typeface="Gill Sans MT"/>
              </a:rPr>
              <a:t>cm</a:t>
            </a:r>
            <a:endParaRPr b="0" lang="en-US" sz="2000" spc="-1" strike="noStrike">
              <a:solidFill>
                <a:srgbClr val="262626"/>
              </a:solidFill>
              <a:latin typeface="Gill Sans MT"/>
            </a:endParaRPr>
          </a:p>
          <a:p>
            <a:pPr marL="228600" indent="-228240">
              <a:lnSpc>
                <a:spcPct val="8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1" lang="en-US" sz="2000" spc="-1" strike="noStrike">
                <a:solidFill>
                  <a:srgbClr val="262626"/>
                </a:solidFill>
                <a:latin typeface="Gill Sans MT"/>
              </a:rPr>
              <a:t>  </a:t>
            </a:r>
            <a:endParaRPr b="0" lang="en-US" sz="2000" spc="-1" strike="noStrike">
              <a:solidFill>
                <a:srgbClr val="262626"/>
              </a:solidFill>
              <a:latin typeface="Gill Sans MT"/>
            </a:endParaRPr>
          </a:p>
          <a:p>
            <a:pPr marL="228600" indent="-228240">
              <a:lnSpc>
                <a:spcPct val="8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1" lang="en-US" sz="2000" spc="-1" strike="noStrike">
                <a:solidFill>
                  <a:srgbClr val="262626"/>
                </a:solidFill>
                <a:latin typeface="Gill Sans MT"/>
              </a:rPr>
              <a:t>fS-Trigly   </a:t>
            </a:r>
            <a:r>
              <a:rPr b="0" lang="en-US" sz="2000" spc="-1" strike="noStrike" u="sng">
                <a:solidFill>
                  <a:srgbClr val="262626"/>
                </a:solidFill>
                <a:uFillTx/>
                <a:latin typeface="Gill Sans MT"/>
              </a:rPr>
              <a:t>&gt;</a:t>
            </a:r>
            <a:r>
              <a:rPr b="1" lang="en-US" sz="2000" spc="-1" strike="noStrike">
                <a:solidFill>
                  <a:srgbClr val="262626"/>
                </a:solidFill>
                <a:latin typeface="Gill Sans MT"/>
              </a:rPr>
              <a:t> 1.7 mmol/l </a:t>
            </a:r>
            <a:br/>
            <a:r>
              <a:rPr b="1" lang="en-US" sz="2000" spc="-1" strike="noStrike">
                <a:solidFill>
                  <a:srgbClr val="262626"/>
                </a:solidFill>
                <a:latin typeface="Gill Sans MT"/>
              </a:rPr>
              <a:t> </a:t>
            </a:r>
            <a:endParaRPr b="0" lang="en-US" sz="2000" spc="-1" strike="noStrike">
              <a:solidFill>
                <a:srgbClr val="262626"/>
              </a:solidFill>
              <a:latin typeface="Gill Sans MT"/>
            </a:endParaRPr>
          </a:p>
          <a:p>
            <a:pPr marL="228600" indent="-228240">
              <a:lnSpc>
                <a:spcPct val="8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1" lang="en-US" sz="2000" spc="-1" strike="noStrike">
                <a:solidFill>
                  <a:srgbClr val="262626"/>
                </a:solidFill>
                <a:latin typeface="Gill Sans MT"/>
              </a:rPr>
              <a:t>fS-HDL-KOL  </a:t>
            </a:r>
            <a:r>
              <a:rPr b="0" lang="en-US" sz="2000" spc="-1" strike="noStrike" u="sng">
                <a:solidFill>
                  <a:srgbClr val="262626"/>
                </a:solidFill>
                <a:uFillTx/>
                <a:latin typeface="Gill Sans MT"/>
              </a:rPr>
              <a:t>&lt;</a:t>
            </a:r>
            <a:r>
              <a:rPr b="1" lang="en-US" sz="2000" spc="-1" strike="noStrike">
                <a:solidFill>
                  <a:srgbClr val="262626"/>
                </a:solidFill>
                <a:latin typeface="Gill Sans MT"/>
              </a:rPr>
              <a:t>   1.0 mmol/l miehellä  </a:t>
            </a:r>
            <a:br/>
            <a:r>
              <a:rPr b="1" lang="en-US" sz="2000" spc="-1" strike="noStrike">
                <a:solidFill>
                  <a:srgbClr val="262626"/>
                </a:solidFill>
                <a:latin typeface="Gill Sans MT"/>
              </a:rPr>
              <a:t>                      </a:t>
            </a:r>
            <a:r>
              <a:rPr b="0" lang="en-US" sz="2000" spc="-1" strike="noStrike" u="sng">
                <a:solidFill>
                  <a:srgbClr val="262626"/>
                </a:solidFill>
                <a:uFillTx/>
                <a:latin typeface="Gill Sans MT"/>
              </a:rPr>
              <a:t>&lt;</a:t>
            </a:r>
            <a:r>
              <a:rPr b="1" lang="en-US" sz="2000" spc="-1" strike="noStrike">
                <a:solidFill>
                  <a:srgbClr val="262626"/>
                </a:solidFill>
                <a:latin typeface="Gill Sans MT"/>
              </a:rPr>
              <a:t>  1.3 mmol/l naisella </a:t>
            </a:r>
            <a:br/>
            <a:r>
              <a:rPr b="1" lang="en-US" sz="2000" spc="-1" strike="noStrike">
                <a:solidFill>
                  <a:srgbClr val="262626"/>
                </a:solidFill>
                <a:latin typeface="Gill Sans MT"/>
              </a:rPr>
              <a:t> </a:t>
            </a:r>
            <a:endParaRPr b="0" lang="en-US" sz="2000" spc="-1" strike="noStrike">
              <a:solidFill>
                <a:srgbClr val="262626"/>
              </a:solidFill>
              <a:latin typeface="Gill Sans MT"/>
            </a:endParaRPr>
          </a:p>
          <a:p>
            <a:pPr marL="228600" indent="-228240">
              <a:lnSpc>
                <a:spcPct val="8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1" lang="en-US" sz="2000" spc="-1" strike="noStrike">
                <a:solidFill>
                  <a:srgbClr val="262626"/>
                </a:solidFill>
                <a:latin typeface="Gill Sans MT"/>
              </a:rPr>
              <a:t>Verenpaine: &lt; 130/85 mmHg </a:t>
            </a:r>
            <a:endParaRPr b="0" lang="en-US" sz="2000" spc="-1" strike="noStrike">
              <a:solidFill>
                <a:srgbClr val="262626"/>
              </a:solidFill>
              <a:latin typeface="Gill Sans MT"/>
            </a:endParaRPr>
          </a:p>
          <a:p>
            <a:pPr marL="228600" indent="-228240">
              <a:lnSpc>
                <a:spcPct val="8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1" lang="en-US" sz="2000" spc="-1" strike="noStrike">
                <a:solidFill>
                  <a:srgbClr val="262626"/>
                </a:solidFill>
                <a:latin typeface="Gill Sans MT"/>
              </a:rPr>
              <a:t>                       </a:t>
            </a:r>
            <a:endParaRPr b="0" lang="en-US" sz="2000" spc="-1" strike="noStrike">
              <a:solidFill>
                <a:srgbClr val="262626"/>
              </a:solidFill>
              <a:latin typeface="Gill Sans MT"/>
            </a:endParaRPr>
          </a:p>
          <a:p>
            <a:pPr marL="228600" indent="-228240">
              <a:lnSpc>
                <a:spcPct val="8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1" lang="en-US" sz="2000" spc="-1" strike="noStrike">
                <a:solidFill>
                  <a:srgbClr val="262626"/>
                </a:solidFill>
                <a:latin typeface="Gill Sans MT"/>
              </a:rPr>
              <a:t>fP-Gluk  </a:t>
            </a:r>
            <a:r>
              <a:rPr b="0" lang="en-US" sz="2000" spc="-1" strike="noStrike" u="sng">
                <a:solidFill>
                  <a:srgbClr val="262626"/>
                </a:solidFill>
                <a:uFillTx/>
                <a:latin typeface="Gill Sans MT"/>
              </a:rPr>
              <a:t>&gt;</a:t>
            </a:r>
            <a:r>
              <a:rPr b="1" lang="en-US" sz="2000" spc="-1" strike="noStrike">
                <a:solidFill>
                  <a:srgbClr val="262626"/>
                </a:solidFill>
                <a:latin typeface="Gill Sans MT"/>
              </a:rPr>
              <a:t>  5.6 mmol/l   </a:t>
            </a:r>
            <a:endParaRPr b="0" lang="en-US" sz="2000" spc="-1" strike="noStrike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100" name="TextShape 3"/>
          <p:cNvSpPr txBox="1"/>
          <p:nvPr/>
        </p:nvSpPr>
        <p:spPr>
          <a:xfrm>
            <a:off x="7821360" y="6238800"/>
            <a:ext cx="2753280" cy="323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CDE102B0-FC3B-4F32-BBCE-7D65934D79BC}" type="datetime1">
              <a:rPr b="0" lang="en-US" sz="1050" spc="-1" strike="noStrike">
                <a:solidFill>
                  <a:srgbClr val="000000"/>
                </a:solidFill>
                <a:latin typeface="Gill Sans MT"/>
              </a:rPr>
              <a:t>04/16/2020</a:t>
            </a:fld>
            <a:endParaRPr b="0" lang="en-US" sz="1050" spc="-1" strike="noStrike">
              <a:latin typeface="Times New Roman"/>
            </a:endParaRPr>
          </a:p>
        </p:txBody>
      </p:sp>
      <p:sp>
        <p:nvSpPr>
          <p:cNvPr id="101" name="TextShape 4"/>
          <p:cNvSpPr txBox="1"/>
          <p:nvPr/>
        </p:nvSpPr>
        <p:spPr>
          <a:xfrm>
            <a:off x="10758960" y="6217920"/>
            <a:ext cx="365400" cy="365400"/>
          </a:xfrm>
          <a:prstGeom prst="rect">
            <a:avLst/>
          </a:prstGeom>
          <a:solidFill>
            <a:srgbClr val="1d1d1d">
              <a:alpha val="70000"/>
            </a:srgbClr>
          </a:solidFill>
          <a:ln>
            <a:noFill/>
          </a:ln>
        </p:spPr>
        <p:txBody>
          <a:bodyPr lIns="18360" rIns="18360" anchor="ctr">
            <a:noAutofit/>
          </a:bodyPr>
          <a:p>
            <a:pPr algn="ctr">
              <a:lnSpc>
                <a:spcPct val="100000"/>
              </a:lnSpc>
            </a:pPr>
            <a:fld id="{B7AEB0DF-F95A-47E8-BDC6-43BEE89262B6}" type="slidenum">
              <a:rPr b="0" lang="en-US" sz="1100" spc="-1" strike="noStrike">
                <a:solidFill>
                  <a:srgbClr val="000000"/>
                </a:solidFill>
                <a:latin typeface="Arial"/>
              </a:rPr>
              <a:t>3</a:t>
            </a:fld>
            <a:endParaRPr b="0" lang="en-US" sz="11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Shape 1"/>
          <p:cNvSpPr txBox="1"/>
          <p:nvPr/>
        </p:nvSpPr>
        <p:spPr>
          <a:xfrm>
            <a:off x="2231280" y="964800"/>
            <a:ext cx="7729200" cy="1188360"/>
          </a:xfrm>
          <a:prstGeom prst="rect">
            <a:avLst/>
          </a:prstGeom>
          <a:solidFill>
            <a:srgbClr val="ffffff"/>
          </a:solidFill>
          <a:ln w="31680">
            <a:solidFill>
              <a:srgbClr val="404040"/>
            </a:solidFill>
            <a:miter/>
          </a:ln>
        </p:spPr>
        <p:txBody>
          <a:bodyPr lIns="182880" rIns="182880" tIns="182880" bIns="182880" anchor="ctr">
            <a:noAutofit/>
          </a:bodyPr>
          <a:p>
            <a:pPr algn="ctr">
              <a:lnSpc>
                <a:spcPct val="90000"/>
              </a:lnSpc>
            </a:pPr>
            <a:r>
              <a:rPr b="0" lang="en-US" sz="3600" spc="199" strike="noStrike" cap="all">
                <a:solidFill>
                  <a:srgbClr val="485458"/>
                </a:solidFill>
                <a:latin typeface="Gill Sans MT"/>
              </a:rPr>
              <a:t>MBO:n hoito</a:t>
            </a:r>
            <a:endParaRPr b="0" lang="en-US" sz="3600" spc="-1" strike="noStrike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103" name="TextShape 2"/>
          <p:cNvSpPr txBox="1"/>
          <p:nvPr/>
        </p:nvSpPr>
        <p:spPr>
          <a:xfrm>
            <a:off x="2231280" y="2638080"/>
            <a:ext cx="7729200" cy="310176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51000"/>
          </a:bodyPr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262626"/>
                </a:solidFill>
                <a:latin typeface="Gill Sans MT"/>
              </a:rPr>
              <a:t>Elintapojen muutokset auttavat korjaamaan kaikkia metabolisen oireyhtymän perushäiriöitä:</a:t>
            </a:r>
            <a:endParaRPr b="0" lang="en-US" sz="2800" spc="-1" strike="noStrike">
              <a:solidFill>
                <a:srgbClr val="262626"/>
              </a:solidFill>
              <a:latin typeface="Gill Sans MT"/>
            </a:endParaRPr>
          </a:p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262626"/>
                </a:solidFill>
                <a:latin typeface="Gill Sans MT"/>
              </a:rPr>
              <a:t>painon pudotus 5- 10 % ensimmäisen vuoden aikana vähentämällä energian saantia</a:t>
            </a:r>
            <a:endParaRPr b="0" lang="en-US" sz="2400" spc="-1" strike="noStrike">
              <a:solidFill>
                <a:srgbClr val="262626"/>
              </a:solidFill>
              <a:latin typeface="Gill Sans MT"/>
            </a:endParaRPr>
          </a:p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262626"/>
                </a:solidFill>
                <a:latin typeface="Gill Sans MT"/>
              </a:rPr>
              <a:t>liikunnan lisääminen vähintään puoleen tuntiin päivässä</a:t>
            </a:r>
            <a:endParaRPr b="0" lang="en-US" sz="2400" spc="-1" strike="noStrike">
              <a:solidFill>
                <a:srgbClr val="262626"/>
              </a:solidFill>
              <a:latin typeface="Gill Sans MT"/>
            </a:endParaRPr>
          </a:p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262626"/>
                </a:solidFill>
                <a:latin typeface="Gill Sans MT"/>
              </a:rPr>
              <a:t>rasvojen, varsinkin tyydyttyneiden, vähentäminen</a:t>
            </a:r>
            <a:endParaRPr b="0" lang="en-US" sz="2400" spc="-1" strike="noStrike">
              <a:solidFill>
                <a:srgbClr val="262626"/>
              </a:solidFill>
              <a:latin typeface="Gill Sans MT"/>
            </a:endParaRPr>
          </a:p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262626"/>
                </a:solidFill>
                <a:latin typeface="Gill Sans MT"/>
              </a:rPr>
              <a:t>suolan vähentäminen</a:t>
            </a:r>
            <a:endParaRPr b="0" lang="en-US" sz="2400" spc="-1" strike="noStrike">
              <a:solidFill>
                <a:srgbClr val="262626"/>
              </a:solidFill>
              <a:latin typeface="Gill Sans MT"/>
            </a:endParaRPr>
          </a:p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262626"/>
                </a:solidFill>
                <a:latin typeface="Gill Sans MT"/>
              </a:rPr>
              <a:t>kuitujen lisääminen</a:t>
            </a:r>
            <a:endParaRPr b="0" lang="en-US" sz="2400" spc="-1" strike="noStrike">
              <a:solidFill>
                <a:srgbClr val="262626"/>
              </a:solidFill>
              <a:latin typeface="Gill Sans MT"/>
            </a:endParaRPr>
          </a:p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262626"/>
                </a:solidFill>
                <a:latin typeface="Gill Sans MT"/>
              </a:rPr>
              <a:t>Hulavanne </a:t>
            </a:r>
            <a:r>
              <a:rPr b="0" lang="en-US" sz="2400" spc="-1" strike="noStrike">
                <a:solidFill>
                  <a:srgbClr val="262626"/>
                </a:solidFill>
                <a:latin typeface="Wingdings"/>
              </a:rPr>
              <a:t></a:t>
            </a:r>
            <a:endParaRPr b="0" lang="en-US" sz="2400" spc="-1" strike="noStrike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104" name="TextShape 3"/>
          <p:cNvSpPr txBox="1"/>
          <p:nvPr/>
        </p:nvSpPr>
        <p:spPr>
          <a:xfrm>
            <a:off x="7821360" y="6238800"/>
            <a:ext cx="2753280" cy="323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1A8D5297-DB2C-4A07-87D0-1E766415B282}" type="datetime1">
              <a:rPr b="0" lang="en-US" sz="1050" spc="-1" strike="noStrike">
                <a:solidFill>
                  <a:srgbClr val="000000"/>
                </a:solidFill>
                <a:latin typeface="Gill Sans MT"/>
              </a:rPr>
              <a:t>04/16/2020</a:t>
            </a:fld>
            <a:endParaRPr b="0" lang="en-US" sz="1050" spc="-1" strike="noStrike">
              <a:latin typeface="Times New Roman"/>
            </a:endParaRPr>
          </a:p>
        </p:txBody>
      </p:sp>
      <p:sp>
        <p:nvSpPr>
          <p:cNvPr id="105" name="TextShape 4"/>
          <p:cNvSpPr txBox="1"/>
          <p:nvPr/>
        </p:nvSpPr>
        <p:spPr>
          <a:xfrm>
            <a:off x="10758960" y="6217920"/>
            <a:ext cx="365400" cy="365400"/>
          </a:xfrm>
          <a:prstGeom prst="rect">
            <a:avLst/>
          </a:prstGeom>
          <a:solidFill>
            <a:srgbClr val="1d1d1d">
              <a:alpha val="70000"/>
            </a:srgbClr>
          </a:solidFill>
          <a:ln>
            <a:noFill/>
          </a:ln>
        </p:spPr>
        <p:txBody>
          <a:bodyPr lIns="18360" rIns="18360" anchor="ctr">
            <a:noAutofit/>
          </a:bodyPr>
          <a:p>
            <a:pPr algn="ctr">
              <a:lnSpc>
                <a:spcPct val="100000"/>
              </a:lnSpc>
            </a:pPr>
            <a:fld id="{DA45B4BB-6C7A-489F-90A7-21CAC86318C3}" type="slidenum">
              <a:rPr b="0" lang="en-US" sz="1100" spc="-1" strike="noStrike">
                <a:solidFill>
                  <a:srgbClr val="000000"/>
                </a:solidFill>
                <a:latin typeface="Arial"/>
              </a:rPr>
              <a:t>5</a:t>
            </a:fld>
            <a:endParaRPr b="0" lang="en-US" sz="11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Shape 1"/>
          <p:cNvSpPr txBox="1"/>
          <p:nvPr/>
        </p:nvSpPr>
        <p:spPr>
          <a:xfrm>
            <a:off x="2231280" y="964800"/>
            <a:ext cx="7729200" cy="1188360"/>
          </a:xfrm>
          <a:prstGeom prst="rect">
            <a:avLst/>
          </a:prstGeom>
          <a:solidFill>
            <a:srgbClr val="ffffff"/>
          </a:solidFill>
          <a:ln w="31680">
            <a:solidFill>
              <a:srgbClr val="404040"/>
            </a:solidFill>
            <a:miter/>
          </a:ln>
        </p:spPr>
        <p:txBody>
          <a:bodyPr lIns="182880" rIns="182880" tIns="182880" bIns="182880" anchor="ctr">
            <a:normAutofit fontScale="46000"/>
          </a:bodyPr>
          <a:p>
            <a:pPr algn="ctr">
              <a:lnSpc>
                <a:spcPct val="90000"/>
              </a:lnSpc>
            </a:pPr>
            <a:br/>
            <a:r>
              <a:rPr b="0" lang="en-US" sz="3400" spc="199" strike="noStrike" cap="all">
                <a:solidFill>
                  <a:srgbClr val="485458"/>
                </a:solidFill>
                <a:latin typeface="Gill Sans MT"/>
              </a:rPr>
              <a:t>Keskivartalolihavuus</a:t>
            </a:r>
            <a:br/>
            <a:endParaRPr b="0" lang="en-US" sz="3400" spc="-1" strike="noStrike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107" name="TextShape 2"/>
          <p:cNvSpPr txBox="1"/>
          <p:nvPr/>
        </p:nvSpPr>
        <p:spPr>
          <a:xfrm>
            <a:off x="2264760" y="2545200"/>
            <a:ext cx="7695720" cy="403812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262626"/>
                </a:solidFill>
                <a:latin typeface="Gill Sans MT"/>
              </a:rPr>
              <a:t>Vyötärönympärys mitataan alimman kylkiluun ja suoliluun yläreunan puolivälistä normaalin uloshengityksen lopussa. </a:t>
            </a:r>
            <a:endParaRPr b="0" lang="en-US" sz="2800" spc="-1" strike="noStrike">
              <a:solidFill>
                <a:srgbClr val="262626"/>
              </a:solidFill>
              <a:latin typeface="Gill Sans MT"/>
            </a:endParaRPr>
          </a:p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262626"/>
                </a:solidFill>
                <a:latin typeface="Gill Sans MT"/>
              </a:rPr>
              <a:t>Mittanauhan tulee olla horisontaalisesti asetettuna sekä edessä, takana että sivuilla.</a:t>
            </a:r>
            <a:endParaRPr b="0" lang="en-US" sz="2800" spc="-1" strike="noStrike">
              <a:solidFill>
                <a:srgbClr val="262626"/>
              </a:solidFill>
              <a:latin typeface="Gill Sans MT"/>
            </a:endParaRPr>
          </a:p>
          <a:p>
            <a:pPr marL="228600" indent="-228240">
              <a:lnSpc>
                <a:spcPct val="100000"/>
              </a:lnSpc>
              <a:spcBef>
                <a:spcPts val="1001"/>
              </a:spcBef>
            </a:pPr>
            <a:r>
              <a:rPr b="0" lang="en-US" sz="1800" spc="-1" strike="noStrike">
                <a:solidFill>
                  <a:srgbClr val="262626"/>
                </a:solidFill>
                <a:latin typeface="Gill Sans MT"/>
              </a:rPr>
              <a:t> </a:t>
            </a: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108" name="TextShape 3"/>
          <p:cNvSpPr txBox="1"/>
          <p:nvPr/>
        </p:nvSpPr>
        <p:spPr>
          <a:xfrm>
            <a:off x="7821360" y="6238800"/>
            <a:ext cx="2753280" cy="323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30E73C7A-6623-46DE-98D5-E803A70AD59D}" type="datetime1">
              <a:rPr b="0" lang="en-US" sz="1050" spc="-1" strike="noStrike">
                <a:solidFill>
                  <a:srgbClr val="000000"/>
                </a:solidFill>
                <a:latin typeface="Gill Sans MT"/>
              </a:rPr>
              <a:t>04/16/2020</a:t>
            </a:fld>
            <a:endParaRPr b="0" lang="en-US" sz="1050" spc="-1" strike="noStrike">
              <a:latin typeface="Times New Roman"/>
            </a:endParaRPr>
          </a:p>
        </p:txBody>
      </p:sp>
      <p:sp>
        <p:nvSpPr>
          <p:cNvPr id="109" name="TextShape 4"/>
          <p:cNvSpPr txBox="1"/>
          <p:nvPr/>
        </p:nvSpPr>
        <p:spPr>
          <a:xfrm>
            <a:off x="10758960" y="6217920"/>
            <a:ext cx="365400" cy="365400"/>
          </a:xfrm>
          <a:prstGeom prst="rect">
            <a:avLst/>
          </a:prstGeom>
          <a:solidFill>
            <a:srgbClr val="1d1d1d">
              <a:alpha val="70000"/>
            </a:srgbClr>
          </a:solidFill>
          <a:ln>
            <a:noFill/>
          </a:ln>
        </p:spPr>
        <p:txBody>
          <a:bodyPr lIns="18360" rIns="18360" anchor="ctr">
            <a:noAutofit/>
          </a:bodyPr>
          <a:p>
            <a:pPr algn="ctr">
              <a:lnSpc>
                <a:spcPct val="100000"/>
              </a:lnSpc>
            </a:pPr>
            <a:fld id="{15188646-B8F5-4C68-81D6-266A9420BEF5}" type="slidenum">
              <a:rPr b="0" lang="en-US" sz="1100" spc="-1" strike="noStrike">
                <a:solidFill>
                  <a:srgbClr val="000000"/>
                </a:solidFill>
                <a:latin typeface="Arial"/>
              </a:rPr>
              <a:t>6</a:t>
            </a:fld>
            <a:endParaRPr b="0" lang="en-US" sz="11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Shape 1"/>
          <p:cNvSpPr txBox="1"/>
          <p:nvPr/>
        </p:nvSpPr>
        <p:spPr>
          <a:xfrm>
            <a:off x="300600" y="112680"/>
            <a:ext cx="7893720" cy="1739520"/>
          </a:xfrm>
          <a:prstGeom prst="rect">
            <a:avLst/>
          </a:prstGeom>
          <a:solidFill>
            <a:srgbClr val="ffffff"/>
          </a:solidFill>
          <a:ln w="31680">
            <a:solidFill>
              <a:srgbClr val="404040"/>
            </a:solidFill>
            <a:miter/>
          </a:ln>
        </p:spPr>
        <p:txBody>
          <a:bodyPr lIns="182880" rIns="182880" tIns="182880" bIns="182880" anchor="ctr">
            <a:normAutofit fontScale="75000"/>
          </a:bodyPr>
          <a:p>
            <a:pPr algn="ctr">
              <a:lnSpc>
                <a:spcPct val="90000"/>
              </a:lnSpc>
            </a:pPr>
            <a:r>
              <a:rPr b="1" lang="en-US" sz="3400" spc="199" strike="noStrike" cap="all">
                <a:solidFill>
                  <a:srgbClr val="485458"/>
                </a:solidFill>
                <a:latin typeface="Gill Sans MT"/>
              </a:rPr>
              <a:t>Vyötärönympäryksen mittaaminen (www.terveysportti.fi)</a:t>
            </a:r>
            <a:endParaRPr b="0" lang="en-US" sz="3400" spc="-1" strike="noStrike">
              <a:solidFill>
                <a:srgbClr val="000000"/>
              </a:solidFill>
              <a:latin typeface="Gill Sans MT"/>
            </a:endParaRPr>
          </a:p>
        </p:txBody>
      </p:sp>
      <p:pic>
        <p:nvPicPr>
          <p:cNvPr id="111" name="Picture 4" descr=""/>
          <p:cNvPicPr/>
          <p:nvPr/>
        </p:nvPicPr>
        <p:blipFill>
          <a:blip r:embed="rId1"/>
          <a:stretch/>
        </p:blipFill>
        <p:spPr>
          <a:xfrm>
            <a:off x="4744440" y="2048040"/>
            <a:ext cx="4492440" cy="4535280"/>
          </a:xfrm>
          <a:prstGeom prst="rect">
            <a:avLst/>
          </a:prstGeom>
          <a:ln>
            <a:noFill/>
          </a:ln>
        </p:spPr>
      </p:pic>
      <p:sp>
        <p:nvSpPr>
          <p:cNvPr id="112" name="TextShape 2"/>
          <p:cNvSpPr txBox="1"/>
          <p:nvPr/>
        </p:nvSpPr>
        <p:spPr>
          <a:xfrm>
            <a:off x="7821360" y="6238800"/>
            <a:ext cx="2753280" cy="323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A0B5AB53-6BCB-4746-8864-5730914E9CDC}" type="datetime1">
              <a:rPr b="0" lang="en-US" sz="1050" spc="-1" strike="noStrike">
                <a:solidFill>
                  <a:srgbClr val="000000"/>
                </a:solidFill>
                <a:latin typeface="Gill Sans MT"/>
              </a:rPr>
              <a:t>04/16/2020</a:t>
            </a:fld>
            <a:endParaRPr b="0" lang="en-US" sz="1050" spc="-1" strike="noStrike">
              <a:latin typeface="Times New Roman"/>
            </a:endParaRPr>
          </a:p>
        </p:txBody>
      </p:sp>
      <p:sp>
        <p:nvSpPr>
          <p:cNvPr id="113" name="TextShape 3"/>
          <p:cNvSpPr txBox="1"/>
          <p:nvPr/>
        </p:nvSpPr>
        <p:spPr>
          <a:xfrm>
            <a:off x="10758960" y="6217920"/>
            <a:ext cx="365400" cy="365400"/>
          </a:xfrm>
          <a:prstGeom prst="rect">
            <a:avLst/>
          </a:prstGeom>
          <a:solidFill>
            <a:srgbClr val="1d1d1d">
              <a:alpha val="70000"/>
            </a:srgbClr>
          </a:solidFill>
          <a:ln>
            <a:noFill/>
          </a:ln>
        </p:spPr>
        <p:txBody>
          <a:bodyPr lIns="18360" rIns="18360" anchor="ctr">
            <a:noAutofit/>
          </a:bodyPr>
          <a:p>
            <a:pPr algn="ctr">
              <a:lnSpc>
                <a:spcPct val="100000"/>
              </a:lnSpc>
            </a:pPr>
            <a:fld id="{B704D185-D18F-4DEA-8C05-4E011487691D}" type="slidenum">
              <a:rPr b="0" lang="en-US" sz="1100" spc="-1" strike="noStrike">
                <a:solidFill>
                  <a:srgbClr val="000000"/>
                </a:solidFill>
                <a:latin typeface="Arial"/>
              </a:rPr>
              <a:t>7</a:t>
            </a:fld>
            <a:endParaRPr b="0" lang="en-US" sz="1100" spc="-1" strike="noStrike"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TM10001115[[fn=Pakkaus]]</Template>
  <TotalTime>14</TotalTime>
  <Application>LibreOffice/6.2.8.2$Windows_X86_64 LibreOffice_project/f82ddfca21ebc1e222a662a32b25c0c9d20169ee</Application>
  <Words>275</Words>
  <Paragraphs>59</Paragraphs>
  <Company>Kouvola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2017-10-16T07:11:11Z</dcterms:created>
  <dc:creator>Kurko Kaisa-Leea</dc:creator>
  <dc:description/>
  <dc:language>en-US</dc:language>
  <cp:lastModifiedBy/>
  <dcterms:modified xsi:type="dcterms:W3CDTF">2020-04-16T08:15:08Z</dcterms:modified>
  <cp:revision>5</cp:revision>
  <dc:subject/>
  <dc:title>MBO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ompany">
    <vt:lpwstr>Kouvola</vt:lpwstr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3</vt:i4>
  </property>
  <property fmtid="{D5CDD505-2E9C-101B-9397-08002B2CF9AE}" pid="9" name="PresentationFormat">
    <vt:lpwstr>Laajakuva</vt:lpwstr>
  </property>
  <property fmtid="{D5CDD505-2E9C-101B-9397-08002B2CF9AE}" pid="10" name="ScaleCrop">
    <vt:bool>0</vt:bool>
  </property>
  <property fmtid="{D5CDD505-2E9C-101B-9397-08002B2CF9AE}" pid="11" name="ShareDoc">
    <vt:bool>0</vt:bool>
  </property>
  <property fmtid="{D5CDD505-2E9C-101B-9397-08002B2CF9AE}" pid="12" name="Slides">
    <vt:i4>7</vt:i4>
  </property>
</Properties>
</file>