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1"/>
  </p:handoutMasterIdLst>
  <p:sldIdLst>
    <p:sldId id="256" r:id="rId2"/>
    <p:sldId id="296" r:id="rId3"/>
    <p:sldId id="343" r:id="rId4"/>
    <p:sldId id="335" r:id="rId5"/>
    <p:sldId id="336" r:id="rId6"/>
    <p:sldId id="262" r:id="rId7"/>
    <p:sldId id="291" r:id="rId8"/>
    <p:sldId id="303" r:id="rId9"/>
    <p:sldId id="310" r:id="rId10"/>
    <p:sldId id="264" r:id="rId11"/>
    <p:sldId id="292" r:id="rId12"/>
    <p:sldId id="316" r:id="rId13"/>
    <p:sldId id="306" r:id="rId14"/>
    <p:sldId id="307" r:id="rId15"/>
    <p:sldId id="308" r:id="rId16"/>
    <p:sldId id="300" r:id="rId17"/>
    <p:sldId id="337" r:id="rId18"/>
    <p:sldId id="338" r:id="rId19"/>
    <p:sldId id="339" r:id="rId20"/>
    <p:sldId id="340" r:id="rId21"/>
    <p:sldId id="341" r:id="rId22"/>
    <p:sldId id="342" r:id="rId23"/>
    <p:sldId id="344" r:id="rId24"/>
    <p:sldId id="345" r:id="rId25"/>
    <p:sldId id="346" r:id="rId26"/>
    <p:sldId id="347" r:id="rId27"/>
    <p:sldId id="350" r:id="rId28"/>
    <p:sldId id="349" r:id="rId29"/>
    <p:sldId id="348" r:id="rId30"/>
  </p:sldIdLst>
  <p:sldSz cx="9144000" cy="6858000" type="screen4x3"/>
  <p:notesSz cx="6789738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614A34-58B7-4070-84AF-C608988D07AC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5C4F9A-B84E-468C-9A33-DA845E476501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93-28A7-4ED1-ABC1-B9BFFD7A1114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93-28A7-4ED1-ABC1-B9BFFD7A1114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93-28A7-4ED1-ABC1-B9BFFD7A1114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93-28A7-4ED1-ABC1-B9BFFD7A1114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93-28A7-4ED1-ABC1-B9BFFD7A1114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93-28A7-4ED1-ABC1-B9BFFD7A1114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93-28A7-4ED1-ABC1-B9BFFD7A1114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93-28A7-4ED1-ABC1-B9BFFD7A1114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93-28A7-4ED1-ABC1-B9BFFD7A1114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93-28A7-4ED1-ABC1-B9BFFD7A1114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93-28A7-4ED1-ABC1-B9BFFD7A1114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52000">
              <a:schemeClr val="accent4">
                <a:lumMod val="45000"/>
                <a:lumOff val="55000"/>
              </a:schemeClr>
            </a:gs>
            <a:gs pos="59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BAE93-28A7-4ED1-ABC1-B9BFFD7A1114}" type="datetimeFigureOut">
              <a:rPr lang="fi-FI" smtClean="0"/>
              <a:pPr/>
              <a:t>15.4.2020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AD3382-6226-4012-B30D-5D0E6ACACC7E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i 2"/>
          <p:cNvSpPr/>
          <p:nvPr/>
        </p:nvSpPr>
        <p:spPr>
          <a:xfrm>
            <a:off x="3707904" y="2780928"/>
            <a:ext cx="4248472" cy="172819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3200" b="1" dirty="0" smtClean="0"/>
              <a:t>Insuliinihoito</a:t>
            </a:r>
            <a:endParaRPr lang="fi-FI" sz="3200" dirty="0"/>
          </a:p>
        </p:txBody>
      </p:sp>
      <p:sp>
        <p:nvSpPr>
          <p:cNvPr id="4" name="Ellipsi 3"/>
          <p:cNvSpPr/>
          <p:nvPr/>
        </p:nvSpPr>
        <p:spPr>
          <a:xfrm>
            <a:off x="755576" y="1196752"/>
            <a:ext cx="4536504" cy="22322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b="1" dirty="0" smtClean="0"/>
              <a:t>Tyypin 1 diabeetikon hoito</a:t>
            </a:r>
            <a:endParaRPr lang="fi-FI" sz="3200" b="1" dirty="0"/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4365104"/>
            <a:ext cx="2670279" cy="1219306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3828" y="5157192"/>
            <a:ext cx="2231329" cy="143878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Ateriainsuliini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ateriainsuliinin annos määräytyy ensisijaisesti aterian sisältämän </a:t>
            </a:r>
            <a:r>
              <a:rPr lang="fi-FI" b="1" dirty="0" smtClean="0"/>
              <a:t>kokonaishiilihydraatti-määrän</a:t>
            </a:r>
            <a:r>
              <a:rPr lang="fi-FI" dirty="0" smtClean="0"/>
              <a:t> mukaan</a:t>
            </a:r>
          </a:p>
          <a:p>
            <a:r>
              <a:rPr lang="fi-FI" dirty="0" smtClean="0"/>
              <a:t>pikainsuliinin pistosten lukumäärä riippuu aterioiden ja välipalojen määrästä</a:t>
            </a:r>
          </a:p>
          <a:p>
            <a:pPr lvl="1"/>
            <a:r>
              <a:rPr lang="fi-FI" dirty="0" smtClean="0"/>
              <a:t>jos syödään 6 </a:t>
            </a:r>
            <a:r>
              <a:rPr lang="fi-FI" dirty="0" err="1" smtClean="0"/>
              <a:t>krt/pv</a:t>
            </a:r>
            <a:r>
              <a:rPr lang="fi-FI" dirty="0" smtClean="0"/>
              <a:t>, pikainsuliinia annostellaan 6 kertaa</a:t>
            </a:r>
          </a:p>
          <a:p>
            <a:pPr lvl="1"/>
            <a:r>
              <a:rPr lang="fi-FI" dirty="0" smtClean="0"/>
              <a:t>pieniä suupaloja varten (alle 15–20 grammaa hiilihydraattia) ei yleensä tarvita pikainsuliinia</a:t>
            </a:r>
            <a:endParaRPr lang="fi-FI" b="1" dirty="0" smtClean="0"/>
          </a:p>
          <a:p>
            <a:pPr>
              <a:buNone/>
            </a:pPr>
            <a:endParaRPr lang="fi-FI" dirty="0" smtClean="0"/>
          </a:p>
          <a:p>
            <a:endParaRPr lang="fi-FI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Ateriainsuliini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dirty="0" smtClean="0"/>
              <a:t>kokemusperäisesti on havaittu, että:</a:t>
            </a:r>
          </a:p>
          <a:p>
            <a:r>
              <a:rPr lang="fi-FI" dirty="0" smtClean="0"/>
              <a:t>1 insuliiniyksikkö laskee verensokeria noin 2mmol</a:t>
            </a:r>
          </a:p>
          <a:p>
            <a:r>
              <a:rPr lang="fi-FI" dirty="0" smtClean="0"/>
              <a:t>10 hiilihydraattigramman syöminen nostaa verensokeria noin 2mmol</a:t>
            </a:r>
          </a:p>
          <a:p>
            <a:r>
              <a:rPr lang="fi-FI" dirty="0" smtClean="0"/>
              <a:t>10 hiilihydraattigramman katteeksi tarvitaan 1 yksikkö ateriainsuliinia</a:t>
            </a:r>
            <a:endParaRPr lang="fi-FI" sz="2600" dirty="0" smtClean="0"/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Ateriainsuliinin tarve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b="1" dirty="0" smtClean="0"/>
              <a:t>ateriainsuliinin tarve </a:t>
            </a:r>
            <a:r>
              <a:rPr lang="fi-FI" dirty="0" smtClean="0"/>
              <a:t>selvitetään yksilöllisesti verensokerin omaseurannalla parimittausten avulla</a:t>
            </a:r>
          </a:p>
          <a:p>
            <a:pPr lvl="1"/>
            <a:r>
              <a:rPr lang="fi-FI" dirty="0" smtClean="0"/>
              <a:t>verensokeri mitataan ennen ateriaa ja 2 tuntia aterian jälkeen</a:t>
            </a:r>
          </a:p>
          <a:p>
            <a:r>
              <a:rPr lang="fi-FI" dirty="0" smtClean="0"/>
              <a:t>annos on sopiva, kun aterianjälkeinen verensokeripitoisuus on enintään </a:t>
            </a:r>
            <a:r>
              <a:rPr lang="fi-FI" b="1" dirty="0" smtClean="0"/>
              <a:t>2 </a:t>
            </a:r>
            <a:r>
              <a:rPr lang="fi-FI" b="1" dirty="0" err="1" smtClean="0"/>
              <a:t>mmol/l</a:t>
            </a:r>
            <a:r>
              <a:rPr lang="fi-FI" b="1" dirty="0" smtClean="0"/>
              <a:t> </a:t>
            </a:r>
            <a:r>
              <a:rPr lang="fi-FI" dirty="0" smtClean="0"/>
              <a:t>suurempi kuin ateriaa edeltävä arvo</a:t>
            </a:r>
          </a:p>
          <a:p>
            <a:r>
              <a:rPr lang="fi-FI" dirty="0" smtClean="0"/>
              <a:t>tarve vaihtelee 0,5–2 ky/10 hiilihydraattigrammaa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Pekan </a:t>
            </a:r>
            <a:r>
              <a:rPr lang="fi-FI" dirty="0"/>
              <a:t>tavoitteena on </a:t>
            </a:r>
            <a:r>
              <a:rPr lang="fi-FI" dirty="0" smtClean="0"/>
              <a:t>pitää verensokeri </a:t>
            </a:r>
            <a:r>
              <a:rPr lang="fi-FI" dirty="0"/>
              <a:t>ennen </a:t>
            </a:r>
            <a:r>
              <a:rPr lang="fi-FI" dirty="0" smtClean="0"/>
              <a:t>ateriaa alle 6 </a:t>
            </a:r>
            <a:r>
              <a:rPr lang="fi-FI" dirty="0" err="1" smtClean="0"/>
              <a:t>mmol/l</a:t>
            </a:r>
            <a:endParaRPr lang="fi-FI" dirty="0" smtClean="0"/>
          </a:p>
          <a:p>
            <a:r>
              <a:rPr lang="fi-FI" dirty="0" smtClean="0"/>
              <a:t>hänen </a:t>
            </a:r>
            <a:r>
              <a:rPr lang="fi-FI" dirty="0"/>
              <a:t>verensokerinsa </a:t>
            </a:r>
            <a:r>
              <a:rPr lang="fi-FI" dirty="0" smtClean="0"/>
              <a:t>on nyt ennen ateriaa 12 </a:t>
            </a:r>
            <a:r>
              <a:rPr lang="fi-FI" dirty="0" err="1" smtClean="0"/>
              <a:t>mmol/l</a:t>
            </a:r>
            <a:r>
              <a:rPr lang="fi-FI" dirty="0" smtClean="0"/>
              <a:t>, </a:t>
            </a:r>
            <a:r>
              <a:rPr lang="fi-FI" dirty="0"/>
              <a:t>eli </a:t>
            </a:r>
            <a:r>
              <a:rPr lang="fi-FI" b="1" dirty="0" smtClean="0"/>
              <a:t>6 </a:t>
            </a:r>
            <a:r>
              <a:rPr lang="fi-FI" b="1" dirty="0" err="1"/>
              <a:t>mmol/l</a:t>
            </a:r>
            <a:r>
              <a:rPr lang="fi-FI" b="1" dirty="0"/>
              <a:t> </a:t>
            </a:r>
            <a:r>
              <a:rPr lang="fi-FI" b="1" dirty="0" smtClean="0"/>
              <a:t>yli tavoitetason</a:t>
            </a:r>
          </a:p>
          <a:p>
            <a:r>
              <a:rPr lang="fi-FI" dirty="0" smtClean="0"/>
              <a:t>arvioidaan, että 1 </a:t>
            </a:r>
            <a:r>
              <a:rPr lang="fi-FI" dirty="0" err="1" smtClean="0"/>
              <a:t>ky</a:t>
            </a:r>
            <a:r>
              <a:rPr lang="fi-FI" dirty="0" smtClean="0"/>
              <a:t> pikainsuliinia laskee verensokeria noin 2 </a:t>
            </a:r>
            <a:r>
              <a:rPr lang="fi-FI" dirty="0" err="1" smtClean="0"/>
              <a:t>mmol/l</a:t>
            </a:r>
            <a:endParaRPr lang="fi-FI" dirty="0" smtClean="0"/>
          </a:p>
          <a:p>
            <a:r>
              <a:rPr lang="fi-FI" dirty="0" smtClean="0"/>
              <a:t>6mmol laskemiseen tarvitaan siis 3ky insuliinia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kuvitellaan, että ateria sisältää </a:t>
            </a:r>
            <a:r>
              <a:rPr lang="fi-FI" dirty="0"/>
              <a:t>50 grammaa </a:t>
            </a:r>
            <a:r>
              <a:rPr lang="fi-FI" dirty="0" smtClean="0"/>
              <a:t>hiilihydraattia</a:t>
            </a:r>
          </a:p>
          <a:p>
            <a:endParaRPr lang="fi-FI" dirty="0" smtClean="0"/>
          </a:p>
          <a:p>
            <a:r>
              <a:rPr lang="fi-FI" dirty="0" smtClean="0"/>
              <a:t>pikainsuliinia pistetään 1 yksikkö 10 hiilihydraattigrammaa kohden</a:t>
            </a:r>
          </a:p>
          <a:p>
            <a:endParaRPr lang="fi-FI" dirty="0" smtClean="0"/>
          </a:p>
          <a:p>
            <a:r>
              <a:rPr lang="fi-FI" dirty="0" smtClean="0"/>
              <a:t>eli 50 </a:t>
            </a:r>
            <a:r>
              <a:rPr lang="fi-FI" dirty="0"/>
              <a:t>hiilihydraattigrammalle sopiva annos </a:t>
            </a:r>
            <a:r>
              <a:rPr lang="fi-FI" dirty="0" smtClean="0"/>
              <a:t>on 5ky pikainsuliinia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Pekka annostelee aterian yhteydessä yhteensä </a:t>
            </a:r>
            <a:r>
              <a:rPr lang="fi-FI" b="1" dirty="0" smtClean="0"/>
              <a:t>8</a:t>
            </a:r>
            <a:r>
              <a:rPr lang="fi-FI" dirty="0" smtClean="0"/>
              <a:t> </a:t>
            </a:r>
            <a:r>
              <a:rPr lang="fi-FI" b="1" dirty="0" smtClean="0"/>
              <a:t>yksikköä</a:t>
            </a:r>
            <a:r>
              <a:rPr lang="fi-FI" dirty="0" smtClean="0"/>
              <a:t> pikainsuliinia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3 yksikköä korjauksena korkealle verensokerille</a:t>
            </a:r>
          </a:p>
          <a:p>
            <a:r>
              <a:rPr lang="fi-FI" dirty="0" smtClean="0"/>
              <a:t>5 yksikköä ruuan hiilihydraateille</a:t>
            </a:r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Insuliinintarpeen lisääntyminen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voi olla väliaikaista, ja sen syynä voivat olla:</a:t>
            </a:r>
          </a:p>
          <a:p>
            <a:pPr lvl="1"/>
            <a:r>
              <a:rPr lang="fi-FI" dirty="0" smtClean="0"/>
              <a:t>tulehdus</a:t>
            </a:r>
          </a:p>
          <a:p>
            <a:pPr lvl="1"/>
            <a:r>
              <a:rPr lang="fi-FI" dirty="0" smtClean="0"/>
              <a:t>kuume</a:t>
            </a:r>
          </a:p>
          <a:p>
            <a:pPr lvl="1"/>
            <a:r>
              <a:rPr lang="fi-FI" dirty="0" smtClean="0"/>
              <a:t>muu akuutti sairaus</a:t>
            </a:r>
          </a:p>
          <a:p>
            <a:pPr lvl="1"/>
            <a:r>
              <a:rPr lang="fi-FI" dirty="0" smtClean="0"/>
              <a:t>ruumiillinen tai henkinen stressi</a:t>
            </a:r>
          </a:p>
          <a:p>
            <a:pPr lvl="1"/>
            <a:r>
              <a:rPr lang="fi-FI" dirty="0" smtClean="0"/>
              <a:t>raskaus</a:t>
            </a:r>
          </a:p>
          <a:p>
            <a:pPr lvl="1"/>
            <a:r>
              <a:rPr lang="fi-FI" dirty="0" smtClean="0"/>
              <a:t>kortisonihoito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yöristetty suorakulmio 3"/>
          <p:cNvSpPr/>
          <p:nvPr/>
        </p:nvSpPr>
        <p:spPr>
          <a:xfrm>
            <a:off x="683568" y="980728"/>
            <a:ext cx="5112568" cy="223224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INSULIININ PISTÄMINEN</a:t>
            </a:r>
            <a:endParaRPr lang="fi-FI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366" y="3717032"/>
            <a:ext cx="4259587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287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Insuliinin pistäminen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s.c</a:t>
            </a:r>
            <a:r>
              <a:rPr lang="fi-FI" dirty="0" smtClean="0"/>
              <a:t> !!!</a:t>
            </a:r>
            <a:endParaRPr lang="fi-FI" dirty="0"/>
          </a:p>
          <a:p>
            <a:pPr lvl="1"/>
            <a:r>
              <a:rPr lang="fi-FI" dirty="0" smtClean="0"/>
              <a:t>insuliini imeytyy lihaksesta epäsäännöllisesti</a:t>
            </a:r>
          </a:p>
          <a:p>
            <a:endParaRPr lang="fi-FI" dirty="0"/>
          </a:p>
          <a:p>
            <a:r>
              <a:rPr lang="fi-FI" dirty="0"/>
              <a:t>pistosalueen puhdistaminen ei ole tarpeen kunhan huolehditaan yleisestä puhtaudesta</a:t>
            </a:r>
          </a:p>
          <a:p>
            <a:pPr marL="457200" lvl="1" indent="0">
              <a:buNone/>
            </a:pPr>
            <a:endParaRPr lang="fi-FI" dirty="0"/>
          </a:p>
          <a:p>
            <a:r>
              <a:rPr lang="fi-FI" b="1" dirty="0"/>
              <a:t>vaatteen läpi ei saa pistää</a:t>
            </a:r>
          </a:p>
          <a:p>
            <a:endParaRPr lang="fi-FI" dirty="0" smtClean="0"/>
          </a:p>
          <a:p>
            <a:pPr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192879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Pistosalueet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pistosalue mahdollisimman laaja</a:t>
            </a:r>
            <a:endParaRPr lang="fi-FI" dirty="0"/>
          </a:p>
          <a:p>
            <a:endParaRPr lang="fi-FI" dirty="0" smtClean="0"/>
          </a:p>
          <a:p>
            <a:r>
              <a:rPr lang="fi-FI" dirty="0" smtClean="0"/>
              <a:t>sopivat pistosalueet ovat vatsa, pakarat ja reidet</a:t>
            </a:r>
          </a:p>
          <a:p>
            <a:endParaRPr lang="fi-FI" dirty="0" smtClean="0"/>
          </a:p>
          <a:p>
            <a:r>
              <a:rPr lang="fi-FI" dirty="0" smtClean="0"/>
              <a:t>olkavarsia ei suositella pistosalueiksi</a:t>
            </a:r>
          </a:p>
          <a:p>
            <a:pPr lvl="1"/>
            <a:r>
              <a:rPr lang="fi-FI" dirty="0" smtClean="0"/>
              <a:t>rasvakudos ohut, menee helposti lihakseen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76491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Tyypin 1 diabeetikon 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</a:t>
            </a:r>
            <a:r>
              <a:rPr lang="fi-FI" dirty="0" smtClean="0"/>
              <a:t>ärkeintä toimiva </a:t>
            </a:r>
            <a:r>
              <a:rPr lang="fi-FI" b="1" dirty="0" smtClean="0"/>
              <a:t>insuliinihoito, </a:t>
            </a:r>
            <a:r>
              <a:rPr lang="fi-FI" dirty="0" smtClean="0"/>
              <a:t>sovitetaan yhteen </a:t>
            </a:r>
            <a:r>
              <a:rPr lang="fi-FI" b="1" dirty="0" smtClean="0"/>
              <a:t>syömisen</a:t>
            </a:r>
            <a:r>
              <a:rPr lang="fi-FI" dirty="0" smtClean="0"/>
              <a:t> ja </a:t>
            </a:r>
            <a:r>
              <a:rPr lang="fi-FI" b="1" dirty="0" smtClean="0"/>
              <a:t>liikunnan</a:t>
            </a:r>
            <a:r>
              <a:rPr lang="fi-FI" dirty="0" smtClean="0"/>
              <a:t> kanssa</a:t>
            </a:r>
            <a:endParaRPr lang="fi-FI" b="1" dirty="0" smtClean="0"/>
          </a:p>
          <a:p>
            <a:r>
              <a:rPr lang="fi-FI" dirty="0" smtClean="0"/>
              <a:t>hoidon suunnittelussa lähdetään liikkeelle yksilöllisistä perusasioista:</a:t>
            </a:r>
          </a:p>
          <a:p>
            <a:pPr lvl="1"/>
            <a:r>
              <a:rPr lang="fi-FI" dirty="0" smtClean="0"/>
              <a:t>ikä</a:t>
            </a:r>
          </a:p>
          <a:p>
            <a:pPr lvl="1"/>
            <a:r>
              <a:rPr lang="fi-FI" dirty="0" smtClean="0"/>
              <a:t>työ</a:t>
            </a:r>
          </a:p>
          <a:p>
            <a:pPr lvl="1"/>
            <a:r>
              <a:rPr lang="fi-FI" dirty="0" smtClean="0"/>
              <a:t>ruoka-ajat</a:t>
            </a:r>
          </a:p>
          <a:p>
            <a:pPr lvl="1"/>
            <a:r>
              <a:rPr lang="fi-FI" dirty="0" smtClean="0"/>
              <a:t>harrastukset</a:t>
            </a:r>
          </a:p>
          <a:p>
            <a:pPr lvl="1"/>
            <a:r>
              <a:rPr lang="fi-FI" dirty="0" smtClean="0"/>
              <a:t>elämänrytmi</a:t>
            </a:r>
            <a:endParaRPr lang="fi-FI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1" descr="http://www.terveyskirjasto.fi/xmedia/dik/4.50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764704"/>
            <a:ext cx="7992888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61232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Insuliinin pistäminen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samaan aikaan päivittäin otettava insuliini kannattaa pistää samalle alueelle</a:t>
            </a:r>
            <a:endParaRPr lang="fi-FI" dirty="0" smtClean="0"/>
          </a:p>
          <a:p>
            <a:pPr lvl="1"/>
            <a:r>
              <a:rPr lang="fi-FI" dirty="0" smtClean="0"/>
              <a:t>esim. parillisina aamuina pistetään </a:t>
            </a:r>
            <a:r>
              <a:rPr lang="fi-FI" dirty="0" err="1" smtClean="0"/>
              <a:t>Levemir</a:t>
            </a:r>
            <a:r>
              <a:rPr lang="fi-FI" dirty="0" smtClean="0"/>
              <a:t> oikeaan reiteen ja parittomana vasempaan</a:t>
            </a:r>
          </a:p>
          <a:p>
            <a:pPr lvl="1"/>
            <a:r>
              <a:rPr lang="fi-FI" dirty="0" err="1" smtClean="0"/>
              <a:t>Novorapid</a:t>
            </a:r>
            <a:r>
              <a:rPr lang="fi-FI" dirty="0" smtClean="0"/>
              <a:t> vuoroin oikealle puolelle vatsaa ja vuoroin vasemmalle</a:t>
            </a:r>
          </a:p>
          <a:p>
            <a:pPr lvl="1"/>
            <a:r>
              <a:rPr lang="fi-FI" dirty="0" smtClean="0"/>
              <a:t>laajat pistoalueet, vähintään 3cm väliä päivittäisillä pistospaikoilla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3958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Insuliinin pistäminen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jos insuliinin kerta-annos on yli 40 yksikköä, insuliini annostellaan kahteen eri kohtaan</a:t>
            </a:r>
          </a:p>
          <a:p>
            <a:r>
              <a:rPr lang="fi-FI" dirty="0"/>
              <a:t>insuliinikynän </a:t>
            </a:r>
            <a:r>
              <a:rPr lang="fi-FI" b="1" dirty="0"/>
              <a:t>neula pitää vaihtaa jokaisen pistoksen jälkeen</a:t>
            </a:r>
          </a:p>
          <a:p>
            <a:endParaRPr lang="fi-FI" dirty="0"/>
          </a:p>
          <a:p>
            <a:r>
              <a:rPr lang="fi-FI" dirty="0"/>
              <a:t>neulat tylsyy ja mahdollisesti vääntyy</a:t>
            </a:r>
          </a:p>
          <a:p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2783488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Insuliinipumppu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 smtClean="0"/>
              <a:t>Harkitaan, jos</a:t>
            </a:r>
          </a:p>
          <a:p>
            <a:r>
              <a:rPr lang="fi-FI" dirty="0" smtClean="0"/>
              <a:t>monipistoshoidolla ei päästä hoitotavoitteisiin</a:t>
            </a:r>
          </a:p>
          <a:p>
            <a:r>
              <a:rPr lang="fi-FI" dirty="0" smtClean="0"/>
              <a:t>pumppuannostelu </a:t>
            </a:r>
            <a:r>
              <a:rPr lang="fi-FI" dirty="0"/>
              <a:t>helpottaa olennaisesti diabeteksen kanssa </a:t>
            </a:r>
            <a:r>
              <a:rPr lang="fi-FI" dirty="0" smtClean="0"/>
              <a:t>elämistä</a:t>
            </a:r>
          </a:p>
          <a:p>
            <a:endParaRPr lang="fi-FI" dirty="0"/>
          </a:p>
          <a:p>
            <a:r>
              <a:rPr lang="fi-FI" dirty="0" smtClean="0"/>
              <a:t>pikavaikutteista </a:t>
            </a:r>
            <a:r>
              <a:rPr lang="fi-FI" dirty="0"/>
              <a:t>insuliinia </a:t>
            </a:r>
            <a:r>
              <a:rPr lang="fi-FI" dirty="0" smtClean="0"/>
              <a:t>jatkuvana </a:t>
            </a:r>
            <a:r>
              <a:rPr lang="fi-FI" dirty="0"/>
              <a:t>infuusiona ihon </a:t>
            </a:r>
            <a:r>
              <a:rPr lang="fi-FI" dirty="0" smtClean="0"/>
              <a:t>alle (korvataan perusinsuliinin eritys) </a:t>
            </a:r>
          </a:p>
          <a:p>
            <a:pPr lvl="1"/>
            <a:r>
              <a:rPr lang="fi-FI" dirty="0"/>
              <a:t>i</a:t>
            </a:r>
            <a:r>
              <a:rPr lang="fi-FI" dirty="0" smtClean="0"/>
              <a:t>nfuusionopeus </a:t>
            </a:r>
            <a:r>
              <a:rPr lang="fi-FI" dirty="0"/>
              <a:t>säädetään </a:t>
            </a:r>
            <a:r>
              <a:rPr lang="fi-FI" dirty="0" smtClean="0"/>
              <a:t>yksilöllisesti</a:t>
            </a:r>
          </a:p>
          <a:p>
            <a:r>
              <a:rPr lang="fi-FI" dirty="0" smtClean="0"/>
              <a:t>ateriainsuliini </a:t>
            </a:r>
            <a:r>
              <a:rPr lang="fi-FI" dirty="0"/>
              <a:t>(</a:t>
            </a:r>
            <a:r>
              <a:rPr lang="fi-FI" dirty="0" err="1"/>
              <a:t>bolukset</a:t>
            </a:r>
            <a:r>
              <a:rPr lang="fi-FI" dirty="0"/>
              <a:t>) otetaan pumpulla samoin periaattein kuin pistoshoidossa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09860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Insuliinipumppu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i</a:t>
            </a:r>
            <a:r>
              <a:rPr lang="fi-FI" dirty="0" smtClean="0"/>
              <a:t>nsuliinipumppuun </a:t>
            </a:r>
            <a:r>
              <a:rPr lang="fi-FI" dirty="0"/>
              <a:t>voidaan </a:t>
            </a:r>
            <a:r>
              <a:rPr lang="fi-FI" dirty="0" smtClean="0"/>
              <a:t>liittää </a:t>
            </a:r>
            <a:r>
              <a:rPr lang="fi-FI" dirty="0" err="1" smtClean="0"/>
              <a:t>glukoosisensorointi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voidaan ohjelmoida erilaisia ohjelmia</a:t>
            </a:r>
          </a:p>
          <a:p>
            <a:endParaRPr lang="fi-FI" dirty="0"/>
          </a:p>
          <a:p>
            <a:r>
              <a:rPr lang="fi-FI" dirty="0" smtClean="0"/>
              <a:t>kaikilla </a:t>
            </a:r>
            <a:r>
              <a:rPr lang="fi-FI" dirty="0"/>
              <a:t>pumppuhoitoa käyttävällä </a:t>
            </a:r>
            <a:r>
              <a:rPr lang="fi-FI" dirty="0" smtClean="0"/>
              <a:t>pitää </a:t>
            </a:r>
            <a:r>
              <a:rPr lang="fi-FI" dirty="0"/>
              <a:t>olla pistosvälineet ja varainsuliinit </a:t>
            </a:r>
            <a:r>
              <a:rPr lang="fi-FI" dirty="0" smtClean="0"/>
              <a:t>pumpun </a:t>
            </a:r>
            <a:r>
              <a:rPr lang="fi-FI" dirty="0"/>
              <a:t>toimintahäiriön </a:t>
            </a:r>
            <a:r>
              <a:rPr lang="fi-FI" dirty="0" smtClean="0"/>
              <a:t>varalta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59960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P</a:t>
            </a:r>
            <a:r>
              <a:rPr lang="fi-FI" dirty="0" smtClean="0"/>
              <a:t>umppuhoidosta </a:t>
            </a:r>
            <a:r>
              <a:rPr lang="fi-FI" dirty="0"/>
              <a:t>on todennäköisesti </a:t>
            </a:r>
            <a:r>
              <a:rPr lang="fi-FI" dirty="0" smtClean="0"/>
              <a:t>hyötyä, jos</a:t>
            </a:r>
            <a:r>
              <a:rPr lang="fi-FI" dirty="0"/>
              <a:t> </a:t>
            </a:r>
            <a:r>
              <a:rPr lang="fi-FI" dirty="0" smtClean="0"/>
              <a:t>on: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hypoglykemiataipumus</a:t>
            </a:r>
            <a:endParaRPr lang="fi-FI" dirty="0"/>
          </a:p>
          <a:p>
            <a:r>
              <a:rPr lang="fi-FI" dirty="0"/>
              <a:t>merkittävä aamunkoittoilmiö </a:t>
            </a:r>
            <a:endParaRPr lang="fi-FI" dirty="0"/>
          </a:p>
          <a:p>
            <a:r>
              <a:rPr lang="fi-FI" dirty="0" smtClean="0"/>
              <a:t>epäsäännöllinen </a:t>
            </a:r>
            <a:r>
              <a:rPr lang="fi-FI" dirty="0"/>
              <a:t>elämänrytmi ja vuorotyö</a:t>
            </a:r>
          </a:p>
          <a:p>
            <a:r>
              <a:rPr lang="fi-FI" dirty="0" smtClean="0"/>
              <a:t>vaihteleva </a:t>
            </a:r>
            <a:r>
              <a:rPr lang="fi-FI" dirty="0"/>
              <a:t>glukoositasapaino, johon ei ole muilla keinoin saatu parannusta</a:t>
            </a:r>
          </a:p>
          <a:p>
            <a:r>
              <a:rPr lang="fi-FI" dirty="0" smtClean="0"/>
              <a:t>vaikea </a:t>
            </a:r>
            <a:r>
              <a:rPr lang="fi-FI" dirty="0" err="1"/>
              <a:t>neuropatia</a:t>
            </a:r>
            <a:endParaRPr lang="fi-FI" dirty="0"/>
          </a:p>
          <a:p>
            <a:r>
              <a:rPr lang="fi-FI" dirty="0" err="1" smtClean="0"/>
              <a:t>gastropareesi</a:t>
            </a:r>
            <a:r>
              <a:rPr lang="fi-FI" dirty="0" smtClean="0"/>
              <a:t> (</a:t>
            </a:r>
            <a:r>
              <a:rPr lang="fi-FI" dirty="0"/>
              <a:t>hidastunut mahalaukun </a:t>
            </a:r>
            <a:r>
              <a:rPr lang="fi-FI" dirty="0" smtClean="0"/>
              <a:t>tyhjeneminen)</a:t>
            </a:r>
            <a:endParaRPr lang="fi-FI" dirty="0"/>
          </a:p>
          <a:p>
            <a:r>
              <a:rPr lang="fi-FI" dirty="0"/>
              <a:t>aktiivinen liikunnan harrastaja tai urheilija</a:t>
            </a:r>
          </a:p>
          <a:p>
            <a:r>
              <a:rPr lang="fi-FI" dirty="0"/>
              <a:t>hyvä hoitotasapaino, joka vaatii paljon töitä</a:t>
            </a:r>
          </a:p>
          <a:p>
            <a:r>
              <a:rPr lang="fi-FI" dirty="0"/>
              <a:t>vaikea </a:t>
            </a:r>
            <a:r>
              <a:rPr lang="fi-FI" dirty="0" err="1"/>
              <a:t>lipohypertrofia</a:t>
            </a:r>
            <a:r>
              <a:rPr lang="fi-FI" dirty="0"/>
              <a:t> tai </a:t>
            </a:r>
            <a:r>
              <a:rPr lang="fi-FI" dirty="0" smtClean="0"/>
              <a:t>–</a:t>
            </a:r>
            <a:r>
              <a:rPr lang="fi-FI" dirty="0" err="1" smtClean="0"/>
              <a:t>atrofia</a:t>
            </a:r>
            <a:r>
              <a:rPr lang="fi-FI" dirty="0" smtClean="0"/>
              <a:t> (ihonalaisen </a:t>
            </a:r>
            <a:r>
              <a:rPr lang="fi-FI" dirty="0"/>
              <a:t>rasvakudoksen </a:t>
            </a:r>
            <a:r>
              <a:rPr lang="fi-FI" dirty="0" smtClean="0"/>
              <a:t>turvotus </a:t>
            </a:r>
            <a:r>
              <a:rPr lang="fi-FI" dirty="0"/>
              <a:t>ja arpikudoksen </a:t>
            </a:r>
            <a:r>
              <a:rPr lang="fi-FI" dirty="0" smtClean="0"/>
              <a:t>muodostuminen)</a:t>
            </a:r>
            <a:endParaRPr lang="fi-FI" dirty="0"/>
          </a:p>
          <a:p>
            <a:r>
              <a:rPr lang="fi-FI" dirty="0"/>
              <a:t>hyvä glukoositasapaino, mutta potilas tarvitsee lisää joustoa ja tarkempaa säätömahdollisuutta hoitoonsa</a:t>
            </a:r>
          </a:p>
          <a:p>
            <a:r>
              <a:rPr lang="fi-FI" dirty="0"/>
              <a:t>hyvin insuliiniherkkä potilas, joka tarvitsee pieniä </a:t>
            </a:r>
            <a:r>
              <a:rPr lang="fi-FI" dirty="0" smtClean="0"/>
              <a:t>insuliiniannoksia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698368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Aamunkoittoilmiö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diabeetikon </a:t>
            </a:r>
            <a:r>
              <a:rPr lang="fi-FI" dirty="0"/>
              <a:t>verensokeri </a:t>
            </a:r>
            <a:r>
              <a:rPr lang="fi-FI" dirty="0" smtClean="0"/>
              <a:t>nousee aamun </a:t>
            </a:r>
            <a:r>
              <a:rPr lang="fi-FI" dirty="0"/>
              <a:t>ja </a:t>
            </a:r>
            <a:r>
              <a:rPr lang="fi-FI" dirty="0" smtClean="0"/>
              <a:t>aamuyön aikana</a:t>
            </a:r>
          </a:p>
          <a:p>
            <a:r>
              <a:rPr lang="fi-FI" dirty="0" smtClean="0"/>
              <a:t>taustalla </a:t>
            </a:r>
            <a:r>
              <a:rPr lang="fi-FI" dirty="0"/>
              <a:t>on </a:t>
            </a:r>
            <a:r>
              <a:rPr lang="fi-FI" dirty="0" smtClean="0"/>
              <a:t>elimistön hormonitoiminta</a:t>
            </a:r>
          </a:p>
          <a:p>
            <a:pPr lvl="1"/>
            <a:r>
              <a:rPr lang="fi-FI" dirty="0" smtClean="0"/>
              <a:t>elimistö </a:t>
            </a:r>
            <a:r>
              <a:rPr lang="fi-FI" dirty="0"/>
              <a:t>erittää yön aikana kasvuhormonia ja </a:t>
            </a:r>
            <a:r>
              <a:rPr lang="fi-FI" dirty="0" err="1" smtClean="0"/>
              <a:t>kortisolia</a:t>
            </a:r>
            <a:r>
              <a:rPr lang="fi-FI" dirty="0" smtClean="0"/>
              <a:t> (molemmat </a:t>
            </a:r>
            <a:r>
              <a:rPr lang="fi-FI" dirty="0"/>
              <a:t>ovat insuliinin </a:t>
            </a:r>
            <a:r>
              <a:rPr lang="fi-FI" dirty="0" smtClean="0"/>
              <a:t>vastavaikuttajahormoneja) </a:t>
            </a:r>
            <a:endParaRPr lang="fi-FI" dirty="0"/>
          </a:p>
          <a:p>
            <a:pPr lvl="1"/>
            <a:r>
              <a:rPr lang="fi-FI" dirty="0"/>
              <a:t>k</a:t>
            </a:r>
            <a:r>
              <a:rPr lang="fi-FI" dirty="0" smtClean="0"/>
              <a:t>un </a:t>
            </a:r>
            <a:r>
              <a:rPr lang="fi-FI" dirty="0"/>
              <a:t>elimistössä ei ole tarpeeksi insuliinia, kiihtyy maksan sokerintuotanto ja verensokeri nousee 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656545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Aamunkoittoilmiö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</a:t>
            </a:r>
            <a:r>
              <a:rPr lang="fi-FI" dirty="0" smtClean="0"/>
              <a:t>amupalalla </a:t>
            </a:r>
            <a:r>
              <a:rPr lang="fi-FI" dirty="0"/>
              <a:t>tarvitaan </a:t>
            </a:r>
            <a:r>
              <a:rPr lang="fi-FI" dirty="0" smtClean="0"/>
              <a:t>suhteellisesti </a:t>
            </a:r>
            <a:r>
              <a:rPr lang="fi-FI" dirty="0"/>
              <a:t>enemmän ateriainsuliinia kuin muilla </a:t>
            </a:r>
            <a:r>
              <a:rPr lang="fi-FI" dirty="0" smtClean="0"/>
              <a:t>aterioilla</a:t>
            </a:r>
          </a:p>
          <a:p>
            <a:r>
              <a:rPr lang="fi-FI" dirty="0" smtClean="0"/>
              <a:t>syytä tarkistaa insuliinilaatu </a:t>
            </a:r>
            <a:r>
              <a:rPr lang="fi-FI" dirty="0"/>
              <a:t>ja </a:t>
            </a:r>
            <a:r>
              <a:rPr lang="fi-FI" dirty="0" smtClean="0"/>
              <a:t>pistosajat </a:t>
            </a:r>
            <a:endParaRPr lang="fi-FI" dirty="0"/>
          </a:p>
          <a:p>
            <a:r>
              <a:rPr lang="fi-FI" dirty="0"/>
              <a:t>j</a:t>
            </a:r>
            <a:r>
              <a:rPr lang="fi-FI" dirty="0" smtClean="0"/>
              <a:t>oskus siirtyminen insuliinipumppuun</a:t>
            </a:r>
          </a:p>
          <a:p>
            <a:pPr lvl="1"/>
            <a:r>
              <a:rPr lang="fi-FI" dirty="0" smtClean="0"/>
              <a:t>vaihtelevan </a:t>
            </a:r>
            <a:r>
              <a:rPr lang="fi-FI" dirty="0"/>
              <a:t>tarpeen kattaminen on helpompaa </a:t>
            </a:r>
            <a:r>
              <a:rPr lang="fi-FI" dirty="0" smtClean="0"/>
              <a:t>ja tarkempaa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442053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uora yhdysviiva 8"/>
          <p:cNvCxnSpPr/>
          <p:nvPr/>
        </p:nvCxnSpPr>
        <p:spPr>
          <a:xfrm>
            <a:off x="683568" y="1484784"/>
            <a:ext cx="0" cy="403244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0" name="Suora yhdysviiva 19"/>
          <p:cNvCxnSpPr/>
          <p:nvPr/>
        </p:nvCxnSpPr>
        <p:spPr>
          <a:xfrm>
            <a:off x="1259632" y="5517232"/>
            <a:ext cx="6912768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0" name="Suora yhdysviiva 29"/>
          <p:cNvCxnSpPr/>
          <p:nvPr/>
        </p:nvCxnSpPr>
        <p:spPr>
          <a:xfrm>
            <a:off x="683568" y="5517232"/>
            <a:ext cx="57606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5" name="Puolivapaa piirto 34"/>
          <p:cNvSpPr/>
          <p:nvPr/>
        </p:nvSpPr>
        <p:spPr>
          <a:xfrm>
            <a:off x="703385" y="4410222"/>
            <a:ext cx="7802879" cy="689316"/>
          </a:xfrm>
          <a:custGeom>
            <a:avLst/>
            <a:gdLst>
              <a:gd name="connsiteX0" fmla="*/ 0 w 7802879"/>
              <a:gd name="connsiteY0" fmla="*/ 77372 h 689316"/>
              <a:gd name="connsiteX1" fmla="*/ 3882683 w 7802879"/>
              <a:gd name="connsiteY1" fmla="*/ 611944 h 689316"/>
              <a:gd name="connsiteX2" fmla="*/ 5809957 w 7802879"/>
              <a:gd name="connsiteY2" fmla="*/ 541606 h 689316"/>
              <a:gd name="connsiteX3" fmla="*/ 6710289 w 7802879"/>
              <a:gd name="connsiteY3" fmla="*/ 77372 h 689316"/>
              <a:gd name="connsiteX4" fmla="*/ 7652824 w 7802879"/>
              <a:gd name="connsiteY4" fmla="*/ 77372 h 689316"/>
              <a:gd name="connsiteX5" fmla="*/ 7610621 w 7802879"/>
              <a:gd name="connsiteY5" fmla="*/ 63304 h 68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802879" h="689316">
                <a:moveTo>
                  <a:pt x="0" y="77372"/>
                </a:moveTo>
                <a:cubicBezTo>
                  <a:pt x="1457178" y="305972"/>
                  <a:pt x="2914357" y="534572"/>
                  <a:pt x="3882683" y="611944"/>
                </a:cubicBezTo>
                <a:cubicBezTo>
                  <a:pt x="4851009" y="689316"/>
                  <a:pt x="5338689" y="630701"/>
                  <a:pt x="5809957" y="541606"/>
                </a:cubicBezTo>
                <a:cubicBezTo>
                  <a:pt x="6281225" y="452511"/>
                  <a:pt x="6403145" y="154744"/>
                  <a:pt x="6710289" y="77372"/>
                </a:cubicBezTo>
                <a:cubicBezTo>
                  <a:pt x="7017434" y="0"/>
                  <a:pt x="7502769" y="79717"/>
                  <a:pt x="7652824" y="77372"/>
                </a:cubicBezTo>
                <a:cubicBezTo>
                  <a:pt x="7802879" y="75027"/>
                  <a:pt x="7706750" y="69165"/>
                  <a:pt x="7610621" y="63304"/>
                </a:cubicBez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Puolivapaa piirto 35"/>
          <p:cNvSpPr/>
          <p:nvPr/>
        </p:nvSpPr>
        <p:spPr>
          <a:xfrm>
            <a:off x="703385" y="2928424"/>
            <a:ext cx="858129" cy="1713914"/>
          </a:xfrm>
          <a:custGeom>
            <a:avLst/>
            <a:gdLst>
              <a:gd name="connsiteX0" fmla="*/ 0 w 858129"/>
              <a:gd name="connsiteY0" fmla="*/ 1545102 h 1713914"/>
              <a:gd name="connsiteX1" fmla="*/ 647113 w 858129"/>
              <a:gd name="connsiteY1" fmla="*/ 25791 h 1713914"/>
              <a:gd name="connsiteX2" fmla="*/ 844061 w 858129"/>
              <a:gd name="connsiteY2" fmla="*/ 1699847 h 1713914"/>
              <a:gd name="connsiteX3" fmla="*/ 844061 w 858129"/>
              <a:gd name="connsiteY3" fmla="*/ 1699847 h 1713914"/>
              <a:gd name="connsiteX4" fmla="*/ 844061 w 858129"/>
              <a:gd name="connsiteY4" fmla="*/ 1699847 h 1713914"/>
              <a:gd name="connsiteX5" fmla="*/ 844061 w 858129"/>
              <a:gd name="connsiteY5" fmla="*/ 1699847 h 1713914"/>
              <a:gd name="connsiteX6" fmla="*/ 858129 w 858129"/>
              <a:gd name="connsiteY6" fmla="*/ 1713914 h 1713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8129" h="1713914">
                <a:moveTo>
                  <a:pt x="0" y="1545102"/>
                </a:moveTo>
                <a:cubicBezTo>
                  <a:pt x="253218" y="772551"/>
                  <a:pt x="506436" y="0"/>
                  <a:pt x="647113" y="25791"/>
                </a:cubicBezTo>
                <a:cubicBezTo>
                  <a:pt x="787790" y="51582"/>
                  <a:pt x="844061" y="1699847"/>
                  <a:pt x="844061" y="1699847"/>
                </a:cubicBezTo>
                <a:lnTo>
                  <a:pt x="844061" y="1699847"/>
                </a:lnTo>
                <a:lnTo>
                  <a:pt x="844061" y="1699847"/>
                </a:lnTo>
                <a:lnTo>
                  <a:pt x="844061" y="1699847"/>
                </a:lnTo>
                <a:lnTo>
                  <a:pt x="858129" y="1713914"/>
                </a:ln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8" name="Puolivapaa piirto 37"/>
          <p:cNvSpPr/>
          <p:nvPr/>
        </p:nvSpPr>
        <p:spPr>
          <a:xfrm>
            <a:off x="1758462" y="3521612"/>
            <a:ext cx="759655" cy="1261403"/>
          </a:xfrm>
          <a:custGeom>
            <a:avLst/>
            <a:gdLst>
              <a:gd name="connsiteX0" fmla="*/ 0 w 759655"/>
              <a:gd name="connsiteY0" fmla="*/ 1120726 h 1261403"/>
              <a:gd name="connsiteX1" fmla="*/ 520504 w 759655"/>
              <a:gd name="connsiteY1" fmla="*/ 23446 h 1261403"/>
              <a:gd name="connsiteX2" fmla="*/ 759655 w 759655"/>
              <a:gd name="connsiteY2" fmla="*/ 1261403 h 1261403"/>
              <a:gd name="connsiteX3" fmla="*/ 759655 w 759655"/>
              <a:gd name="connsiteY3" fmla="*/ 1261403 h 1261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9655" h="1261403">
                <a:moveTo>
                  <a:pt x="0" y="1120726"/>
                </a:moveTo>
                <a:cubicBezTo>
                  <a:pt x="196947" y="560363"/>
                  <a:pt x="393895" y="0"/>
                  <a:pt x="520504" y="23446"/>
                </a:cubicBezTo>
                <a:cubicBezTo>
                  <a:pt x="647113" y="46892"/>
                  <a:pt x="759655" y="1261403"/>
                  <a:pt x="759655" y="1261403"/>
                </a:cubicBezTo>
                <a:lnTo>
                  <a:pt x="759655" y="1261403"/>
                </a:ln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" name="Puolivapaa piirto 38"/>
          <p:cNvSpPr/>
          <p:nvPr/>
        </p:nvSpPr>
        <p:spPr>
          <a:xfrm>
            <a:off x="2785403" y="3472376"/>
            <a:ext cx="703385" cy="1423181"/>
          </a:xfrm>
          <a:custGeom>
            <a:avLst/>
            <a:gdLst>
              <a:gd name="connsiteX0" fmla="*/ 0 w 703385"/>
              <a:gd name="connsiteY0" fmla="*/ 1324707 h 1423181"/>
              <a:gd name="connsiteX1" fmla="*/ 464234 w 703385"/>
              <a:gd name="connsiteY1" fmla="*/ 16412 h 1423181"/>
              <a:gd name="connsiteX2" fmla="*/ 703385 w 703385"/>
              <a:gd name="connsiteY2" fmla="*/ 1423181 h 1423181"/>
              <a:gd name="connsiteX3" fmla="*/ 703385 w 703385"/>
              <a:gd name="connsiteY3" fmla="*/ 1423181 h 1423181"/>
              <a:gd name="connsiteX4" fmla="*/ 703385 w 703385"/>
              <a:gd name="connsiteY4" fmla="*/ 1423181 h 1423181"/>
              <a:gd name="connsiteX5" fmla="*/ 703385 w 703385"/>
              <a:gd name="connsiteY5" fmla="*/ 1423181 h 1423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03385" h="1423181">
                <a:moveTo>
                  <a:pt x="0" y="1324707"/>
                </a:moveTo>
                <a:cubicBezTo>
                  <a:pt x="173501" y="662353"/>
                  <a:pt x="347003" y="0"/>
                  <a:pt x="464234" y="16412"/>
                </a:cubicBezTo>
                <a:cubicBezTo>
                  <a:pt x="581465" y="32824"/>
                  <a:pt x="703385" y="1423181"/>
                  <a:pt x="703385" y="1423181"/>
                </a:cubicBezTo>
                <a:lnTo>
                  <a:pt x="703385" y="1423181"/>
                </a:lnTo>
                <a:lnTo>
                  <a:pt x="703385" y="1423181"/>
                </a:lnTo>
                <a:lnTo>
                  <a:pt x="703385" y="1423181"/>
                </a:ln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0" name="Puolivapaa piirto 39"/>
          <p:cNvSpPr/>
          <p:nvPr/>
        </p:nvSpPr>
        <p:spPr>
          <a:xfrm>
            <a:off x="3756074" y="4107766"/>
            <a:ext cx="520504" cy="900332"/>
          </a:xfrm>
          <a:custGeom>
            <a:avLst/>
            <a:gdLst>
              <a:gd name="connsiteX0" fmla="*/ 0 w 520504"/>
              <a:gd name="connsiteY0" fmla="*/ 815926 h 900332"/>
              <a:gd name="connsiteX1" fmla="*/ 393895 w 520504"/>
              <a:gd name="connsiteY1" fmla="*/ 14068 h 900332"/>
              <a:gd name="connsiteX2" fmla="*/ 520504 w 520504"/>
              <a:gd name="connsiteY2" fmla="*/ 900332 h 900332"/>
              <a:gd name="connsiteX3" fmla="*/ 520504 w 520504"/>
              <a:gd name="connsiteY3" fmla="*/ 900332 h 900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0504" h="900332">
                <a:moveTo>
                  <a:pt x="0" y="815926"/>
                </a:moveTo>
                <a:cubicBezTo>
                  <a:pt x="153572" y="407963"/>
                  <a:pt x="307144" y="0"/>
                  <a:pt x="393895" y="14068"/>
                </a:cubicBezTo>
                <a:cubicBezTo>
                  <a:pt x="480646" y="28136"/>
                  <a:pt x="520504" y="900332"/>
                  <a:pt x="520504" y="900332"/>
                </a:cubicBezTo>
                <a:lnTo>
                  <a:pt x="520504" y="900332"/>
                </a:ln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" name="Puolivapaa piirto 41"/>
          <p:cNvSpPr/>
          <p:nvPr/>
        </p:nvSpPr>
        <p:spPr>
          <a:xfrm>
            <a:off x="7638757" y="3153508"/>
            <a:ext cx="689317" cy="1376289"/>
          </a:xfrm>
          <a:custGeom>
            <a:avLst/>
            <a:gdLst>
              <a:gd name="connsiteX0" fmla="*/ 0 w 689317"/>
              <a:gd name="connsiteY0" fmla="*/ 1305950 h 1376289"/>
              <a:gd name="connsiteX1" fmla="*/ 365760 w 689317"/>
              <a:gd name="connsiteY1" fmla="*/ 11723 h 1376289"/>
              <a:gd name="connsiteX2" fmla="*/ 689317 w 689317"/>
              <a:gd name="connsiteY2" fmla="*/ 1376289 h 1376289"/>
              <a:gd name="connsiteX3" fmla="*/ 689317 w 689317"/>
              <a:gd name="connsiteY3" fmla="*/ 1376289 h 1376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9317" h="1376289">
                <a:moveTo>
                  <a:pt x="0" y="1305950"/>
                </a:moveTo>
                <a:cubicBezTo>
                  <a:pt x="125437" y="652975"/>
                  <a:pt x="250874" y="0"/>
                  <a:pt x="365760" y="11723"/>
                </a:cubicBezTo>
                <a:cubicBezTo>
                  <a:pt x="480646" y="23446"/>
                  <a:pt x="689317" y="1376289"/>
                  <a:pt x="689317" y="1376289"/>
                </a:cubicBezTo>
                <a:lnTo>
                  <a:pt x="689317" y="1376289"/>
                </a:ln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44" name="Suora yhdysviiva 43"/>
          <p:cNvCxnSpPr/>
          <p:nvPr/>
        </p:nvCxnSpPr>
        <p:spPr>
          <a:xfrm flipH="1">
            <a:off x="7596336" y="1772816"/>
            <a:ext cx="72008" cy="39604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Tekstikehys 44"/>
          <p:cNvSpPr txBox="1"/>
          <p:nvPr/>
        </p:nvSpPr>
        <p:spPr>
          <a:xfrm>
            <a:off x="5292080" y="3861048"/>
            <a:ext cx="1840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aamunkoittoilmiö</a:t>
            </a:r>
            <a:endParaRPr lang="fi-FI" dirty="0"/>
          </a:p>
        </p:txBody>
      </p:sp>
      <p:cxnSp>
        <p:nvCxnSpPr>
          <p:cNvPr id="47" name="Suora nuoliyhdysviiva 46"/>
          <p:cNvCxnSpPr/>
          <p:nvPr/>
        </p:nvCxnSpPr>
        <p:spPr>
          <a:xfrm>
            <a:off x="6660232" y="4365104"/>
            <a:ext cx="288032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8" name="Tekstikehys 47"/>
          <p:cNvSpPr txBox="1"/>
          <p:nvPr/>
        </p:nvSpPr>
        <p:spPr>
          <a:xfrm>
            <a:off x="539552" y="5733256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Ap</a:t>
            </a:r>
            <a:endParaRPr lang="fi-FI" dirty="0"/>
          </a:p>
        </p:txBody>
      </p:sp>
      <p:sp>
        <p:nvSpPr>
          <p:cNvPr id="49" name="Tekstikehys 48"/>
          <p:cNvSpPr txBox="1"/>
          <p:nvPr/>
        </p:nvSpPr>
        <p:spPr>
          <a:xfrm>
            <a:off x="1259632" y="5733256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lounas</a:t>
            </a:r>
            <a:endParaRPr lang="fi-FI" dirty="0"/>
          </a:p>
        </p:txBody>
      </p:sp>
      <p:sp>
        <p:nvSpPr>
          <p:cNvPr id="52" name="Tekstikehys 51"/>
          <p:cNvSpPr txBox="1"/>
          <p:nvPr/>
        </p:nvSpPr>
        <p:spPr>
          <a:xfrm>
            <a:off x="2483768" y="5733256"/>
            <a:ext cx="409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pv</a:t>
            </a:r>
            <a:endParaRPr lang="fi-FI" dirty="0"/>
          </a:p>
        </p:txBody>
      </p:sp>
      <p:sp>
        <p:nvSpPr>
          <p:cNvPr id="53" name="Tekstikehys 52"/>
          <p:cNvSpPr txBox="1"/>
          <p:nvPr/>
        </p:nvSpPr>
        <p:spPr>
          <a:xfrm>
            <a:off x="3419872" y="5733256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ip</a:t>
            </a:r>
            <a:endParaRPr lang="fi-FI" dirty="0"/>
          </a:p>
        </p:txBody>
      </p:sp>
      <p:sp>
        <p:nvSpPr>
          <p:cNvPr id="54" name="Tekstikehys 53"/>
          <p:cNvSpPr txBox="1"/>
          <p:nvPr/>
        </p:nvSpPr>
        <p:spPr>
          <a:xfrm>
            <a:off x="5436096" y="5733256"/>
            <a:ext cx="504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yö</a:t>
            </a:r>
            <a:endParaRPr lang="fi-FI" dirty="0"/>
          </a:p>
        </p:txBody>
      </p:sp>
      <p:sp>
        <p:nvSpPr>
          <p:cNvPr id="55" name="Tekstikehys 54"/>
          <p:cNvSpPr txBox="1"/>
          <p:nvPr/>
        </p:nvSpPr>
        <p:spPr>
          <a:xfrm>
            <a:off x="7380312" y="5733256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/>
              <a:t>A</a:t>
            </a:r>
            <a:r>
              <a:rPr lang="fi-FI" dirty="0" err="1" smtClean="0"/>
              <a:t>p</a:t>
            </a:r>
            <a:endParaRPr lang="fi-FI" dirty="0"/>
          </a:p>
        </p:txBody>
      </p:sp>
      <p:sp>
        <p:nvSpPr>
          <p:cNvPr id="60" name="Tekstikehys 59"/>
          <p:cNvSpPr txBox="1"/>
          <p:nvPr/>
        </p:nvSpPr>
        <p:spPr>
          <a:xfrm>
            <a:off x="251520" y="692696"/>
            <a:ext cx="17517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seerumin </a:t>
            </a:r>
          </a:p>
          <a:p>
            <a:r>
              <a:rPr lang="fi-FI" dirty="0" smtClean="0"/>
              <a:t>insuliinipitoisuus</a:t>
            </a:r>
            <a:endParaRPr lang="fi-FI" dirty="0"/>
          </a:p>
        </p:txBody>
      </p:sp>
      <p:cxnSp>
        <p:nvCxnSpPr>
          <p:cNvPr id="62" name="Suora yhdysviiva 61"/>
          <p:cNvCxnSpPr/>
          <p:nvPr/>
        </p:nvCxnSpPr>
        <p:spPr>
          <a:xfrm>
            <a:off x="4788024" y="476672"/>
            <a:ext cx="108012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6" name="Suora yhdysviiva 65"/>
          <p:cNvCxnSpPr/>
          <p:nvPr/>
        </p:nvCxnSpPr>
        <p:spPr>
          <a:xfrm>
            <a:off x="4788024" y="908720"/>
            <a:ext cx="108012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7" name="Tekstikehys 66"/>
          <p:cNvSpPr txBox="1"/>
          <p:nvPr/>
        </p:nvSpPr>
        <p:spPr>
          <a:xfrm>
            <a:off x="6084168" y="260648"/>
            <a:ext cx="1230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peruseritys</a:t>
            </a:r>
            <a:endParaRPr lang="fi-FI" dirty="0"/>
          </a:p>
        </p:txBody>
      </p:sp>
      <p:sp>
        <p:nvSpPr>
          <p:cNvPr id="68" name="Tekstikehys 67"/>
          <p:cNvSpPr txBox="1"/>
          <p:nvPr/>
        </p:nvSpPr>
        <p:spPr>
          <a:xfrm>
            <a:off x="6084168" y="692696"/>
            <a:ext cx="1243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ateriaeritys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089924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351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4048163"/>
              </p:ext>
            </p:extLst>
          </p:nvPr>
        </p:nvGraphicFramePr>
        <p:xfrm>
          <a:off x="323530" y="188639"/>
          <a:ext cx="7488831" cy="6315379"/>
        </p:xfrm>
        <a:graphic>
          <a:graphicData uri="http://schemas.openxmlformats.org/drawingml/2006/table">
            <a:tbl>
              <a:tblPr/>
              <a:tblGrid>
                <a:gridCol w="2496277">
                  <a:extLst>
                    <a:ext uri="{9D8B030D-6E8A-4147-A177-3AD203B41FA5}">
                      <a16:colId xmlns:a16="http://schemas.microsoft.com/office/drawing/2014/main" val="785843542"/>
                    </a:ext>
                  </a:extLst>
                </a:gridCol>
                <a:gridCol w="2496277">
                  <a:extLst>
                    <a:ext uri="{9D8B030D-6E8A-4147-A177-3AD203B41FA5}">
                      <a16:colId xmlns:a16="http://schemas.microsoft.com/office/drawing/2014/main" val="4155399764"/>
                    </a:ext>
                  </a:extLst>
                </a:gridCol>
                <a:gridCol w="2496277">
                  <a:extLst>
                    <a:ext uri="{9D8B030D-6E8A-4147-A177-3AD203B41FA5}">
                      <a16:colId xmlns:a16="http://schemas.microsoft.com/office/drawing/2014/main" val="3270180338"/>
                    </a:ext>
                  </a:extLst>
                </a:gridCol>
              </a:tblGrid>
              <a:tr h="348089"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>
                          <a:solidFill>
                            <a:srgbClr val="FFFFFF"/>
                          </a:solidFill>
                          <a:effectLst/>
                        </a:rPr>
                        <a:t>Mittari</a:t>
                      </a:r>
                    </a:p>
                  </a:txBody>
                  <a:tcPr marL="28645" marR="28645" marT="28645" marB="2864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29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>
                          <a:solidFill>
                            <a:srgbClr val="FFFFFF"/>
                          </a:solidFill>
                          <a:effectLst/>
                        </a:rPr>
                        <a:t>Tavoite</a:t>
                      </a:r>
                    </a:p>
                  </a:txBody>
                  <a:tcPr marL="28645" marR="28645" marT="28645" marB="2864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29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>
                          <a:solidFill>
                            <a:srgbClr val="FFFFFF"/>
                          </a:solidFill>
                          <a:effectLst/>
                        </a:rPr>
                        <a:t>Huomioitavaa</a:t>
                      </a:r>
                    </a:p>
                  </a:txBody>
                  <a:tcPr marL="28645" marR="28645" marT="28645" marB="2864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2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989540"/>
                  </a:ext>
                </a:extLst>
              </a:tr>
              <a:tr h="790039"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 dirty="0">
                          <a:effectLst/>
                        </a:rPr>
                        <a:t>HbA</a:t>
                      </a:r>
                      <a:r>
                        <a:rPr lang="fi-FI" sz="2000" baseline="-25000" dirty="0">
                          <a:effectLst/>
                        </a:rPr>
                        <a:t>1c</a:t>
                      </a:r>
                      <a:r>
                        <a:rPr lang="fi-FI" sz="2000" dirty="0">
                          <a:effectLst/>
                        </a:rPr>
                        <a:t>-pitoisuus (</a:t>
                      </a:r>
                      <a:r>
                        <a:rPr lang="fi-FI" sz="2000" dirty="0" err="1">
                          <a:effectLst/>
                        </a:rPr>
                        <a:t>mmol</a:t>
                      </a:r>
                      <a:r>
                        <a:rPr lang="fi-FI" sz="2000" dirty="0">
                          <a:effectLst/>
                        </a:rPr>
                        <a:t>/mol, %)</a:t>
                      </a:r>
                    </a:p>
                  </a:txBody>
                  <a:tcPr marL="28645" marR="28645" marT="28645" marB="28645">
                    <a:lnL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 dirty="0">
                          <a:effectLst/>
                        </a:rPr>
                        <a:t>Alle 53 (7,0 %)</a:t>
                      </a:r>
                    </a:p>
                  </a:txBody>
                  <a:tcPr marL="28645" marR="28645" marT="28645" marB="28645">
                    <a:lnL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 dirty="0">
                          <a:effectLst/>
                        </a:rPr>
                        <a:t>Ellei vakavia hypoglykemioita </a:t>
                      </a:r>
                    </a:p>
                  </a:txBody>
                  <a:tcPr marL="28645" marR="28645" marT="28645" marB="28645">
                    <a:lnL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39991"/>
                  </a:ext>
                </a:extLst>
              </a:tr>
              <a:tr h="622497"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>
                          <a:effectLst/>
                        </a:rPr>
                        <a:t>Glukoosipitoisuuden paastoarvo (mmol/l)</a:t>
                      </a:r>
                    </a:p>
                  </a:txBody>
                  <a:tcPr marL="28645" marR="28645" marT="28645" marB="28645">
                    <a:lnL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>
                          <a:effectLst/>
                        </a:rPr>
                        <a:t>Alle 7</a:t>
                      </a:r>
                    </a:p>
                  </a:txBody>
                  <a:tcPr marL="28645" marR="28645" marT="28645" marB="28645">
                    <a:lnL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>
                          <a:effectLst/>
                        </a:rPr>
                        <a:t>Omamittauksissa pääsääntöinen taso</a:t>
                      </a:r>
                    </a:p>
                  </a:txBody>
                  <a:tcPr marL="28645" marR="28645" marT="28645" marB="28645">
                    <a:lnL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202071"/>
                  </a:ext>
                </a:extLst>
              </a:tr>
              <a:tr h="1171310"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>
                          <a:effectLst/>
                        </a:rPr>
                        <a:t>Aterian jälkeinen glukoosipitoisuus (noin 2 tuntia ateriasta) (mmol/l)</a:t>
                      </a:r>
                    </a:p>
                  </a:txBody>
                  <a:tcPr marL="28645" marR="28645" marT="28645" marB="28645">
                    <a:lnL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>
                          <a:effectLst/>
                        </a:rPr>
                        <a:t>Alle 10</a:t>
                      </a:r>
                    </a:p>
                  </a:txBody>
                  <a:tcPr marL="28645" marR="28645" marT="28645" marB="28645">
                    <a:lnL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>
                          <a:effectLst/>
                        </a:rPr>
                        <a:t>Omamittauksissa pääsääntöinen taso</a:t>
                      </a:r>
                    </a:p>
                  </a:txBody>
                  <a:tcPr marL="28645" marR="28645" marT="28645" marB="28645">
                    <a:lnL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022009"/>
                  </a:ext>
                </a:extLst>
              </a:tr>
              <a:tr h="622497"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>
                          <a:effectLst/>
                        </a:rPr>
                        <a:t>LDL-kolesterolipitoisuus (mmol/l)</a:t>
                      </a:r>
                    </a:p>
                  </a:txBody>
                  <a:tcPr marL="28645" marR="28645" marT="28645" marB="28645">
                    <a:lnL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>
                          <a:effectLst/>
                        </a:rPr>
                        <a:t>Alle 2,5</a:t>
                      </a:r>
                    </a:p>
                  </a:txBody>
                  <a:tcPr marL="28645" marR="28645" marT="28645" marB="28645">
                    <a:lnL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>
                          <a:effectLst/>
                        </a:rPr>
                        <a:t>Kaikilla diabeetikoilla</a:t>
                      </a:r>
                    </a:p>
                  </a:txBody>
                  <a:tcPr marL="28645" marR="28645" marT="28645" marB="28645">
                    <a:lnL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88345"/>
                  </a:ext>
                </a:extLst>
              </a:tr>
              <a:tr h="1720123"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 dirty="0">
                          <a:effectLst/>
                        </a:rPr>
                        <a:t> </a:t>
                      </a:r>
                    </a:p>
                  </a:txBody>
                  <a:tcPr marL="28645" marR="28645" marT="28645" marB="28645">
                    <a:lnL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>
                          <a:effectLst/>
                        </a:rPr>
                        <a:t>Alle 1,8 tai ≥ 50 %:n vähenemä lähtöarvosta</a:t>
                      </a:r>
                    </a:p>
                  </a:txBody>
                  <a:tcPr marL="28645" marR="28645" marT="28645" marB="28645">
                    <a:lnL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>
                          <a:effectLst/>
                        </a:rPr>
                        <a:t>Diabeetikoilla, joilla on valtimosairaus, mikrovaskulaarikomplikaatioita tai muita valtimosairauden riskitekijöitä</a:t>
                      </a:r>
                    </a:p>
                  </a:txBody>
                  <a:tcPr marL="28645" marR="28645" marT="28645" marB="28645">
                    <a:lnL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5245053"/>
                  </a:ext>
                </a:extLst>
              </a:tr>
              <a:tr h="348089"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>
                          <a:effectLst/>
                        </a:rPr>
                        <a:t>Verenpaine (mmHg)</a:t>
                      </a:r>
                    </a:p>
                  </a:txBody>
                  <a:tcPr marL="28645" marR="28645" marT="28645" marB="28645">
                    <a:lnL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>
                          <a:effectLst/>
                        </a:rPr>
                        <a:t>Alle 140/80</a:t>
                      </a:r>
                    </a:p>
                  </a:txBody>
                  <a:tcPr marL="28645" marR="28645" marT="28645" marB="28645">
                    <a:lnL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2000" dirty="0">
                          <a:effectLst/>
                        </a:rPr>
                        <a:t> </a:t>
                      </a:r>
                    </a:p>
                  </a:txBody>
                  <a:tcPr marL="28645" marR="28645" marT="28645" marB="28645">
                    <a:lnL w="9525" cap="flat" cmpd="sng" algn="ctr">
                      <a:solidFill>
                        <a:srgbClr val="DDDDDD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6530699"/>
                  </a:ext>
                </a:extLst>
              </a:tr>
            </a:tbl>
          </a:graphicData>
        </a:graphic>
      </p:graphicFrame>
      <p:sp>
        <p:nvSpPr>
          <p:cNvPr id="6" name="Säännöllinen viisikulmio 5"/>
          <p:cNvSpPr/>
          <p:nvPr/>
        </p:nvSpPr>
        <p:spPr>
          <a:xfrm>
            <a:off x="7319602" y="210846"/>
            <a:ext cx="1800199" cy="1368152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Hoidon tavoitteet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6426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insuliinin väkevyys </a:t>
            </a:r>
            <a:r>
              <a:rPr lang="fi-FI" b="1" dirty="0"/>
              <a:t>KY tai IU / ml</a:t>
            </a:r>
          </a:p>
          <a:p>
            <a:r>
              <a:rPr lang="fi-FI" b="1" dirty="0"/>
              <a:t>insuliinikynä, insuliiniruisku, insuliinipumppu</a:t>
            </a:r>
          </a:p>
          <a:p>
            <a:endParaRPr lang="fi-FI" dirty="0" smtClean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5900" y="3303206"/>
            <a:ext cx="2050256" cy="12573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0164" y="3530463"/>
            <a:ext cx="2486025" cy="10358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8328" y="4076660"/>
            <a:ext cx="1607344" cy="16073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94021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Insuliinihoito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perusinsuliini</a:t>
            </a:r>
            <a:r>
              <a:rPr lang="fi-FI" dirty="0"/>
              <a:t> 	</a:t>
            </a:r>
          </a:p>
          <a:p>
            <a:pPr lvl="1"/>
            <a:r>
              <a:rPr lang="fi-FI" dirty="0"/>
              <a:t>vaikuttaa ympäri vuorokauden</a:t>
            </a:r>
          </a:p>
          <a:p>
            <a:pPr lvl="1"/>
            <a:r>
              <a:rPr lang="fi-FI" dirty="0"/>
              <a:t>säätää sokerin vapautumista maksasta yöllä ja aterioiden välillä</a:t>
            </a:r>
          </a:p>
          <a:p>
            <a:pPr lvl="1"/>
            <a:r>
              <a:rPr lang="fi-FI" b="1" dirty="0"/>
              <a:t>ei keskeytetä </a:t>
            </a:r>
            <a:r>
              <a:rPr lang="fi-FI" dirty="0"/>
              <a:t>missään olosuhteissa</a:t>
            </a:r>
          </a:p>
          <a:p>
            <a:endParaRPr lang="fi-FI" dirty="0"/>
          </a:p>
          <a:p>
            <a:r>
              <a:rPr lang="fi-FI" b="1" dirty="0"/>
              <a:t>ateriainsuliini</a:t>
            </a:r>
          </a:p>
          <a:p>
            <a:pPr lvl="1"/>
            <a:r>
              <a:rPr lang="fi-FI" dirty="0" smtClean="0"/>
              <a:t>syömisen </a:t>
            </a:r>
            <a:r>
              <a:rPr lang="fi-FI" dirty="0"/>
              <a:t>yhteydessä</a:t>
            </a:r>
          </a:p>
        </p:txBody>
      </p:sp>
    </p:spTree>
    <p:extLst>
      <p:ext uri="{BB962C8B-B14F-4D97-AF65-F5344CB8AC3E}">
        <p14:creationId xmlns:p14="http://schemas.microsoft.com/office/powerpoint/2010/main" val="289823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Perusinsuliini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perusinsuliini aloitetaan yleensä pienillä annoksilla</a:t>
            </a:r>
            <a:r>
              <a:rPr lang="fi-FI" dirty="0"/>
              <a:t>, </a:t>
            </a:r>
            <a:r>
              <a:rPr lang="fi-FI" dirty="0" smtClean="0"/>
              <a:t>esim. 8 - 10 </a:t>
            </a:r>
            <a:r>
              <a:rPr lang="fi-FI" dirty="0" err="1" smtClean="0"/>
              <a:t>ky</a:t>
            </a:r>
            <a:r>
              <a:rPr lang="fi-FI" dirty="0" smtClean="0"/>
              <a:t> / vrk</a:t>
            </a:r>
          </a:p>
          <a:p>
            <a:pPr lvl="1"/>
            <a:r>
              <a:rPr lang="fi-FI" dirty="0" smtClean="0"/>
              <a:t>aloitus sairaalassa tai polikliinisesti</a:t>
            </a:r>
          </a:p>
          <a:p>
            <a:r>
              <a:rPr lang="fi-FI" dirty="0" smtClean="0"/>
              <a:t>nostetaan alussa 1 - 2 kertaa viikossa, kunnes sopiva perusinsuliiniannos löydetään</a:t>
            </a:r>
          </a:p>
          <a:p>
            <a:r>
              <a:rPr lang="fi-FI" dirty="0" smtClean="0"/>
              <a:t>perusinsuliinin määrä on sopiva, kun:</a:t>
            </a:r>
          </a:p>
          <a:p>
            <a:pPr lvl="1"/>
            <a:r>
              <a:rPr lang="fi-FI" dirty="0" smtClean="0"/>
              <a:t>verensokerit ovat aamulla ja ennen aterioita toivotulla tasolla</a:t>
            </a:r>
          </a:p>
          <a:p>
            <a:pPr lvl="1"/>
            <a:r>
              <a:rPr lang="fi-FI" dirty="0" smtClean="0"/>
              <a:t>matalaa veren sokeripitoisuutta ei esiinny</a:t>
            </a:r>
          </a:p>
          <a:p>
            <a:endParaRPr lang="fi-FI" dirty="0" smtClean="0"/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Perusinsuliinin tarve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ei </a:t>
            </a:r>
            <a:r>
              <a:rPr lang="fi-FI" dirty="0"/>
              <a:t>ole olemassa tiettyä oikeaa </a:t>
            </a:r>
            <a:r>
              <a:rPr lang="fi-FI" dirty="0" smtClean="0"/>
              <a:t>perusinsuliinin annosta, annos on sopiva, kun verensokeri-arvot ovat tavoitteiden mukaiset</a:t>
            </a:r>
          </a:p>
          <a:p>
            <a:r>
              <a:rPr lang="fi-FI" dirty="0" smtClean="0"/>
              <a:t>jos </a:t>
            </a:r>
            <a:r>
              <a:rPr lang="fi-FI" dirty="0"/>
              <a:t>perusinsuliinin annos on liian </a:t>
            </a:r>
            <a:r>
              <a:rPr lang="fi-FI" b="1" dirty="0" smtClean="0"/>
              <a:t>pieni</a:t>
            </a:r>
            <a:r>
              <a:rPr lang="fi-FI" dirty="0" smtClean="0"/>
              <a:t>, </a:t>
            </a:r>
            <a:r>
              <a:rPr lang="fi-FI" dirty="0"/>
              <a:t>verensokeri </a:t>
            </a:r>
            <a:r>
              <a:rPr lang="fi-FI" dirty="0" smtClean="0"/>
              <a:t>nousee aterioiden </a:t>
            </a:r>
            <a:r>
              <a:rPr lang="fi-FI" dirty="0"/>
              <a:t>välillä, yöllä ja ennen seuraavaa </a:t>
            </a:r>
            <a:r>
              <a:rPr lang="fi-FI" dirty="0" smtClean="0"/>
              <a:t>pistosta</a:t>
            </a:r>
          </a:p>
          <a:p>
            <a:r>
              <a:rPr lang="fi-FI" dirty="0" smtClean="0"/>
              <a:t>jos </a:t>
            </a:r>
            <a:r>
              <a:rPr lang="fi-FI" dirty="0"/>
              <a:t>perusinsuliinin annos on liian </a:t>
            </a:r>
            <a:r>
              <a:rPr lang="fi-FI" b="1" dirty="0"/>
              <a:t>suuri</a:t>
            </a:r>
            <a:r>
              <a:rPr lang="fi-FI" dirty="0"/>
              <a:t>, </a:t>
            </a:r>
            <a:r>
              <a:rPr lang="fi-FI" dirty="0" smtClean="0"/>
              <a:t>ennen aterioita </a:t>
            </a:r>
            <a:r>
              <a:rPr lang="fi-FI" dirty="0"/>
              <a:t>tai yöllä esiintyy liian matalaa </a:t>
            </a:r>
            <a:r>
              <a:rPr lang="fi-FI" dirty="0" smtClean="0"/>
              <a:t>verensokeria</a:t>
            </a:r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Perusinsuliini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perusinsuliiniannostusta ei keskeytetä missään olosuhteissa!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tyypin 1 diabeetikon happomyrkytyksen yleisin syy on perusinsuliinin annostelun keskeyttäminen mahataudin yhteydessä</a:t>
            </a:r>
            <a:endParaRPr lang="fi-FI" dirty="0"/>
          </a:p>
          <a:p>
            <a:pPr lvl="1"/>
            <a:r>
              <a:rPr lang="fi-FI" dirty="0" smtClean="0"/>
              <a:t>tarvittaessa annoksen vähentäminen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Ateriainsuliini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ateriainsuliinina käytetään pikavaikutteisia insuliinijohdoksia tai tavallisia lyhytvaikutteisia ihmisinsuliineja </a:t>
            </a:r>
          </a:p>
          <a:p>
            <a:r>
              <a:rPr lang="fi-FI" b="1" dirty="0" smtClean="0"/>
              <a:t>pikainsuliini</a:t>
            </a:r>
            <a:r>
              <a:rPr lang="fi-FI" dirty="0" smtClean="0"/>
              <a:t> pistetään hieman ennen ateriaa, ja se kattaa vain kyseisen syömisen</a:t>
            </a:r>
          </a:p>
          <a:p>
            <a:r>
              <a:rPr lang="fi-FI" b="1" dirty="0" smtClean="0"/>
              <a:t>lyhytvaikutteinen</a:t>
            </a:r>
            <a:r>
              <a:rPr lang="fi-FI" dirty="0" smtClean="0"/>
              <a:t> ateriainsuliini pistetään noin puoli tuntia ennen ateriaa, ja se kattaa sekä aterian että seuraavan välipalan</a:t>
            </a:r>
            <a:endParaRPr lang="fi-FI" b="1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865</TotalTime>
  <Words>849</Words>
  <Application>Microsoft Office PowerPoint</Application>
  <PresentationFormat>Näytössä katseltava diaesitys (4:3)</PresentationFormat>
  <Paragraphs>174</Paragraphs>
  <Slides>29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29</vt:i4>
      </vt:variant>
    </vt:vector>
  </HeadingPairs>
  <TitlesOfParts>
    <vt:vector size="32" baseType="lpstr">
      <vt:lpstr>Arial</vt:lpstr>
      <vt:lpstr>Calibri</vt:lpstr>
      <vt:lpstr>Office-teema</vt:lpstr>
      <vt:lpstr>PowerPoint-esitys</vt:lpstr>
      <vt:lpstr>Tyypin 1 diabeetikon hoito</vt:lpstr>
      <vt:lpstr>PowerPoint-esitys</vt:lpstr>
      <vt:lpstr>Insuliini</vt:lpstr>
      <vt:lpstr>Insuliinihoito</vt:lpstr>
      <vt:lpstr>Perusinsuliini</vt:lpstr>
      <vt:lpstr>Perusinsuliinin tarve</vt:lpstr>
      <vt:lpstr>Perusinsuliini</vt:lpstr>
      <vt:lpstr>Ateriainsuliini</vt:lpstr>
      <vt:lpstr>Ateriainsuliini</vt:lpstr>
      <vt:lpstr>Ateriainsuliini</vt:lpstr>
      <vt:lpstr>Ateriainsuliinin tarve</vt:lpstr>
      <vt:lpstr>Esimerkki</vt:lpstr>
      <vt:lpstr>Esimerkki</vt:lpstr>
      <vt:lpstr>Esimerkki</vt:lpstr>
      <vt:lpstr>Insuliinintarpeen lisääntyminen</vt:lpstr>
      <vt:lpstr>PowerPoint-esitys</vt:lpstr>
      <vt:lpstr>Insuliinin pistäminen</vt:lpstr>
      <vt:lpstr>Pistosalueet</vt:lpstr>
      <vt:lpstr>PowerPoint-esitys</vt:lpstr>
      <vt:lpstr>Insuliinin pistäminen</vt:lpstr>
      <vt:lpstr>Insuliinin pistäminen</vt:lpstr>
      <vt:lpstr>Insuliinipumppu</vt:lpstr>
      <vt:lpstr>Insuliinipumppu</vt:lpstr>
      <vt:lpstr>Pumppuhoidosta on todennäköisesti hyötyä, jos on:</vt:lpstr>
      <vt:lpstr>Aamunkoittoilmiö</vt:lpstr>
      <vt:lpstr>Aamunkoittoilmiö</vt:lpstr>
      <vt:lpstr>PowerPoint-esitys</vt:lpstr>
      <vt:lpstr>PowerPoint-esitys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Aikuisen tyypin 1 diabeetikon insuliinihoito</dc:title>
  <dc:creator>Tanja</dc:creator>
  <cp:lastModifiedBy>Lähteenmäki Tanja</cp:lastModifiedBy>
  <cp:revision>132</cp:revision>
  <dcterms:created xsi:type="dcterms:W3CDTF">2013-10-10T16:09:50Z</dcterms:created>
  <dcterms:modified xsi:type="dcterms:W3CDTF">2020-04-15T06:33:05Z</dcterms:modified>
</cp:coreProperties>
</file>