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66" r:id="rId7"/>
    <p:sldId id="268" r:id="rId8"/>
    <p:sldId id="267" r:id="rId9"/>
    <p:sldId id="269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52" autoAdjust="0"/>
  </p:normalViewPr>
  <p:slideViewPr>
    <p:cSldViewPr>
      <p:cViewPr varScale="1">
        <p:scale>
          <a:sx n="104" d="100"/>
          <a:sy n="104" d="100"/>
        </p:scale>
        <p:origin x="1380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716016" y="2564904"/>
            <a:ext cx="283763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8 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Sopimusetiikka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sopimusetiikka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764704"/>
            <a:ext cx="7772400" cy="5763344"/>
          </a:xfrm>
        </p:spPr>
        <p:txBody>
          <a:bodyPr/>
          <a:lstStyle/>
          <a:p>
            <a:r>
              <a:rPr lang="fi-FI" dirty="0"/>
              <a:t>Usein vähemmälle huomiolle jäävä etiikan suuntaus, jossa tekoja tarkastellaan ihmisten välisinä sopimuksina.</a:t>
            </a:r>
          </a:p>
          <a:p>
            <a:r>
              <a:rPr lang="fi-FI" dirty="0"/>
              <a:t>Sopimusetiikan kaksi haaraa:</a:t>
            </a:r>
          </a:p>
          <a:p>
            <a:pPr marL="857250" lvl="1" indent="-457200">
              <a:buAutoNum type="arabicParenR"/>
            </a:pPr>
            <a:r>
              <a:rPr lang="fi-FI" sz="2000" dirty="0"/>
              <a:t>Yhteiskuntasopimusteoriat (esim. Thomas Hobbes ja Jean-Jacques </a:t>
            </a:r>
            <a:r>
              <a:rPr lang="fi-FI" sz="2000" dirty="0" err="1"/>
              <a:t>Rousseau</a:t>
            </a:r>
            <a:r>
              <a:rPr lang="fi-FI" sz="2000" dirty="0"/>
              <a:t>)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fi-FI" sz="2000" dirty="0"/>
              <a:t>Lähtökohtana ns. luonnontila, jolla tarkoitetaan ihmiskunnan kuvitteellista alkutilaa ennen järjestäytyneen yhteiskunnan syntyä, jossa ihmiset joutuvat aloittamaan tyhjästä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i-FI" sz="2000" dirty="0"/>
              <a:t>Luonnontilassa ihmisten on sovittava sellaisista moraalinormeista ja yhteiskunnan säännöistä, jotka ovat eduksi jokaiselle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i-FI" sz="2000" dirty="0"/>
              <a:t>Thomas </a:t>
            </a:r>
            <a:r>
              <a:rPr lang="fi-FI" sz="2000" dirty="0" err="1"/>
              <a:t>Hobbesin</a:t>
            </a:r>
            <a:r>
              <a:rPr lang="fi-FI" sz="2000" dirty="0"/>
              <a:t> mielestä luonnontila on sotatila, jossa vallitsee kaikkien sota kaikkia vastaan ja siitä on päästävä pois mahdollisimman nopeasti yhteiskuntasopimuksella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816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32656"/>
            <a:ext cx="7772400" cy="576334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        * John </a:t>
            </a:r>
            <a:r>
              <a:rPr lang="fi-FI" dirty="0" err="1"/>
              <a:t>Locken</a:t>
            </a:r>
            <a:r>
              <a:rPr lang="fi-FI" dirty="0"/>
              <a:t> mielestä yhteiskuntasopimuksen tulee</a:t>
            </a:r>
          </a:p>
          <a:p>
            <a:pPr marL="0" indent="0">
              <a:buNone/>
            </a:pPr>
            <a:r>
              <a:rPr lang="fi-FI" dirty="0"/>
              <a:t>           olla mahdollisimman väljä ja </a:t>
            </a:r>
          </a:p>
          <a:p>
            <a:pPr marL="0" indent="0">
              <a:buNone/>
            </a:pPr>
            <a:r>
              <a:rPr lang="fi-FI" dirty="0"/>
              <a:t>           yhteiskuntasopimuksen tulisi turvata vain </a:t>
            </a:r>
          </a:p>
          <a:p>
            <a:pPr marL="0" indent="0">
              <a:buNone/>
            </a:pPr>
            <a:r>
              <a:rPr lang="fi-FI" dirty="0"/>
              <a:t>           yksityisomistus ja kaikille mahdollisuus osallistua </a:t>
            </a:r>
          </a:p>
          <a:p>
            <a:pPr marL="0" indent="0">
              <a:buNone/>
            </a:pPr>
            <a:r>
              <a:rPr lang="fi-FI" dirty="0"/>
              <a:t>           yhteisistä asioista päättämiseen</a:t>
            </a:r>
          </a:p>
          <a:p>
            <a:pPr marL="0" indent="0">
              <a:buNone/>
            </a:pPr>
            <a:r>
              <a:rPr lang="fi-FI" dirty="0"/>
              <a:t>        * </a:t>
            </a:r>
            <a:r>
              <a:rPr lang="fi-FI" dirty="0" err="1"/>
              <a:t>Hobbesin</a:t>
            </a:r>
            <a:r>
              <a:rPr lang="fi-FI" dirty="0"/>
              <a:t> mielestä ihminen on pohjimmiltaan </a:t>
            </a:r>
          </a:p>
          <a:p>
            <a:pPr marL="0" indent="0">
              <a:buNone/>
            </a:pPr>
            <a:r>
              <a:rPr lang="fi-FI" dirty="0"/>
              <a:t>           pahansuopa, jolloin yhteisistä säännöistä tulee </a:t>
            </a:r>
          </a:p>
          <a:p>
            <a:pPr marL="0" indent="0">
              <a:buNone/>
            </a:pPr>
            <a:r>
              <a:rPr lang="fi-FI" dirty="0"/>
              <a:t>           sopia tarkkaan. </a:t>
            </a:r>
            <a:r>
              <a:rPr lang="fi-FI" dirty="0" err="1"/>
              <a:t>Locke</a:t>
            </a:r>
            <a:r>
              <a:rPr lang="fi-FI" dirty="0"/>
              <a:t> ajattelee, että ihminen on </a:t>
            </a:r>
          </a:p>
          <a:p>
            <a:pPr marL="0" indent="0">
              <a:buNone/>
            </a:pPr>
            <a:r>
              <a:rPr lang="fi-FI" dirty="0"/>
              <a:t>           pohjimmiltaan hyvä, jolloin väljempi sopimus </a:t>
            </a:r>
          </a:p>
          <a:p>
            <a:pPr marL="0" indent="0">
              <a:buNone/>
            </a:pPr>
            <a:r>
              <a:rPr lang="fi-FI" dirty="0"/>
              <a:t>           riittää</a:t>
            </a:r>
          </a:p>
          <a:p>
            <a:pPr marL="0" indent="0">
              <a:buNone/>
            </a:pPr>
            <a:r>
              <a:rPr lang="fi-FI" dirty="0"/>
              <a:t>        * Yhteiskuntasopimus edellyttää järjestäytyneen </a:t>
            </a:r>
          </a:p>
          <a:p>
            <a:pPr marL="0" indent="0">
              <a:buNone/>
            </a:pPr>
            <a:r>
              <a:rPr lang="fi-FI" dirty="0"/>
              <a:t>           yhteiskunnan muodostumista. Vasta silloin </a:t>
            </a:r>
          </a:p>
          <a:p>
            <a:pPr marL="0" indent="0">
              <a:buNone/>
            </a:pPr>
            <a:r>
              <a:rPr lang="fi-FI" dirty="0"/>
              <a:t>           oikeuksien toteutuminen voidaan turvata.</a:t>
            </a:r>
          </a:p>
        </p:txBody>
      </p:sp>
    </p:spTree>
    <p:extLst>
      <p:ext uri="{BB962C8B-B14F-4D97-AF65-F5344CB8AC3E}">
        <p14:creationId xmlns:p14="http://schemas.microsoft.com/office/powerpoint/2010/main" val="36525241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404664"/>
            <a:ext cx="7772400" cy="5691336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2) Yksilölähtöinen  sopimusetiikka (mm. Thomas </a:t>
            </a:r>
            <a:r>
              <a:rPr lang="fi-FI" dirty="0" err="1"/>
              <a:t>Scanlon</a:t>
            </a:r>
            <a:r>
              <a:rPr lang="fi-FI" dirty="0"/>
              <a:t>)</a:t>
            </a:r>
          </a:p>
          <a:p>
            <a:r>
              <a:rPr lang="fi-FI" dirty="0"/>
              <a:t>Kaikki ihmiset ovat keskenään tasavertaisia, ja siksi jokaisen ihmisen tarpeet on huomioitava yhtä lailla.</a:t>
            </a:r>
          </a:p>
          <a:p>
            <a:endParaRPr lang="fi-FI" dirty="0"/>
          </a:p>
          <a:p>
            <a:r>
              <a:rPr lang="fi-FI" dirty="0"/>
              <a:t>Vastuu ulottuu kaikkiin ihmisiin, jos yksikin protestoi vastaan hyvin perustein, tekoa ei voi hyväksyä.</a:t>
            </a:r>
          </a:p>
          <a:p>
            <a:endParaRPr lang="fi-FI" dirty="0"/>
          </a:p>
          <a:p>
            <a:r>
              <a:rPr lang="fi-FI" dirty="0"/>
              <a:t>Sopimusetiikalla yhteyksiä Kantin velvollisuusetiikkaan – mutta myös eroja.</a:t>
            </a:r>
          </a:p>
          <a:p>
            <a:endParaRPr lang="fi-FI" dirty="0"/>
          </a:p>
          <a:p>
            <a:r>
              <a:rPr lang="fi-FI" dirty="0"/>
              <a:t>Kantilla olennaista on periaatteiden noudattaminen, Scanlonilla tilanteita tarkastellaan tapauskohtaisesti.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1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69662C-ECCC-48ED-987A-0448EFD03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Sopimusetiikan ongelmia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9181ED-4BB6-4F71-9292-ADF88A9BD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/>
              <a:t>Sopimusetiikkaan kuuluu ajatus siitä, että on toimittava niin, että sopimuksen tekijät voivat olla yhtä mieltä toiminnastani. Sopimuksen tekijöiden täytyy olla selvillä, mistä he sopivat ja mihin sitoutuvat</a:t>
            </a:r>
          </a:p>
          <a:p>
            <a:r>
              <a:rPr lang="fi-FI" dirty="0"/>
              <a:t>Aina ei voi tietää kaikkien niiden ihmisten kokemuksia ja odotuksia, joita tekoni koskevat</a:t>
            </a:r>
          </a:p>
          <a:p>
            <a:r>
              <a:rPr lang="fi-FI" dirty="0"/>
              <a:t>Sopijoiden tulisi olla tasavertaisessa asemassa, esim. sukupuoli, taloudellinen tilanne tai etninen tausta voi muuttaa tilannetta toisen eduksi</a:t>
            </a:r>
          </a:p>
          <a:p>
            <a:r>
              <a:rPr lang="fi-FI" dirty="0" err="1"/>
              <a:t>MacIntyren</a:t>
            </a:r>
            <a:r>
              <a:rPr lang="fi-FI" dirty="0"/>
              <a:t> mielestä myös yhteiskunnan yksilöllistyminen vaikuttaa siihen että yhteisen hyvän eteen toimiminen unohtuu</a:t>
            </a:r>
          </a:p>
          <a:p>
            <a:r>
              <a:rPr lang="fi-FI" dirty="0" err="1"/>
              <a:t>Nussbaumin</a:t>
            </a:r>
            <a:r>
              <a:rPr lang="fi-FI" dirty="0"/>
              <a:t> mukaan myös yhteiskunnan taloudellisen hyödyn tavoittelu vie pohjaa muilta yhteisiltä tavoitteilta</a:t>
            </a:r>
          </a:p>
        </p:txBody>
      </p:sp>
    </p:spTree>
    <p:extLst>
      <p:ext uri="{BB962C8B-B14F-4D97-AF65-F5344CB8AC3E}">
        <p14:creationId xmlns:p14="http://schemas.microsoft.com/office/powerpoint/2010/main" val="966386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4FD2DD6E-41AC-4D3A-A8B5-1111DEEF208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2369</TotalTime>
  <Words>323</Words>
  <Application>Microsoft Office PowerPoint</Application>
  <PresentationFormat>Näytössä katseltava diaesitys (4:3)</PresentationFormat>
  <Paragraphs>38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PowerPoint-esitys</vt:lpstr>
      <vt:lpstr>Mitä sopimusetiikka on?</vt:lpstr>
      <vt:lpstr>PowerPoint-esitys</vt:lpstr>
      <vt:lpstr>PowerPoint-esitys</vt:lpstr>
      <vt:lpstr>Sopimusetiikan ongelmia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75</cp:revision>
  <dcterms:created xsi:type="dcterms:W3CDTF">2010-04-19T08:09:13Z</dcterms:created>
  <dcterms:modified xsi:type="dcterms:W3CDTF">2020-08-31T08:14:56Z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