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0" r:id="rId2"/>
    <p:sldId id="258" r:id="rId3"/>
    <p:sldId id="259" r:id="rId4"/>
    <p:sldId id="312" r:id="rId5"/>
    <p:sldId id="300" r:id="rId6"/>
    <p:sldId id="302" r:id="rId7"/>
    <p:sldId id="303" r:id="rId8"/>
    <p:sldId id="294" r:id="rId9"/>
    <p:sldId id="301" r:id="rId10"/>
    <p:sldId id="295" r:id="rId11"/>
    <p:sldId id="299" r:id="rId12"/>
    <p:sldId id="281" r:id="rId13"/>
    <p:sldId id="263" r:id="rId14"/>
    <p:sldId id="260" r:id="rId15"/>
    <p:sldId id="304" r:id="rId16"/>
    <p:sldId id="305" r:id="rId17"/>
    <p:sldId id="309" r:id="rId18"/>
    <p:sldId id="284" r:id="rId19"/>
    <p:sldId id="285" r:id="rId20"/>
    <p:sldId id="310" r:id="rId21"/>
    <p:sldId id="311" r:id="rId22"/>
    <p:sldId id="266" r:id="rId23"/>
    <p:sldId id="264" r:id="rId24"/>
    <p:sldId id="315" r:id="rId25"/>
    <p:sldId id="314" r:id="rId26"/>
    <p:sldId id="313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291DC-F691-49FD-839F-EF68578A4FD6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D4BA1-1B68-4674-93EC-3561DEAEC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58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363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0940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037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0358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0321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1037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1038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6109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74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5070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9651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929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3931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2843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6795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0734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4725-8CCF-463D-8DB7-CD6D0C772C40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258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AB32-E3E4-4ECD-BB7B-0A6D495E0B7B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CBD7-7F48-4D11-A1E4-B13FF94EB8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914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AB32-E3E4-4ECD-BB7B-0A6D495E0B7B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CBD7-7F48-4D11-A1E4-B13FF94EB8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665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AB32-E3E4-4ECD-BB7B-0A6D495E0B7B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CBD7-7F48-4D11-A1E4-B13FF94EB8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415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AB32-E3E4-4ECD-BB7B-0A6D495E0B7B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CBD7-7F48-4D11-A1E4-B13FF94EB8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858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AB32-E3E4-4ECD-BB7B-0A6D495E0B7B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CBD7-7F48-4D11-A1E4-B13FF94EB8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542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AB32-E3E4-4ECD-BB7B-0A6D495E0B7B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CBD7-7F48-4D11-A1E4-B13FF94EB8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413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AB32-E3E4-4ECD-BB7B-0A6D495E0B7B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CBD7-7F48-4D11-A1E4-B13FF94EB8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139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AB32-E3E4-4ECD-BB7B-0A6D495E0B7B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CBD7-7F48-4D11-A1E4-B13FF94EB8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88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AB32-E3E4-4ECD-BB7B-0A6D495E0B7B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CBD7-7F48-4D11-A1E4-B13FF94EB8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206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AB32-E3E4-4ECD-BB7B-0A6D495E0B7B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CBD7-7F48-4D11-A1E4-B13FF94EB8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109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AB32-E3E4-4ECD-BB7B-0A6D495E0B7B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CBD7-7F48-4D11-A1E4-B13FF94EB8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4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7AB32-E3E4-4ECD-BB7B-0A6D495E0B7B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DCBD7-7F48-4D11-A1E4-B13FF94EB8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266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iedebasaari.files.wordpress.com/2012/10/severe-obesity-iclipart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7dvdOH6fvg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fi/url?sa=i&amp;rct=j&amp;q=&amp;esrc=s&amp;frm=1&amp;source=images&amp;cd=&amp;cad=rja&amp;docid=kEsUoHzW-98C4M&amp;tbnid=YAJpV-7FWz29rM:&amp;ved=0CAUQjRw&amp;url=http://www.kaypahoito.fi/web/kh/suositukset/naytaartikkeli/arttunnus/e80ccf59-2472-11e0-ab9c-0b570dc56bb6/Kriittisen%20arvioinnin%20-koulutus&amp;ei=NRBDUqKME-Gm4ASbxIDICQ&amp;psig=AFQjCNFgIEFfMSn6iBa17P1XGpe_KiqJWw&amp;ust=138021315682981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i 3"/>
          <p:cNvSpPr/>
          <p:nvPr/>
        </p:nvSpPr>
        <p:spPr>
          <a:xfrm>
            <a:off x="493600" y="3268035"/>
            <a:ext cx="2520280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/>
              <a:t>Tyypin 1 DM</a:t>
            </a:r>
          </a:p>
        </p:txBody>
      </p:sp>
      <p:sp>
        <p:nvSpPr>
          <p:cNvPr id="5" name="Ellipsi 4"/>
          <p:cNvSpPr/>
          <p:nvPr/>
        </p:nvSpPr>
        <p:spPr>
          <a:xfrm>
            <a:off x="3845495" y="2943999"/>
            <a:ext cx="2520280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/>
              <a:t>Tyypin 2 DM</a:t>
            </a:r>
          </a:p>
        </p:txBody>
      </p:sp>
      <p:sp>
        <p:nvSpPr>
          <p:cNvPr id="6" name="Ellipsi 5"/>
          <p:cNvSpPr/>
          <p:nvPr/>
        </p:nvSpPr>
        <p:spPr>
          <a:xfrm>
            <a:off x="368909" y="4400688"/>
            <a:ext cx="1728192" cy="864096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i-FI" sz="2000" b="1" dirty="0"/>
              <a:t>n. 50 000</a:t>
            </a:r>
          </a:p>
        </p:txBody>
      </p:sp>
      <p:sp>
        <p:nvSpPr>
          <p:cNvPr id="7" name="Ellipsi 6"/>
          <p:cNvSpPr/>
          <p:nvPr/>
        </p:nvSpPr>
        <p:spPr>
          <a:xfrm>
            <a:off x="4628857" y="3999202"/>
            <a:ext cx="2016224" cy="792088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i-FI" sz="2000" b="1" dirty="0"/>
              <a:t>n. 350 000</a:t>
            </a:r>
          </a:p>
        </p:txBody>
      </p:sp>
      <p:sp>
        <p:nvSpPr>
          <p:cNvPr id="2" name="Ellipsi 1"/>
          <p:cNvSpPr/>
          <p:nvPr/>
        </p:nvSpPr>
        <p:spPr>
          <a:xfrm>
            <a:off x="4115525" y="4691216"/>
            <a:ext cx="1980220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+ 100 000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82" y="384249"/>
            <a:ext cx="340186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27000">
              <a:schemeClr val="accent3">
                <a:lumMod val="45000"/>
                <a:lumOff val="55000"/>
              </a:schemeClr>
            </a:gs>
            <a:gs pos="5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Tyypin 1 oireet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liika sokeri poistuu munuaisten kautta virtsaan </a:t>
            </a:r>
            <a:r>
              <a:rPr lang="fi-FI" sz="3200" dirty="0" smtClean="0"/>
              <a:t>ja vie mukanaan </a:t>
            </a:r>
            <a:r>
              <a:rPr lang="fi-FI" sz="3200" dirty="0" smtClean="0"/>
              <a:t>sekä nestettä että energiaa</a:t>
            </a:r>
          </a:p>
          <a:p>
            <a:pPr lvl="1">
              <a:buFontTx/>
              <a:buChar char="-"/>
            </a:pPr>
            <a:r>
              <a:rPr lang="fi-FI" sz="2800" b="1" dirty="0" smtClean="0"/>
              <a:t>virtsamäärät kasvavat </a:t>
            </a:r>
          </a:p>
          <a:p>
            <a:pPr lvl="1">
              <a:buFontTx/>
              <a:buChar char="-"/>
            </a:pPr>
            <a:r>
              <a:rPr lang="fi-FI" sz="2800" b="1" dirty="0" smtClean="0"/>
              <a:t>janon tunne </a:t>
            </a:r>
          </a:p>
          <a:p>
            <a:pPr lvl="1">
              <a:buFontTx/>
              <a:buChar char="-"/>
            </a:pPr>
            <a:r>
              <a:rPr lang="fi-FI" sz="2800" b="1" dirty="0" smtClean="0"/>
              <a:t>paino laskee </a:t>
            </a:r>
          </a:p>
          <a:p>
            <a:pPr lvl="1">
              <a:buFontTx/>
              <a:buChar char="-"/>
            </a:pPr>
            <a:r>
              <a:rPr lang="fi-FI" sz="2800" b="1" dirty="0" smtClean="0"/>
              <a:t>väsymys</a:t>
            </a:r>
          </a:p>
          <a:p>
            <a:r>
              <a:rPr lang="fi-FI" sz="3200" dirty="0" smtClean="0"/>
              <a:t>kun verensokeri on korkea, myös silmän mykiössä on runsaasti sokeria -&gt; mykiö turpoaa</a:t>
            </a:r>
          </a:p>
          <a:p>
            <a:pPr lvl="1"/>
            <a:r>
              <a:rPr lang="fi-FI" sz="2800" b="1" dirty="0" smtClean="0"/>
              <a:t>näkökyvyn vaihtelu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340087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27000">
              <a:schemeClr val="accent3">
                <a:lumMod val="45000"/>
                <a:lumOff val="55000"/>
              </a:schemeClr>
            </a:gs>
            <a:gs pos="5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Tyypin 1 diabeteksen hoito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jatkuva elinikäinen insuliinihoito (pistoksina tai pumpulla)</a:t>
            </a:r>
          </a:p>
          <a:p>
            <a:pPr>
              <a:buNone/>
            </a:pPr>
            <a:endParaRPr lang="fi-FI" sz="3200" dirty="0" smtClean="0"/>
          </a:p>
          <a:p>
            <a:r>
              <a:rPr lang="fi-FI" sz="3200" dirty="0" smtClean="0"/>
              <a:t>verensokerin omaseuranta ja ruuan hiilihydraattien laskeminen tärkeää	</a:t>
            </a:r>
          </a:p>
          <a:p>
            <a:pPr lvl="1"/>
            <a:r>
              <a:rPr lang="fi-FI" sz="2800" dirty="0" smtClean="0"/>
              <a:t>insuliiniannokset hiilihydraattien mukaan</a:t>
            </a:r>
          </a:p>
          <a:p>
            <a:pPr lvl="1">
              <a:buNone/>
            </a:pPr>
            <a:endParaRPr lang="fi-FI" sz="2800" dirty="0" smtClean="0"/>
          </a:p>
          <a:p>
            <a:r>
              <a:rPr lang="fi-FI" sz="3200" dirty="0" smtClean="0"/>
              <a:t>liikunta tukee hoitotasapainon ylläpitämistä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29836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yöristetty suorakulmio 5"/>
          <p:cNvSpPr/>
          <p:nvPr/>
        </p:nvSpPr>
        <p:spPr>
          <a:xfrm>
            <a:off x="1567132" y="1423505"/>
            <a:ext cx="5256584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4800" dirty="0">
                <a:solidFill>
                  <a:schemeClr val="tx1"/>
                </a:solidFill>
              </a:rPr>
              <a:t>Tyypin 2 diabetes</a:t>
            </a:r>
          </a:p>
        </p:txBody>
      </p:sp>
      <p:pic>
        <p:nvPicPr>
          <p:cNvPr id="3" name="il_fi" descr="http://www.health2fit.com/wp-content/uploads/2013/07/Diabet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936" y="3284984"/>
            <a:ext cx="4293370" cy="28067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198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Metabolinen oireyhtymä MBO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tila, </a:t>
            </a:r>
            <a:r>
              <a:rPr lang="fi-FI" sz="3200" dirty="0"/>
              <a:t>jossa samalla </a:t>
            </a:r>
            <a:r>
              <a:rPr lang="fi-FI" sz="3200" dirty="0" smtClean="0"/>
              <a:t>ihmisellä </a:t>
            </a:r>
            <a:r>
              <a:rPr lang="fi-FI" sz="3200" dirty="0"/>
              <a:t>on useita terveyttä uhkaavia </a:t>
            </a:r>
            <a:r>
              <a:rPr lang="fi-FI" sz="3200" dirty="0" smtClean="0"/>
              <a:t>häiriöitä</a:t>
            </a:r>
          </a:p>
          <a:p>
            <a:endParaRPr lang="fi-FI" sz="3200" dirty="0" smtClean="0"/>
          </a:p>
          <a:p>
            <a:r>
              <a:rPr lang="fi-FI" sz="3200" dirty="0" smtClean="0"/>
              <a:t>aiheuttajana keskivartalolihavuus </a:t>
            </a:r>
            <a:br>
              <a:rPr lang="fi-FI" sz="3200" dirty="0" smtClean="0"/>
            </a:br>
            <a:r>
              <a:rPr lang="fi-FI" sz="3200" dirty="0" smtClean="0"/>
              <a:t>+ perinnöllisyys</a:t>
            </a:r>
            <a:endParaRPr lang="fi-FI" sz="32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963" y="2799366"/>
            <a:ext cx="4495800" cy="31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5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Metabolinen oireyhtymä MBO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J</a:t>
            </a:r>
            <a:r>
              <a:rPr lang="fi-FI" dirty="0" smtClean="0"/>
              <a:t>os </a:t>
            </a:r>
            <a:r>
              <a:rPr lang="fi-FI" dirty="0"/>
              <a:t>alla mainituista viidestä ehdosta kolme toteutuu, tilaa kutsutaan metaboliseksi </a:t>
            </a:r>
            <a:r>
              <a:rPr lang="fi-FI" dirty="0" smtClean="0"/>
              <a:t>oireyhtymäksi</a:t>
            </a:r>
            <a:endParaRPr lang="fi-FI" dirty="0"/>
          </a:p>
          <a:p>
            <a:r>
              <a:rPr lang="fi-FI" dirty="0"/>
              <a:t>Vyötärön ympärys ylittää miehellä 100 cm ja naisella 90 cm </a:t>
            </a:r>
            <a:r>
              <a:rPr lang="fi-FI" dirty="0" smtClean="0"/>
              <a:t>Jos </a:t>
            </a:r>
            <a:r>
              <a:rPr lang="fi-FI" dirty="0"/>
              <a:t>vyötärö ylittää miehellä 94 cm ja naisella 80 cm, vaara metabolisen oireyhtymän syntyyn on jo olemassa.</a:t>
            </a:r>
          </a:p>
          <a:p>
            <a:r>
              <a:rPr lang="fi-FI" dirty="0"/>
              <a:t>Veren </a:t>
            </a:r>
            <a:r>
              <a:rPr lang="fi-FI" dirty="0" err="1"/>
              <a:t>triglyseridien</a:t>
            </a:r>
            <a:r>
              <a:rPr lang="fi-FI" dirty="0"/>
              <a:t> </a:t>
            </a:r>
            <a:r>
              <a:rPr lang="fi-FI" dirty="0" smtClean="0"/>
              <a:t>määrä </a:t>
            </a:r>
            <a:r>
              <a:rPr lang="fi-FI" dirty="0"/>
              <a:t>on suurentunut (yli 1,7 </a:t>
            </a:r>
            <a:r>
              <a:rPr lang="fi-FI" dirty="0" err="1"/>
              <a:t>mmol</a:t>
            </a:r>
            <a:r>
              <a:rPr lang="fi-FI" dirty="0"/>
              <a:t>/l).</a:t>
            </a:r>
          </a:p>
          <a:p>
            <a:r>
              <a:rPr lang="fi-FI" dirty="0"/>
              <a:t>Veren HDL-kolesterolin eli hyvän kolesterolin määrä on pienentynyt (alle 1,0 </a:t>
            </a:r>
            <a:r>
              <a:rPr lang="fi-FI" dirty="0" err="1"/>
              <a:t>mmol</a:t>
            </a:r>
            <a:r>
              <a:rPr lang="fi-FI" dirty="0"/>
              <a:t>/l </a:t>
            </a:r>
            <a:r>
              <a:rPr lang="fi-FI" dirty="0" smtClean="0"/>
              <a:t>miehillä </a:t>
            </a:r>
            <a:r>
              <a:rPr lang="fi-FI" dirty="0"/>
              <a:t>ja alle 1,3 </a:t>
            </a:r>
            <a:r>
              <a:rPr lang="fi-FI" dirty="0" err="1"/>
              <a:t>mmol</a:t>
            </a:r>
            <a:r>
              <a:rPr lang="fi-FI" dirty="0"/>
              <a:t>/l </a:t>
            </a:r>
            <a:r>
              <a:rPr lang="fi-FI" dirty="0" smtClean="0"/>
              <a:t>naisilla)</a:t>
            </a:r>
          </a:p>
          <a:p>
            <a:r>
              <a:rPr lang="fi-FI" dirty="0" smtClean="0"/>
              <a:t>Verenpaine </a:t>
            </a:r>
            <a:r>
              <a:rPr lang="fi-FI" dirty="0"/>
              <a:t>on koholla (130/85 mmHg tai </a:t>
            </a:r>
            <a:r>
              <a:rPr lang="fi-FI" dirty="0" smtClean="0"/>
              <a:t>enemmän)</a:t>
            </a:r>
          </a:p>
          <a:p>
            <a:r>
              <a:rPr lang="fi-FI" dirty="0" smtClean="0"/>
              <a:t>Yön </a:t>
            </a:r>
            <a:r>
              <a:rPr lang="fi-FI" dirty="0"/>
              <a:t>paaston jälkeen otettu verensokeri on ylärajoilla tai kohonnut (plasman glukoosipitoisuus 5,6 </a:t>
            </a:r>
            <a:r>
              <a:rPr lang="fi-FI" dirty="0" err="1"/>
              <a:t>mmol</a:t>
            </a:r>
            <a:r>
              <a:rPr lang="fi-FI" dirty="0"/>
              <a:t>/l tai </a:t>
            </a:r>
            <a:r>
              <a:rPr lang="fi-FI" dirty="0" smtClean="0"/>
              <a:t>enemmän)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82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Tyypin 2 diabetes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noin 85 % diabeetikoista sairastaa tyypin 2 diabetesta </a:t>
            </a:r>
          </a:p>
          <a:p>
            <a:r>
              <a:rPr lang="fi-FI" sz="3200" dirty="0" smtClean="0"/>
              <a:t>sairastumisikä useimmiten </a:t>
            </a:r>
            <a:r>
              <a:rPr lang="fi-FI" sz="3200" b="1" dirty="0" smtClean="0"/>
              <a:t>yli 40 vuotta</a:t>
            </a:r>
          </a:p>
          <a:p>
            <a:endParaRPr lang="fi-FI" sz="3200" dirty="0" smtClean="0"/>
          </a:p>
          <a:p>
            <a:r>
              <a:rPr lang="fi-FI" sz="3200" dirty="0" smtClean="0"/>
              <a:t>alkuun pitkään oireeton tai vähäoireinen</a:t>
            </a:r>
          </a:p>
          <a:p>
            <a:pPr lvl="1"/>
            <a:r>
              <a:rPr lang="fi-FI" sz="2800" dirty="0" smtClean="0"/>
              <a:t>&gt; todetaan usein vasta lisäsairauksien ilmaantumisen, esimerkiksi silmänpohjan verisuonimuutosten tai sydäninfarktin yhteydessä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881932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Tyypin 2 diabetes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O</a:t>
            </a:r>
            <a:r>
              <a:rPr lang="fi-FI" dirty="0" smtClean="0"/>
              <a:t>minaista tyypin 2 diabeteksessa:</a:t>
            </a:r>
          </a:p>
          <a:p>
            <a:pPr>
              <a:buNone/>
            </a:pPr>
            <a:endParaRPr lang="fi-FI" dirty="0" smtClean="0"/>
          </a:p>
          <a:p>
            <a:pPr lvl="1"/>
            <a:r>
              <a:rPr lang="fi-FI" sz="3200" dirty="0"/>
              <a:t>insuliinin tehottomuus eli insuliiniresistenssi</a:t>
            </a:r>
          </a:p>
          <a:p>
            <a:pPr lvl="1">
              <a:buNone/>
            </a:pPr>
            <a:r>
              <a:rPr lang="fi-FI" sz="3200" dirty="0"/>
              <a:t> </a:t>
            </a:r>
          </a:p>
          <a:p>
            <a:pPr lvl="1"/>
            <a:r>
              <a:rPr lang="fi-FI" sz="3200" dirty="0"/>
              <a:t>insuliinin heikentynyt eritys haimasta</a:t>
            </a:r>
          </a:p>
          <a:p>
            <a:pPr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774264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Riskitekijät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ylipaino, erityisesti keskivartalolihavuus</a:t>
            </a:r>
          </a:p>
          <a:p>
            <a:r>
              <a:rPr lang="fi-FI" dirty="0" smtClean="0"/>
              <a:t>sukurasite</a:t>
            </a:r>
          </a:p>
          <a:p>
            <a:r>
              <a:rPr lang="fi-FI" dirty="0" smtClean="0"/>
              <a:t>korkea ikä</a:t>
            </a:r>
          </a:p>
          <a:p>
            <a:r>
              <a:rPr lang="fi-FI" dirty="0" smtClean="0"/>
              <a:t>liikunnan puute</a:t>
            </a:r>
          </a:p>
          <a:p>
            <a:r>
              <a:rPr lang="fi-FI" dirty="0" smtClean="0"/>
              <a:t>kohonnut verenpaine</a:t>
            </a:r>
          </a:p>
          <a:p>
            <a:r>
              <a:rPr lang="fi-FI" dirty="0" err="1" smtClean="0"/>
              <a:t>uniapnea</a:t>
            </a:r>
            <a:endParaRPr lang="fi-FI" dirty="0" smtClean="0"/>
          </a:p>
          <a:p>
            <a:r>
              <a:rPr lang="fi-FI" dirty="0" smtClean="0"/>
              <a:t>valtimosairaus</a:t>
            </a:r>
          </a:p>
          <a:p>
            <a:r>
              <a:rPr lang="fi-FI" dirty="0" smtClean="0"/>
              <a:t>raskausdiabetes</a:t>
            </a:r>
          </a:p>
          <a:p>
            <a:endParaRPr lang="fi-FI" dirty="0"/>
          </a:p>
        </p:txBody>
      </p:sp>
      <p:pic>
        <p:nvPicPr>
          <p:cNvPr id="5" name="Kuva 4" descr="https://tiedebasaari.files.wordpress.com/2012/10/severe-obesity-iclipart.jpg?w=300&amp;h=216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0096" y="2780928"/>
            <a:ext cx="2857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0895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Tyypin 2 oireet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väsymys</a:t>
            </a:r>
          </a:p>
          <a:p>
            <a:r>
              <a:rPr lang="fi-FI" sz="3200" dirty="0" smtClean="0"/>
              <a:t>masennus ja ärtyneisyys</a:t>
            </a:r>
          </a:p>
          <a:p>
            <a:r>
              <a:rPr lang="fi-FI" sz="3200" dirty="0" smtClean="0"/>
              <a:t>näön heikentyminen</a:t>
            </a:r>
          </a:p>
          <a:p>
            <a:r>
              <a:rPr lang="fi-FI" sz="3200" dirty="0" smtClean="0"/>
              <a:t>tulehdusherkkyys</a:t>
            </a:r>
          </a:p>
          <a:p>
            <a:r>
              <a:rPr lang="fi-FI" sz="3200" b="1" dirty="0"/>
              <a:t>tyypilliset diabetesoireet</a:t>
            </a:r>
            <a:r>
              <a:rPr lang="fi-FI" sz="3200" dirty="0"/>
              <a:t>: lisääntynyt virtsaneritys, jano ja laihtuminen</a:t>
            </a:r>
          </a:p>
          <a:p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308845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</a:t>
            </a:r>
            <a:r>
              <a:rPr lang="fi-FI" dirty="0" smtClean="0"/>
              <a:t>ireet iäkkäillä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huomaamattomat tai voivat puuttua kokonaan</a:t>
            </a:r>
          </a:p>
          <a:p>
            <a:pPr lvl="1"/>
            <a:r>
              <a:rPr lang="fi-FI" sz="2800" dirty="0" smtClean="0"/>
              <a:t>verensokerikontrollit!</a:t>
            </a:r>
          </a:p>
          <a:p>
            <a:pPr lvl="1">
              <a:buNone/>
            </a:pPr>
            <a:endParaRPr lang="fi-FI" sz="2800" dirty="0" smtClean="0"/>
          </a:p>
          <a:p>
            <a:r>
              <a:rPr lang="fi-FI" sz="3200" dirty="0" smtClean="0"/>
              <a:t>väsymys, suun kuivuminen, hidas painon lasku, virtsan karkailu, lisääntynyt tulehdusalttius</a:t>
            </a:r>
          </a:p>
        </p:txBody>
      </p:sp>
    </p:spTree>
    <p:extLst>
      <p:ext uri="{BB962C8B-B14F-4D97-AF65-F5344CB8AC3E}">
        <p14:creationId xmlns:p14="http://schemas.microsoft.com/office/powerpoint/2010/main" val="51685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Haiman toiminta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sz="3200" b="1" dirty="0"/>
              <a:t>H</a:t>
            </a:r>
            <a:r>
              <a:rPr lang="fi-FI" sz="3200" b="1" dirty="0" smtClean="0"/>
              <a:t>aiman </a:t>
            </a:r>
            <a:r>
              <a:rPr lang="fi-FI" sz="3200" b="1" dirty="0" err="1" smtClean="0"/>
              <a:t>Langerhansin</a:t>
            </a:r>
            <a:r>
              <a:rPr lang="fi-FI" sz="3200" b="1" dirty="0" smtClean="0"/>
              <a:t> saareke</a:t>
            </a:r>
          </a:p>
          <a:p>
            <a:r>
              <a:rPr lang="fi-FI" sz="3200" dirty="0" smtClean="0"/>
              <a:t>suuri osa soluista </a:t>
            </a:r>
            <a:r>
              <a:rPr lang="fi-FI" sz="3200" b="1" dirty="0" smtClean="0"/>
              <a:t>beetasoluja</a:t>
            </a:r>
            <a:br>
              <a:rPr lang="fi-FI" sz="3200" b="1" dirty="0" smtClean="0"/>
            </a:br>
            <a:r>
              <a:rPr lang="fi-FI" sz="3200" b="1" dirty="0" smtClean="0"/>
              <a:t>-&gt; </a:t>
            </a:r>
            <a:r>
              <a:rPr lang="fi-FI" sz="3200" dirty="0"/>
              <a:t>tuottavat</a:t>
            </a:r>
            <a:r>
              <a:rPr lang="fi-FI" sz="3200" b="1" dirty="0"/>
              <a:t> insuliinia</a:t>
            </a:r>
          </a:p>
          <a:p>
            <a:pPr>
              <a:buNone/>
            </a:pPr>
            <a:endParaRPr lang="fi-FI" sz="3200" b="1" dirty="0"/>
          </a:p>
          <a:p>
            <a:r>
              <a:rPr lang="fi-FI" sz="3200" dirty="0" smtClean="0"/>
              <a:t>osa soluista </a:t>
            </a:r>
            <a:r>
              <a:rPr lang="fi-FI" sz="3200" b="1" dirty="0" smtClean="0"/>
              <a:t>alfasoluja</a:t>
            </a:r>
            <a:br>
              <a:rPr lang="fi-FI" sz="3200" b="1" dirty="0" smtClean="0"/>
            </a:br>
            <a:r>
              <a:rPr lang="fi-FI" sz="3200" b="1" dirty="0" smtClean="0"/>
              <a:t>-&gt; </a:t>
            </a:r>
            <a:r>
              <a:rPr lang="fi-FI" sz="3200" dirty="0" smtClean="0"/>
              <a:t>tuottavat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glukagonia</a:t>
            </a:r>
            <a:endParaRPr lang="fi-FI" sz="3200" b="1" dirty="0" smtClean="0"/>
          </a:p>
        </p:txBody>
      </p:sp>
      <p:pic>
        <p:nvPicPr>
          <p:cNvPr id="4" name="Kuva 3" descr="http://images.coronaria.fi/?id=515723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1491" y="1825625"/>
            <a:ext cx="5082309" cy="354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98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Tyypin 2 oireet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tyypin 2 diabeetikoilla on jäljellä omaa insuliinineritystä </a:t>
            </a:r>
          </a:p>
          <a:p>
            <a:pPr marL="457200" lvl="1" indent="0">
              <a:buNone/>
            </a:pPr>
            <a:r>
              <a:rPr lang="fi-FI" sz="2800" dirty="0"/>
              <a:t>-</a:t>
            </a:r>
            <a:r>
              <a:rPr lang="fi-FI" sz="2800" dirty="0" smtClean="0"/>
              <a:t>&gt; ei kehity happomyrkytystä</a:t>
            </a:r>
          </a:p>
          <a:p>
            <a:pPr lvl="1">
              <a:buNone/>
            </a:pPr>
            <a:endParaRPr lang="fi-FI" sz="2800" dirty="0" smtClean="0"/>
          </a:p>
          <a:p>
            <a:r>
              <a:rPr lang="fi-FI" sz="3200" dirty="0" smtClean="0"/>
              <a:t>jos tyypin 2 diabeetikon veren sokeripitoisuus kuitenkin nousee esim. tulehdustaudin yhteydessä voimakkaasti (yli 20–30 </a:t>
            </a:r>
            <a:r>
              <a:rPr lang="fi-FI" sz="3200" dirty="0" err="1" smtClean="0"/>
              <a:t>mmol/l</a:t>
            </a:r>
            <a:r>
              <a:rPr lang="fi-FI" sz="3200" dirty="0" smtClean="0"/>
              <a:t>), </a:t>
            </a:r>
          </a:p>
          <a:p>
            <a:pPr marL="457200" lvl="1" indent="0">
              <a:buNone/>
            </a:pPr>
            <a:r>
              <a:rPr lang="fi-FI" sz="2800" dirty="0" smtClean="0"/>
              <a:t>-&gt; </a:t>
            </a:r>
            <a:r>
              <a:rPr lang="fi-FI" sz="2800" dirty="0" smtClean="0"/>
              <a:t>vaikea nestetasapainon häiriö ja tajuttomuus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201556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Tyypin 2 diabeteksen hoito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painonhallinta</a:t>
            </a:r>
            <a:r>
              <a:rPr lang="fi-FI" dirty="0" smtClean="0"/>
              <a:t> liikunnan ja ruokavalion avulla</a:t>
            </a:r>
          </a:p>
          <a:p>
            <a:endParaRPr lang="fi-FI" dirty="0" smtClean="0"/>
          </a:p>
          <a:p>
            <a:r>
              <a:rPr lang="fi-FI" dirty="0" smtClean="0"/>
              <a:t>tarvittaessa </a:t>
            </a:r>
            <a:r>
              <a:rPr lang="fi-FI" b="1" dirty="0" smtClean="0"/>
              <a:t>lääkehoito</a:t>
            </a:r>
            <a:r>
              <a:rPr lang="fi-FI" dirty="0" smtClean="0"/>
              <a:t> (tabletti, insuliini)</a:t>
            </a:r>
          </a:p>
          <a:p>
            <a:endParaRPr lang="fi-FI" dirty="0" smtClean="0"/>
          </a:p>
          <a:p>
            <a:r>
              <a:rPr lang="fi-FI" b="1" dirty="0" smtClean="0"/>
              <a:t>verenpaineen ja kolesterolin </a:t>
            </a:r>
            <a:r>
              <a:rPr lang="fi-FI" dirty="0" smtClean="0"/>
              <a:t>hoito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tärkeää hoitaa napakasti lisäsairauksien ehkäisemiseksi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4435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Diabeetikolta </a:t>
            </a:r>
            <a:r>
              <a:rPr lang="fi-FI" dirty="0"/>
              <a:t>seurataan</a:t>
            </a:r>
            <a:r>
              <a:rPr lang="fi-FI" dirty="0" smtClean="0"/>
              <a:t>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o</a:t>
            </a:r>
            <a:r>
              <a:rPr lang="fi-FI" dirty="0" smtClean="0"/>
              <a:t>ireita</a:t>
            </a:r>
            <a:endParaRPr lang="fi-FI" dirty="0"/>
          </a:p>
          <a:p>
            <a:r>
              <a:rPr lang="fi-FI" dirty="0"/>
              <a:t>v</a:t>
            </a:r>
            <a:r>
              <a:rPr lang="fi-FI" dirty="0" smtClean="0"/>
              <a:t>erensokeria</a:t>
            </a:r>
            <a:endParaRPr lang="fi-FI" dirty="0"/>
          </a:p>
          <a:p>
            <a:r>
              <a:rPr lang="fi-FI" dirty="0" smtClean="0"/>
              <a:t>veren tai virtsan ketoaineita</a:t>
            </a:r>
          </a:p>
          <a:p>
            <a:r>
              <a:rPr lang="fi-FI" dirty="0"/>
              <a:t>p</a:t>
            </a:r>
            <a:r>
              <a:rPr lang="fi-FI" dirty="0" smtClean="0"/>
              <a:t>ainoa</a:t>
            </a:r>
            <a:endParaRPr lang="fi-FI" dirty="0"/>
          </a:p>
          <a:p>
            <a:r>
              <a:rPr lang="fi-FI" dirty="0" smtClean="0"/>
              <a:t>jalkojen terveyttä</a:t>
            </a:r>
          </a:p>
          <a:p>
            <a:r>
              <a:rPr lang="fi-FI" dirty="0" smtClean="0"/>
              <a:t>suun terveyttä</a:t>
            </a:r>
          </a:p>
          <a:p>
            <a:r>
              <a:rPr lang="fi-FI" dirty="0" smtClean="0"/>
              <a:t>insuliinin pistospaikkoja</a:t>
            </a:r>
          </a:p>
          <a:p>
            <a:r>
              <a:rPr lang="fi-FI" dirty="0"/>
              <a:t>v</a:t>
            </a:r>
            <a:r>
              <a:rPr lang="fi-FI" dirty="0" smtClean="0"/>
              <a:t>erenpainetta</a:t>
            </a:r>
            <a:endParaRPr lang="fi-FI" dirty="0"/>
          </a:p>
          <a:p>
            <a:r>
              <a:rPr lang="fi-FI" dirty="0"/>
              <a:t>s</a:t>
            </a:r>
            <a:r>
              <a:rPr lang="fi-FI" dirty="0" smtClean="0"/>
              <a:t>ilmänpohjakuvaukset</a:t>
            </a:r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246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Verensokerin seuranta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Verensokerisensori</a:t>
            </a:r>
            <a:r>
              <a:rPr lang="fi-FI" dirty="0" smtClean="0"/>
              <a:t>:</a:t>
            </a:r>
            <a:endParaRPr lang="fi-FI" dirty="0"/>
          </a:p>
          <a:p>
            <a:pPr marL="0" indent="0">
              <a:buNone/>
            </a:pPr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www.youtube.com/watch?v=7dvdOH6fvgE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965709"/>
            <a:ext cx="5434445" cy="363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103" y="665018"/>
            <a:ext cx="8312727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83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Selityksiä </a:t>
            </a:r>
            <a:r>
              <a:rPr lang="fi-FI" b="1" dirty="0"/>
              <a:t>verensokerin </a:t>
            </a:r>
            <a:r>
              <a:rPr lang="fi-FI" b="1" dirty="0" smtClean="0"/>
              <a:t>vaihtelulle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Stressihormonit</a:t>
            </a:r>
            <a:endParaRPr lang="fi-FI" dirty="0"/>
          </a:p>
          <a:p>
            <a:pPr lvl="0"/>
            <a:r>
              <a:rPr lang="fi-FI" dirty="0"/>
              <a:t>Liian suuri perusinsuliiniannos aiheuttaa hypoglykemioita, joiden jälkeen verensokeri </a:t>
            </a:r>
            <a:r>
              <a:rPr lang="fi-FI" dirty="0" smtClean="0"/>
              <a:t>nousee</a:t>
            </a:r>
            <a:endParaRPr lang="fi-FI" dirty="0"/>
          </a:p>
          <a:p>
            <a:pPr lvl="0"/>
            <a:r>
              <a:rPr lang="fi-FI" dirty="0"/>
              <a:t>Aterian hiilihydraattien yli- tai aliarviointi tai niiden laskematta </a:t>
            </a:r>
            <a:r>
              <a:rPr lang="fi-FI" dirty="0" smtClean="0"/>
              <a:t>jättäminen</a:t>
            </a:r>
            <a:endParaRPr lang="fi-FI" dirty="0"/>
          </a:p>
          <a:p>
            <a:pPr lvl="0"/>
            <a:r>
              <a:rPr lang="fi-FI" dirty="0"/>
              <a:t>Aterian jälkeisen korkean verensokerin korjailu </a:t>
            </a:r>
            <a:r>
              <a:rPr lang="fi-FI" dirty="0" smtClean="0"/>
              <a:t>pikainsuliinilla</a:t>
            </a:r>
            <a:endParaRPr lang="fi-FI" dirty="0"/>
          </a:p>
          <a:p>
            <a:pPr lvl="0"/>
            <a:r>
              <a:rPr lang="fi-FI" dirty="0"/>
              <a:t>Liian vähän pikainsuliinia </a:t>
            </a:r>
            <a:r>
              <a:rPr lang="fi-FI" dirty="0" smtClean="0"/>
              <a:t>aamupalalla</a:t>
            </a:r>
            <a:endParaRPr lang="fi-FI" dirty="0"/>
          </a:p>
          <a:p>
            <a:pPr lvl="0"/>
            <a:r>
              <a:rPr lang="fi-FI" dirty="0"/>
              <a:t>Pikainsuliinin pistäminen vasta aterian </a:t>
            </a:r>
            <a:r>
              <a:rPr lang="fi-FI" dirty="0" smtClean="0"/>
              <a:t>jälkeen</a:t>
            </a:r>
            <a:endParaRPr lang="fi-FI" dirty="0"/>
          </a:p>
          <a:p>
            <a:pPr lvl="0"/>
            <a:r>
              <a:rPr lang="fi-FI" dirty="0"/>
              <a:t>Pistospaikkoihin liittyvät </a:t>
            </a:r>
            <a:r>
              <a:rPr lang="fi-FI" dirty="0" smtClean="0"/>
              <a:t>ongelmat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47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414649"/>
              </p:ext>
            </p:extLst>
          </p:nvPr>
        </p:nvGraphicFramePr>
        <p:xfrm>
          <a:off x="1631853" y="188641"/>
          <a:ext cx="8784630" cy="65357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2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255">
                <a:tc>
                  <a:txBody>
                    <a:bodyPr/>
                    <a:lstStyle/>
                    <a:p>
                      <a:r>
                        <a:rPr lang="fi-FI" sz="2400" b="0" dirty="0" smtClean="0">
                          <a:solidFill>
                            <a:schemeClr val="tx1"/>
                          </a:solidFill>
                        </a:rPr>
                        <a:t>3–6 kk:n välein </a:t>
                      </a:r>
                      <a:endParaRPr lang="fi-FI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dirty="0" smtClean="0">
                          <a:solidFill>
                            <a:schemeClr val="tx1"/>
                          </a:solidFill>
                        </a:rPr>
                        <a:t>Vuosittain</a:t>
                      </a:r>
                      <a:endParaRPr lang="fi-FI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0" dirty="0" smtClean="0">
                          <a:solidFill>
                            <a:schemeClr val="tx1"/>
                          </a:solidFill>
                        </a:rPr>
                        <a:t>1-3 vuoden välein </a:t>
                      </a:r>
                      <a:endParaRPr lang="fi-FI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910">
                <a:tc>
                  <a:txBody>
                    <a:bodyPr/>
                    <a:lstStyle/>
                    <a:p>
                      <a:r>
                        <a:rPr lang="fi-FI" sz="2000" b="0" dirty="0" smtClean="0"/>
                        <a:t>omahoidon toteutuminen ja ongelmat, hoitoväsymys</a:t>
                      </a:r>
                      <a:endParaRPr lang="fi-FI" sz="20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b="0" dirty="0" err="1" smtClean="0"/>
                        <a:t>Krea</a:t>
                      </a:r>
                      <a:r>
                        <a:rPr lang="fi-FI" sz="2000" b="0" dirty="0" smtClean="0"/>
                        <a:t>, (GFR)</a:t>
                      </a:r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b="0" dirty="0" smtClean="0"/>
                        <a:t>ALAT</a:t>
                      </a:r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083">
                <a:tc>
                  <a:txBody>
                    <a:bodyPr/>
                    <a:lstStyle/>
                    <a:p>
                      <a:r>
                        <a:rPr lang="fi-FI" sz="2000" b="0" dirty="0" smtClean="0"/>
                        <a:t>HbA</a:t>
                      </a:r>
                      <a:r>
                        <a:rPr lang="fi-FI" sz="2000" b="0" baseline="-25000" dirty="0" smtClean="0"/>
                        <a:t>1c</a:t>
                      </a:r>
                      <a:endParaRPr lang="fi-FI" sz="20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b="0" dirty="0" smtClean="0"/>
                        <a:t>mikroalbuminuria</a:t>
                      </a:r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b="0" dirty="0" smtClean="0"/>
                        <a:t>lipidit</a:t>
                      </a:r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9910">
                <a:tc>
                  <a:txBody>
                    <a:bodyPr/>
                    <a:lstStyle/>
                    <a:p>
                      <a:r>
                        <a:rPr lang="fi-FI" sz="2000" b="0" dirty="0" err="1" smtClean="0"/>
                        <a:t>hypoglykemiat</a:t>
                      </a:r>
                      <a:r>
                        <a:rPr lang="fi-FI" sz="2000" b="0" dirty="0" smtClean="0"/>
                        <a:t> (glukoositaso, jolla oireita), </a:t>
                      </a:r>
                      <a:r>
                        <a:rPr lang="fi-FI" sz="2000" b="0" dirty="0" err="1" smtClean="0"/>
                        <a:t>ketoasidoosit</a:t>
                      </a:r>
                      <a:endParaRPr lang="fi-FI" sz="20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b="0" dirty="0" smtClean="0"/>
                        <a:t>jalkojen kunto</a:t>
                      </a:r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b="0" dirty="0" smtClean="0"/>
                        <a:t>silmänpohjakuvaus</a:t>
                      </a:r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9910">
                <a:tc>
                  <a:txBody>
                    <a:bodyPr/>
                    <a:lstStyle/>
                    <a:p>
                      <a:r>
                        <a:rPr lang="fi-FI" sz="2000" b="0" dirty="0" smtClean="0"/>
                        <a:t>paino, liikunta, elintavat</a:t>
                      </a:r>
                      <a:endParaRPr lang="fi-FI" sz="20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b="0" dirty="0" smtClean="0"/>
                        <a:t>hampaat</a:t>
                      </a:r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b="0" dirty="0" smtClean="0"/>
                        <a:t>EKG ja fyysisen suorituskyvyn muutokset</a:t>
                      </a:r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737">
                <a:tc>
                  <a:txBody>
                    <a:bodyPr/>
                    <a:lstStyle/>
                    <a:p>
                      <a:r>
                        <a:rPr lang="fi-FI" sz="2000" b="0" dirty="0" smtClean="0"/>
                        <a:t>pistospaikat</a:t>
                      </a:r>
                      <a:endParaRPr lang="fi-FI" sz="20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b="0" dirty="0" smtClean="0"/>
                        <a:t>verenpaineen mittaus ja sykkeen tunnustelu</a:t>
                      </a:r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fi-FI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9910">
                <a:tc>
                  <a:txBody>
                    <a:bodyPr/>
                    <a:lstStyle/>
                    <a:p>
                      <a:r>
                        <a:rPr lang="fi-FI" sz="2000" b="0" dirty="0" smtClean="0"/>
                        <a:t>jalkojen tutkiminen</a:t>
                      </a:r>
                      <a:endParaRPr lang="fi-FI" sz="20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b="0" dirty="0" smtClean="0"/>
                        <a:t>PVK</a:t>
                      </a:r>
                    </a:p>
                    <a:p>
                      <a:r>
                        <a:rPr lang="fi-FI" sz="2000" b="0" dirty="0" smtClean="0"/>
                        <a:t>K ja Na</a:t>
                      </a:r>
                      <a:r>
                        <a:rPr lang="fi-FI" sz="2000" b="0" baseline="0" dirty="0" smtClean="0"/>
                        <a:t> (</a:t>
                      </a:r>
                      <a:r>
                        <a:rPr lang="fi-FI" sz="2000" b="0" baseline="0" dirty="0" err="1" smtClean="0"/>
                        <a:t>RR-lääke</a:t>
                      </a:r>
                      <a:r>
                        <a:rPr lang="fi-FI" sz="2000" b="0" baseline="0" dirty="0" smtClean="0"/>
                        <a:t>)</a:t>
                      </a:r>
                    </a:p>
                    <a:p>
                      <a:r>
                        <a:rPr lang="fi-FI" sz="2000" b="0" baseline="0" dirty="0" smtClean="0"/>
                        <a:t>ajoterveys</a:t>
                      </a:r>
                      <a:endParaRPr lang="fi-FI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fi-FI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irc_mi" descr="http://www.kaypahoito.fi/khhaku/DocumentDownload?id=217c6c39-5f88-434f-a719-b7259d19f6fd/kaypa_hoito_logo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8873" y="5034634"/>
            <a:ext cx="1283078" cy="155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654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dirty="0" smtClean="0"/>
              <a:t>Diagnostiikka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N</a:t>
            </a:r>
            <a:r>
              <a:rPr lang="fi-FI" dirty="0" smtClean="0"/>
              <a:t>ormaali </a:t>
            </a:r>
            <a:r>
              <a:rPr lang="fi-FI" dirty="0"/>
              <a:t>verensokeri on alle 6 </a:t>
            </a:r>
            <a:r>
              <a:rPr lang="fi-FI" dirty="0" err="1" smtClean="0"/>
              <a:t>mmol</a:t>
            </a:r>
            <a:r>
              <a:rPr lang="fi-FI" dirty="0" smtClean="0"/>
              <a:t>/l</a:t>
            </a:r>
            <a:endParaRPr lang="fi-FI" dirty="0"/>
          </a:p>
          <a:p>
            <a:pPr marL="0" indent="0">
              <a:buNone/>
            </a:pPr>
            <a:r>
              <a:rPr lang="fi-FI" b="1" dirty="0"/>
              <a:t>Diabetes:</a:t>
            </a:r>
          </a:p>
          <a:p>
            <a:r>
              <a:rPr lang="fi-FI" dirty="0"/>
              <a:t>paastoarvo pysyvästi koholla (</a:t>
            </a:r>
            <a:r>
              <a:rPr lang="fi-FI" dirty="0" err="1"/>
              <a:t>väh</a:t>
            </a:r>
            <a:r>
              <a:rPr lang="fi-FI" dirty="0"/>
              <a:t>. 7 </a:t>
            </a:r>
            <a:r>
              <a:rPr lang="fi-FI" dirty="0" err="1"/>
              <a:t>mmol</a:t>
            </a:r>
            <a:r>
              <a:rPr lang="fi-FI" dirty="0"/>
              <a:t>/l) </a:t>
            </a:r>
          </a:p>
          <a:p>
            <a:r>
              <a:rPr lang="fi-FI" dirty="0" smtClean="0"/>
              <a:t>sokerirasituskoe (yli 11 </a:t>
            </a:r>
            <a:r>
              <a:rPr lang="fi-FI" dirty="0" err="1" smtClean="0"/>
              <a:t>mmol</a:t>
            </a:r>
            <a:r>
              <a:rPr lang="fi-FI" dirty="0" smtClean="0"/>
              <a:t>/l) </a:t>
            </a:r>
          </a:p>
          <a:p>
            <a:r>
              <a:rPr lang="fi-FI" dirty="0" smtClean="0"/>
              <a:t>HbA</a:t>
            </a:r>
            <a:r>
              <a:rPr lang="fi-FI" baseline="-25000" dirty="0" smtClean="0"/>
              <a:t>1c</a:t>
            </a:r>
            <a:r>
              <a:rPr lang="fi-FI" dirty="0"/>
              <a:t> </a:t>
            </a:r>
            <a:r>
              <a:rPr lang="fi-FI" dirty="0" smtClean="0"/>
              <a:t>(</a:t>
            </a:r>
            <a:r>
              <a:rPr lang="fi-FI" dirty="0"/>
              <a:t>≥ </a:t>
            </a:r>
            <a:r>
              <a:rPr lang="fi-FI" dirty="0" smtClean="0"/>
              <a:t>47,5mmol/mol)</a:t>
            </a:r>
            <a:endParaRPr lang="fi-FI" dirty="0"/>
          </a:p>
          <a:p>
            <a:pPr marL="0" indent="0">
              <a:buNone/>
            </a:pPr>
            <a:r>
              <a:rPr lang="fi-FI" b="1" dirty="0" smtClean="0"/>
              <a:t>Hoitotavoitteet:</a:t>
            </a:r>
          </a:p>
          <a:p>
            <a:r>
              <a:rPr lang="fi-FI" dirty="0" smtClean="0"/>
              <a:t>fP-gluk </a:t>
            </a:r>
            <a:r>
              <a:rPr lang="fi-FI" b="1" dirty="0" smtClean="0"/>
              <a:t>4 – 6 </a:t>
            </a:r>
            <a:r>
              <a:rPr lang="fi-FI" b="1" dirty="0" err="1" smtClean="0"/>
              <a:t>mmol</a:t>
            </a:r>
            <a:r>
              <a:rPr lang="fi-FI" dirty="0" smtClean="0"/>
              <a:t>	</a:t>
            </a:r>
          </a:p>
          <a:p>
            <a:r>
              <a:rPr lang="fi-FI" dirty="0" smtClean="0"/>
              <a:t>2 tuntia aterian jälkeen alle 8 </a:t>
            </a:r>
            <a:r>
              <a:rPr lang="fi-FI" dirty="0" err="1" smtClean="0"/>
              <a:t>mmol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>
              <a:buNone/>
            </a:pPr>
            <a:endParaRPr lang="fi-FI" dirty="0" smtClean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47" y="879621"/>
            <a:ext cx="3699656" cy="246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Diabeteksen eri tyypit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tyypin 1 </a:t>
            </a:r>
            <a:r>
              <a:rPr lang="fi-FI" dirty="0" smtClean="0"/>
              <a:t>diabetes</a:t>
            </a:r>
          </a:p>
          <a:p>
            <a:r>
              <a:rPr lang="fi-FI" dirty="0" smtClean="0"/>
              <a:t>tyypin </a:t>
            </a:r>
            <a:r>
              <a:rPr lang="fi-FI" dirty="0"/>
              <a:t>2 </a:t>
            </a:r>
            <a:r>
              <a:rPr lang="fi-FI" dirty="0" smtClean="0"/>
              <a:t>diabetes</a:t>
            </a:r>
          </a:p>
          <a:p>
            <a:r>
              <a:rPr lang="fi-FI" dirty="0" smtClean="0"/>
              <a:t>raskausdiabetes</a:t>
            </a:r>
            <a:endParaRPr lang="fi-FI" dirty="0"/>
          </a:p>
          <a:p>
            <a:r>
              <a:rPr lang="fi-FI" dirty="0"/>
              <a:t>muista syistä johtuva diabetes: syynä esimerkiksi </a:t>
            </a:r>
            <a:r>
              <a:rPr lang="fi-FI" dirty="0" smtClean="0"/>
              <a:t>haimatulehdus</a:t>
            </a:r>
          </a:p>
          <a:p>
            <a:pPr marL="0" indent="0">
              <a:buNone/>
            </a:pPr>
            <a:r>
              <a:rPr lang="fi-FI" dirty="0" smtClean="0"/>
              <a:t>Lisäksi </a:t>
            </a:r>
            <a:r>
              <a:rPr lang="fi-FI" dirty="0"/>
              <a:t>tunnetaan </a:t>
            </a:r>
            <a:r>
              <a:rPr lang="fi-FI" dirty="0" smtClean="0"/>
              <a:t>mm:</a:t>
            </a:r>
            <a:endParaRPr lang="fi-FI" dirty="0"/>
          </a:p>
          <a:p>
            <a:r>
              <a:rPr lang="fi-FI" dirty="0"/>
              <a:t>LADA (</a:t>
            </a:r>
            <a:r>
              <a:rPr lang="fi-FI" dirty="0" err="1"/>
              <a:t>Latent</a:t>
            </a:r>
            <a:r>
              <a:rPr lang="fi-FI" dirty="0"/>
              <a:t> </a:t>
            </a:r>
            <a:r>
              <a:rPr lang="fi-FI" dirty="0" err="1"/>
              <a:t>Autoimmune</a:t>
            </a:r>
            <a:r>
              <a:rPr lang="fi-FI" dirty="0"/>
              <a:t> Diabetes in </a:t>
            </a:r>
            <a:r>
              <a:rPr lang="fi-FI" dirty="0" err="1"/>
              <a:t>Adults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 </a:t>
            </a:r>
            <a:r>
              <a:rPr lang="fi-FI" dirty="0"/>
              <a:t>aikuisiällä alkava, hitaasti kehittyvä tyypin 1 </a:t>
            </a:r>
            <a:r>
              <a:rPr lang="fi-FI" dirty="0" smtClean="0"/>
              <a:t>alamuoto</a:t>
            </a:r>
            <a:endParaRPr lang="fi-FI" dirty="0"/>
          </a:p>
          <a:p>
            <a:r>
              <a:rPr lang="fi-FI" dirty="0"/>
              <a:t>MODY (</a:t>
            </a:r>
            <a:r>
              <a:rPr lang="fi-FI" dirty="0" err="1"/>
              <a:t>Maturity</a:t>
            </a:r>
            <a:r>
              <a:rPr lang="fi-FI" dirty="0"/>
              <a:t> </a:t>
            </a:r>
            <a:r>
              <a:rPr lang="fi-FI" dirty="0" err="1"/>
              <a:t>Onset</a:t>
            </a:r>
            <a:r>
              <a:rPr lang="fi-FI" dirty="0"/>
              <a:t> Diabetes of </a:t>
            </a:r>
            <a:r>
              <a:rPr lang="fi-FI" dirty="0" err="1"/>
              <a:t>the</a:t>
            </a:r>
            <a:r>
              <a:rPr lang="fi-FI" dirty="0"/>
              <a:t> Young) </a:t>
            </a:r>
            <a:endParaRPr lang="fi-FI" dirty="0" smtClean="0"/>
          </a:p>
          <a:p>
            <a:pPr lvl="1"/>
            <a:r>
              <a:rPr lang="fi-FI" dirty="0" smtClean="0"/>
              <a:t>yleensä 20–30-v </a:t>
            </a:r>
            <a:r>
              <a:rPr lang="fi-FI" dirty="0"/>
              <a:t>tai nuorempana alkava ja voimakkaasti perinnöllinen </a:t>
            </a:r>
            <a:r>
              <a:rPr lang="fi-FI" dirty="0" smtClean="0"/>
              <a:t>diabetes, johtuu </a:t>
            </a:r>
            <a:r>
              <a:rPr lang="fi-FI" dirty="0"/>
              <a:t>haiman puutteellisesta </a:t>
            </a:r>
            <a:r>
              <a:rPr lang="fi-FI" dirty="0" smtClean="0"/>
              <a:t>insuliininerityksestä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62" y="365125"/>
            <a:ext cx="3410019" cy="2400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837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27000">
              <a:schemeClr val="accent3">
                <a:lumMod val="45000"/>
                <a:lumOff val="55000"/>
              </a:schemeClr>
            </a:gs>
            <a:gs pos="5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i 4"/>
          <p:cNvSpPr/>
          <p:nvPr/>
        </p:nvSpPr>
        <p:spPr>
          <a:xfrm>
            <a:off x="5358513" y="1162897"/>
            <a:ext cx="5040560" cy="18722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4800" dirty="0">
                <a:solidFill>
                  <a:schemeClr val="tx1"/>
                </a:solidFill>
              </a:rPr>
              <a:t>Tyypin 1 diabetes</a:t>
            </a:r>
          </a:p>
        </p:txBody>
      </p:sp>
      <p:pic>
        <p:nvPicPr>
          <p:cNvPr id="3" name="il_fi" descr="http://img.mtv3.fi/mn_kuvat/mtv3/uutiset/kotimaa/ajankohtaista/2010/9908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9891" y="3035105"/>
            <a:ext cx="4316501" cy="2465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9467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27000">
              <a:schemeClr val="accent3">
                <a:lumMod val="45000"/>
                <a:lumOff val="55000"/>
              </a:schemeClr>
            </a:gs>
            <a:gs pos="5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Tyypin 1 diabetes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sairastutaan yleensä</a:t>
            </a:r>
            <a:r>
              <a:rPr lang="fi-FI" sz="3200" b="1" dirty="0" smtClean="0"/>
              <a:t> lapsena tai nuorena</a:t>
            </a:r>
          </a:p>
          <a:p>
            <a:pPr lvl="1"/>
            <a:r>
              <a:rPr lang="fi-FI" sz="2800" dirty="0" smtClean="0"/>
              <a:t>voi kuitenkin sairastua missä iässä tahansa</a:t>
            </a:r>
          </a:p>
          <a:p>
            <a:pPr lvl="1">
              <a:buNone/>
            </a:pPr>
            <a:endParaRPr lang="fi-FI" sz="2800" dirty="0" smtClean="0"/>
          </a:p>
          <a:p>
            <a:r>
              <a:rPr lang="fi-FI" sz="3200" dirty="0" smtClean="0"/>
              <a:t>haiman </a:t>
            </a:r>
            <a:r>
              <a:rPr lang="fi-FI" sz="3200" dirty="0" err="1" smtClean="0"/>
              <a:t>Langerhansin</a:t>
            </a:r>
            <a:r>
              <a:rPr lang="fi-FI" sz="3200" dirty="0" smtClean="0"/>
              <a:t> saarekkeiden </a:t>
            </a:r>
            <a:r>
              <a:rPr lang="fi-FI" sz="3200" b="1" dirty="0" smtClean="0"/>
              <a:t>beetasolut</a:t>
            </a:r>
            <a:r>
              <a:rPr lang="fi-FI" sz="3200" dirty="0" smtClean="0"/>
              <a:t> tuhoutuvat sisäsyntyisen tulehduksen eli autoimmuunitulehduksen seurauksena</a:t>
            </a:r>
          </a:p>
          <a:p>
            <a:pPr lvl="1"/>
            <a:r>
              <a:rPr lang="fi-FI" sz="2800" dirty="0" smtClean="0"/>
              <a:t>johtaa asteittain </a:t>
            </a:r>
            <a:r>
              <a:rPr lang="fi-FI" sz="2800" b="1" dirty="0" smtClean="0"/>
              <a:t>täydelliseen insuliinin puutteeseen</a:t>
            </a:r>
          </a:p>
        </p:txBody>
      </p:sp>
    </p:spTree>
    <p:extLst>
      <p:ext uri="{BB962C8B-B14F-4D97-AF65-F5344CB8AC3E}">
        <p14:creationId xmlns:p14="http://schemas.microsoft.com/office/powerpoint/2010/main" val="221486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27000">
              <a:schemeClr val="accent3">
                <a:lumMod val="45000"/>
                <a:lumOff val="55000"/>
              </a:schemeClr>
            </a:gs>
            <a:gs pos="5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Tyypin 1 diabetes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b="1" dirty="0" smtClean="0"/>
              <a:t>autoimmuunitulehdus</a:t>
            </a:r>
            <a:r>
              <a:rPr lang="fi-FI" sz="3200" dirty="0" smtClean="0"/>
              <a:t>: elimistö tunnistaa virheellisesti haiman insuliinia tuottavan solukon viholliseksi ja alkaa tuhota sitä</a:t>
            </a:r>
          </a:p>
          <a:p>
            <a:pPr>
              <a:buNone/>
            </a:pPr>
            <a:endParaRPr lang="fi-FI" sz="3200" dirty="0" smtClean="0"/>
          </a:p>
          <a:p>
            <a:r>
              <a:rPr lang="fi-FI" sz="3200" dirty="0" smtClean="0"/>
              <a:t>hyvä hygienia, rokotussuoja? immuunipuolustukseltamme puuttuu ulkoinen vihollinen, kun emme joudu enää alttiiksi henkeä uhkaaville </a:t>
            </a:r>
            <a:r>
              <a:rPr lang="fi-FI" sz="3200" dirty="0" smtClean="0"/>
              <a:t>infektioille. </a:t>
            </a:r>
            <a:r>
              <a:rPr lang="fi-FI" sz="3200" b="1" dirty="0" err="1" smtClean="0"/>
              <a:t>Enterovirus</a:t>
            </a:r>
            <a:r>
              <a:rPr lang="fi-FI" sz="3200" dirty="0" smtClean="0"/>
              <a:t>?</a:t>
            </a:r>
            <a:endParaRPr lang="fi-FI" sz="3200" dirty="0" smtClean="0"/>
          </a:p>
        </p:txBody>
      </p:sp>
      <p:sp>
        <p:nvSpPr>
          <p:cNvPr id="4" name="Ellipsi 3"/>
          <p:cNvSpPr/>
          <p:nvPr/>
        </p:nvSpPr>
        <p:spPr>
          <a:xfrm>
            <a:off x="8943109" y="4968009"/>
            <a:ext cx="2521527" cy="134389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dirty="0" smtClean="0"/>
              <a:t>Rokote kehitteillä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4912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27000">
              <a:schemeClr val="accent3">
                <a:lumMod val="45000"/>
                <a:lumOff val="55000"/>
              </a:schemeClr>
            </a:gs>
            <a:gs pos="5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dirty="0" smtClean="0"/>
              <a:t>Taudin puhkeaminen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tyypilliset </a:t>
            </a:r>
            <a:r>
              <a:rPr lang="fi-FI" sz="3200" b="1" dirty="0" smtClean="0"/>
              <a:t>oireet</a:t>
            </a:r>
            <a:r>
              <a:rPr lang="fi-FI" sz="3200" dirty="0" smtClean="0"/>
              <a:t> ilmenevät vasta kun insuliinia tuottavista beetasoluista on jäljellä enää </a:t>
            </a:r>
            <a:r>
              <a:rPr lang="fi-FI" sz="3200" b="1" dirty="0" smtClean="0"/>
              <a:t>10 – 20 %</a:t>
            </a:r>
          </a:p>
          <a:p>
            <a:pPr>
              <a:buNone/>
            </a:pPr>
            <a:endParaRPr lang="fi-FI" sz="3200" b="1" dirty="0" smtClean="0"/>
          </a:p>
          <a:p>
            <a:r>
              <a:rPr lang="fi-FI" sz="3200" dirty="0" smtClean="0"/>
              <a:t>elimistö on täysin riippuvainen insuliinista</a:t>
            </a:r>
          </a:p>
          <a:p>
            <a:pPr>
              <a:buNone/>
            </a:pPr>
            <a:endParaRPr lang="fi-FI" sz="3200" dirty="0" smtClean="0"/>
          </a:p>
          <a:p>
            <a:r>
              <a:rPr lang="fi-FI" sz="3200" dirty="0" smtClean="0"/>
              <a:t>johtaa hoitamattomana </a:t>
            </a:r>
            <a:r>
              <a:rPr lang="fi-FI" sz="3200" dirty="0" err="1" smtClean="0"/>
              <a:t>ketoasidoosiin</a:t>
            </a:r>
            <a:r>
              <a:rPr lang="fi-FI" sz="3200" dirty="0" smtClean="0"/>
              <a:t>, koomaan ja kuolemaan</a:t>
            </a:r>
          </a:p>
          <a:p>
            <a:endParaRPr lang="fi-FI" sz="3200" dirty="0" smtClean="0"/>
          </a:p>
          <a:p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409745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27000">
              <a:schemeClr val="accent3">
                <a:lumMod val="45000"/>
                <a:lumOff val="55000"/>
              </a:schemeClr>
            </a:gs>
            <a:gs pos="5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Tyypin 1 oireet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 </a:t>
            </a:r>
          </a:p>
          <a:p>
            <a:endParaRPr lang="fi-FI" b="1" dirty="0" smtClean="0"/>
          </a:p>
          <a:p>
            <a:endParaRPr lang="fi-FI" b="1" dirty="0"/>
          </a:p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endParaRPr lang="fi-FI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717" y="1407361"/>
            <a:ext cx="2869564" cy="2792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841" y="1070874"/>
            <a:ext cx="4070543" cy="2292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329" y="3283036"/>
            <a:ext cx="36576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7306" y="4209841"/>
            <a:ext cx="3446537" cy="2555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Ellipsi 8"/>
          <p:cNvSpPr/>
          <p:nvPr/>
        </p:nvSpPr>
        <p:spPr>
          <a:xfrm>
            <a:off x="9210929" y="1008330"/>
            <a:ext cx="1825554" cy="987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janottaa</a:t>
            </a:r>
            <a:endParaRPr lang="fi-FI" dirty="0"/>
          </a:p>
        </p:txBody>
      </p:sp>
      <p:sp>
        <p:nvSpPr>
          <p:cNvPr id="10" name="Ellipsi 9"/>
          <p:cNvSpPr/>
          <p:nvPr/>
        </p:nvSpPr>
        <p:spPr>
          <a:xfrm>
            <a:off x="3864159" y="1659085"/>
            <a:ext cx="1889683" cy="958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pissattaa</a:t>
            </a:r>
            <a:endParaRPr lang="fi-FI" dirty="0"/>
          </a:p>
        </p:txBody>
      </p:sp>
      <p:sp>
        <p:nvSpPr>
          <p:cNvPr id="11" name="Ellipsi 10"/>
          <p:cNvSpPr/>
          <p:nvPr/>
        </p:nvSpPr>
        <p:spPr>
          <a:xfrm>
            <a:off x="8400256" y="4649816"/>
            <a:ext cx="2517126" cy="10631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laihtuminen</a:t>
            </a:r>
            <a:endParaRPr lang="fi-FI" dirty="0"/>
          </a:p>
        </p:txBody>
      </p:sp>
      <p:sp>
        <p:nvSpPr>
          <p:cNvPr id="12" name="Ellipsi 11"/>
          <p:cNvSpPr/>
          <p:nvPr/>
        </p:nvSpPr>
        <p:spPr>
          <a:xfrm>
            <a:off x="4710281" y="5712974"/>
            <a:ext cx="2267491" cy="882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väsyttää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518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752</Words>
  <Application>Microsoft Office PowerPoint</Application>
  <PresentationFormat>Laajakuva</PresentationFormat>
  <Paragraphs>187</Paragraphs>
  <Slides>26</Slides>
  <Notes>17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Office-teema</vt:lpstr>
      <vt:lpstr>PowerPoint-esitys</vt:lpstr>
      <vt:lpstr>Haiman toiminta</vt:lpstr>
      <vt:lpstr>Diagnostiikka</vt:lpstr>
      <vt:lpstr>Diabeteksen eri tyypit</vt:lpstr>
      <vt:lpstr>PowerPoint-esitys</vt:lpstr>
      <vt:lpstr>Tyypin 1 diabetes</vt:lpstr>
      <vt:lpstr>Tyypin 1 diabetes</vt:lpstr>
      <vt:lpstr>Taudin puhkeaminen</vt:lpstr>
      <vt:lpstr>Tyypin 1 oireet</vt:lpstr>
      <vt:lpstr>Tyypin 1 oireet</vt:lpstr>
      <vt:lpstr>Tyypin 1 diabeteksen hoito</vt:lpstr>
      <vt:lpstr>PowerPoint-esitys</vt:lpstr>
      <vt:lpstr>Metabolinen oireyhtymä MBO </vt:lpstr>
      <vt:lpstr>Metabolinen oireyhtymä MBO </vt:lpstr>
      <vt:lpstr>Tyypin 2 diabetes</vt:lpstr>
      <vt:lpstr>Tyypin 2 diabetes</vt:lpstr>
      <vt:lpstr>Riskitekijät</vt:lpstr>
      <vt:lpstr>Tyypin 2 oireet</vt:lpstr>
      <vt:lpstr>Oireet iäkkäillä</vt:lpstr>
      <vt:lpstr>Tyypin 2 oireet</vt:lpstr>
      <vt:lpstr>Tyypin 2 diabeteksen hoito</vt:lpstr>
      <vt:lpstr>Diabeetikolta seurataan:</vt:lpstr>
      <vt:lpstr>Verensokerin seuranta</vt:lpstr>
      <vt:lpstr>PowerPoint-esitys</vt:lpstr>
      <vt:lpstr>Selityksiä verensokerin vaihtelulle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Lähteenmäki Tanja</dc:creator>
  <cp:lastModifiedBy>Lähteenmäki Tanja</cp:lastModifiedBy>
  <cp:revision>47</cp:revision>
  <dcterms:created xsi:type="dcterms:W3CDTF">2020-02-18T12:56:09Z</dcterms:created>
  <dcterms:modified xsi:type="dcterms:W3CDTF">2020-04-14T06:00:39Z</dcterms:modified>
</cp:coreProperties>
</file>