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sldIdLst>
    <p:sldId id="256" r:id="rId2"/>
    <p:sldId id="257" r:id="rId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fi-FI"/>
              <a:t>Muokkaa ots. perustyyl. napsautt.</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C84F40AE-F891-451C-8CE7-5840B9875550}" type="datetimeFigureOut">
              <a:rPr lang="fi-FI" smtClean="0"/>
              <a:t>31.8.2023</a:t>
            </a:fld>
            <a:endParaRPr lang="fi-FI"/>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fi-FI"/>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B16AE571-0F8A-4DA0-8F5E-7F52CF4326F2}" type="slidenum">
              <a:rPr lang="fi-FI" smtClean="0"/>
              <a:t>‹#›</a:t>
            </a:fld>
            <a:endParaRPr lang="fi-FI"/>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99604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Vertical Text Placeholder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C84F40AE-F891-451C-8CE7-5840B9875550}" type="datetimeFigureOut">
              <a:rPr lang="fi-FI" smtClean="0"/>
              <a:t>31.8.2023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B16AE571-0F8A-4DA0-8F5E-7F52CF4326F2}" type="slidenum">
              <a:rPr lang="fi-FI" smtClean="0"/>
              <a:t>‹#›</a:t>
            </a:fld>
            <a:endParaRPr lang="fi-FI"/>
          </a:p>
        </p:txBody>
      </p:sp>
    </p:spTree>
    <p:extLst>
      <p:ext uri="{BB962C8B-B14F-4D97-AF65-F5344CB8AC3E}">
        <p14:creationId xmlns:p14="http://schemas.microsoft.com/office/powerpoint/2010/main" val="2605790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fi-FI"/>
              <a:t>Muokkaa ots. perustyyl. napsautt.</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C84F40AE-F891-451C-8CE7-5840B9875550}" type="datetimeFigureOut">
              <a:rPr lang="fi-FI" smtClean="0"/>
              <a:t>31.8.2023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B16AE571-0F8A-4DA0-8F5E-7F52CF4326F2}" type="slidenum">
              <a:rPr lang="fi-FI" smtClean="0"/>
              <a:t>‹#›</a:t>
            </a:fld>
            <a:endParaRPr lang="fi-FI"/>
          </a:p>
        </p:txBody>
      </p:sp>
    </p:spTree>
    <p:extLst>
      <p:ext uri="{BB962C8B-B14F-4D97-AF65-F5344CB8AC3E}">
        <p14:creationId xmlns:p14="http://schemas.microsoft.com/office/powerpoint/2010/main" val="201948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C84F40AE-F891-451C-8CE7-5840B9875550}" type="datetimeFigureOut">
              <a:rPr lang="fi-FI" smtClean="0"/>
              <a:t>31.8.2023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B16AE571-0F8A-4DA0-8F5E-7F52CF4326F2}" type="slidenum">
              <a:rPr lang="fi-FI" smtClean="0"/>
              <a:t>‹#›</a:t>
            </a:fld>
            <a:endParaRPr lang="fi-FI"/>
          </a:p>
        </p:txBody>
      </p:sp>
    </p:spTree>
    <p:extLst>
      <p:ext uri="{BB962C8B-B14F-4D97-AF65-F5344CB8AC3E}">
        <p14:creationId xmlns:p14="http://schemas.microsoft.com/office/powerpoint/2010/main" val="2133886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fi-FI"/>
              <a:t>Muokkaa ots. perustyyl. napsautt.</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C84F40AE-F891-451C-8CE7-5840B9875550}" type="datetimeFigureOut">
              <a:rPr lang="fi-FI" smtClean="0"/>
              <a:t>31.8.2023</a:t>
            </a:fld>
            <a:endParaRPr lang="fi-FI"/>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fi-FI"/>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B16AE571-0F8A-4DA0-8F5E-7F52CF4326F2}" type="slidenum">
              <a:rPr lang="fi-FI" smtClean="0"/>
              <a:t>‹#›</a:t>
            </a:fld>
            <a:endParaRPr lang="fi-FI"/>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23602842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C84F40AE-F891-451C-8CE7-5840B9875550}" type="datetimeFigureOut">
              <a:rPr lang="fi-FI" smtClean="0"/>
              <a:t>31.8.2023</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B16AE571-0F8A-4DA0-8F5E-7F52CF4326F2}" type="slidenum">
              <a:rPr lang="fi-FI" smtClean="0"/>
              <a:t>‹#›</a:t>
            </a:fld>
            <a:endParaRPr lang="fi-FI"/>
          </a:p>
        </p:txBody>
      </p:sp>
    </p:spTree>
    <p:extLst>
      <p:ext uri="{BB962C8B-B14F-4D97-AF65-F5344CB8AC3E}">
        <p14:creationId xmlns:p14="http://schemas.microsoft.com/office/powerpoint/2010/main" val="402524942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fi-FI"/>
              <a:t>Muokkaa ots. perustyyl. napsautt.</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1257300" y="2909102"/>
            <a:ext cx="4800600" cy="299639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6633864" y="2909102"/>
            <a:ext cx="4800600" cy="299639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C84F40AE-F891-451C-8CE7-5840B9875550}" type="datetimeFigureOut">
              <a:rPr lang="fi-FI" smtClean="0"/>
              <a:t>31.8.2023</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B16AE571-0F8A-4DA0-8F5E-7F52CF4326F2}" type="slidenum">
              <a:rPr lang="fi-FI" smtClean="0"/>
              <a:t>‹#›</a:t>
            </a:fld>
            <a:endParaRPr lang="fi-FI"/>
          </a:p>
        </p:txBody>
      </p:sp>
    </p:spTree>
    <p:extLst>
      <p:ext uri="{BB962C8B-B14F-4D97-AF65-F5344CB8AC3E}">
        <p14:creationId xmlns:p14="http://schemas.microsoft.com/office/powerpoint/2010/main" val="177305429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Date Placeholder 2"/>
          <p:cNvSpPr>
            <a:spLocks noGrp="1"/>
          </p:cNvSpPr>
          <p:nvPr>
            <p:ph type="dt" sz="half" idx="10"/>
          </p:nvPr>
        </p:nvSpPr>
        <p:spPr/>
        <p:txBody>
          <a:bodyPr/>
          <a:lstStyle/>
          <a:p>
            <a:fld id="{C84F40AE-F891-451C-8CE7-5840B9875550}" type="datetimeFigureOut">
              <a:rPr lang="fi-FI" smtClean="0"/>
              <a:t>31.8.2023</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B16AE571-0F8A-4DA0-8F5E-7F52CF4326F2}" type="slidenum">
              <a:rPr lang="fi-FI" smtClean="0"/>
              <a:t>‹#›</a:t>
            </a:fld>
            <a:endParaRPr lang="fi-FI"/>
          </a:p>
        </p:txBody>
      </p:sp>
    </p:spTree>
    <p:extLst>
      <p:ext uri="{BB962C8B-B14F-4D97-AF65-F5344CB8AC3E}">
        <p14:creationId xmlns:p14="http://schemas.microsoft.com/office/powerpoint/2010/main" val="3424070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4F40AE-F891-451C-8CE7-5840B9875550}" type="datetimeFigureOut">
              <a:rPr lang="fi-FI" smtClean="0"/>
              <a:t>31.8.2023</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B16AE571-0F8A-4DA0-8F5E-7F52CF4326F2}" type="slidenum">
              <a:rPr lang="fi-FI" smtClean="0"/>
              <a:t>‹#›</a:t>
            </a:fld>
            <a:endParaRPr lang="fi-FI"/>
          </a:p>
        </p:txBody>
      </p:sp>
    </p:spTree>
    <p:extLst>
      <p:ext uri="{BB962C8B-B14F-4D97-AF65-F5344CB8AC3E}">
        <p14:creationId xmlns:p14="http://schemas.microsoft.com/office/powerpoint/2010/main" val="1681828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Kuvatekstillinen sisältö">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fi-FI"/>
              <a:t>Muokkaa ots. perustyyl. napsautt.</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a:xfrm>
            <a:off x="765051" y="6375679"/>
            <a:ext cx="1233355" cy="348462"/>
          </a:xfrm>
        </p:spPr>
        <p:txBody>
          <a:bodyPr/>
          <a:lstStyle/>
          <a:p>
            <a:fld id="{C84F40AE-F891-451C-8CE7-5840B9875550}" type="datetimeFigureOut">
              <a:rPr lang="fi-FI" smtClean="0"/>
              <a:t>31.8.2023</a:t>
            </a:fld>
            <a:endParaRPr lang="fi-FI"/>
          </a:p>
        </p:txBody>
      </p:sp>
      <p:sp>
        <p:nvSpPr>
          <p:cNvPr id="6" name="Footer Placeholder 5"/>
          <p:cNvSpPr>
            <a:spLocks noGrp="1"/>
          </p:cNvSpPr>
          <p:nvPr>
            <p:ph type="ftr" sz="quarter" idx="11"/>
          </p:nvPr>
        </p:nvSpPr>
        <p:spPr>
          <a:xfrm>
            <a:off x="2103620" y="6375679"/>
            <a:ext cx="3482179" cy="345796"/>
          </a:xfrm>
        </p:spPr>
        <p:txBody>
          <a:bodyPr/>
          <a:lstStyle/>
          <a:p>
            <a:endParaRPr lang="fi-FI"/>
          </a:p>
        </p:txBody>
      </p:sp>
      <p:sp>
        <p:nvSpPr>
          <p:cNvPr id="7" name="Slide Number Placeholder 6"/>
          <p:cNvSpPr>
            <a:spLocks noGrp="1"/>
          </p:cNvSpPr>
          <p:nvPr>
            <p:ph type="sldNum" sz="quarter" idx="12"/>
          </p:nvPr>
        </p:nvSpPr>
        <p:spPr>
          <a:xfrm>
            <a:off x="5691014" y="6375679"/>
            <a:ext cx="1232456" cy="345796"/>
          </a:xfrm>
        </p:spPr>
        <p:txBody>
          <a:bodyPr/>
          <a:lstStyle/>
          <a:p>
            <a:fld id="{B16AE571-0F8A-4DA0-8F5E-7F52CF4326F2}" type="slidenum">
              <a:rPr lang="fi-FI" smtClean="0"/>
              <a:t>‹#›</a:t>
            </a:fld>
            <a:endParaRPr lang="fi-FI"/>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33299221"/>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uvatekstillinen kuva">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fi-FI"/>
              <a:t>Muokkaa ots. perustyyl. napsautt.</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a:xfrm>
            <a:off x="765950" y="6375679"/>
            <a:ext cx="1232456" cy="348462"/>
          </a:xfrm>
        </p:spPr>
        <p:txBody>
          <a:bodyPr/>
          <a:lstStyle/>
          <a:p>
            <a:fld id="{C84F40AE-F891-451C-8CE7-5840B9875550}" type="datetimeFigureOut">
              <a:rPr lang="fi-FI" smtClean="0"/>
              <a:t>31.8.2023</a:t>
            </a:fld>
            <a:endParaRPr lang="fi-FI"/>
          </a:p>
        </p:txBody>
      </p:sp>
      <p:sp>
        <p:nvSpPr>
          <p:cNvPr id="6" name="Footer Placeholder 5"/>
          <p:cNvSpPr>
            <a:spLocks noGrp="1"/>
          </p:cNvSpPr>
          <p:nvPr>
            <p:ph type="ftr" sz="quarter" idx="11"/>
          </p:nvPr>
        </p:nvSpPr>
        <p:spPr>
          <a:xfrm>
            <a:off x="2103621" y="6375679"/>
            <a:ext cx="3482178" cy="345796"/>
          </a:xfrm>
        </p:spPr>
        <p:txBody>
          <a:bodyPr/>
          <a:lstStyle/>
          <a:p>
            <a:endParaRPr lang="fi-FI"/>
          </a:p>
        </p:txBody>
      </p:sp>
      <p:sp>
        <p:nvSpPr>
          <p:cNvPr id="7" name="Slide Number Placeholder 6"/>
          <p:cNvSpPr>
            <a:spLocks noGrp="1"/>
          </p:cNvSpPr>
          <p:nvPr>
            <p:ph type="sldNum" sz="quarter" idx="12"/>
          </p:nvPr>
        </p:nvSpPr>
        <p:spPr>
          <a:xfrm>
            <a:off x="5687568" y="6375679"/>
            <a:ext cx="1234440" cy="345796"/>
          </a:xfrm>
        </p:spPr>
        <p:txBody>
          <a:bodyPr/>
          <a:lstStyle/>
          <a:p>
            <a:fld id="{B16AE571-0F8A-4DA0-8F5E-7F52CF4326F2}" type="slidenum">
              <a:rPr lang="fi-FI" smtClean="0"/>
              <a:t>‹#›</a:t>
            </a:fld>
            <a:endParaRPr lang="fi-FI"/>
          </a:p>
        </p:txBody>
      </p:sp>
    </p:spTree>
    <p:extLst>
      <p:ext uri="{BB962C8B-B14F-4D97-AF65-F5344CB8AC3E}">
        <p14:creationId xmlns:p14="http://schemas.microsoft.com/office/powerpoint/2010/main" val="2544002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fi-FI"/>
              <a:t>Muokkaa ots. perustyyl. napsautt.</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C84F40AE-F891-451C-8CE7-5840B9875550}" type="datetimeFigureOut">
              <a:rPr lang="fi-FI" smtClean="0"/>
              <a:t>31.8.2023</a:t>
            </a:fld>
            <a:endParaRPr lang="fi-FI"/>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fi-FI"/>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B16AE571-0F8A-4DA0-8F5E-7F52CF4326F2}" type="slidenum">
              <a:rPr lang="fi-FI" smtClean="0"/>
              <a:t>‹#›</a:t>
            </a:fld>
            <a:endParaRPr lang="fi-FI"/>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09522692"/>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peda.net/joensuu/esiopetus/vdl/a3vl/yleista-asiaa" TargetMode="External"/><Relationship Id="rId2" Type="http://schemas.openxmlformats.org/officeDocument/2006/relationships/hyperlink" Target="https://papunet.net/materiaalia/%C3%A4%C3%A4nipankki"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C9D4DD3F-15C9-60D9-6D62-5710C89F70AD}"/>
              </a:ext>
            </a:extLst>
          </p:cNvPr>
          <p:cNvSpPr>
            <a:spLocks noGrp="1"/>
          </p:cNvSpPr>
          <p:nvPr>
            <p:ph type="title"/>
          </p:nvPr>
        </p:nvSpPr>
        <p:spPr>
          <a:xfrm>
            <a:off x="990600" y="133350"/>
            <a:ext cx="9561243" cy="1280890"/>
          </a:xfrm>
        </p:spPr>
        <p:txBody>
          <a:bodyPr>
            <a:normAutofit fontScale="90000"/>
          </a:bodyPr>
          <a:lstStyle/>
          <a:p>
            <a:r>
              <a:rPr lang="fi-FI" i="0" dirty="0">
                <a:solidFill>
                  <a:srgbClr val="333333"/>
                </a:solidFill>
                <a:effectLst/>
                <a:latin typeface="Impact" panose="020B0806030902050204" pitchFamily="34" charset="0"/>
              </a:rPr>
              <a:t>Äänimaailmoja </a:t>
            </a:r>
            <a:br>
              <a:rPr lang="fi-FI" i="0" dirty="0">
                <a:solidFill>
                  <a:srgbClr val="333333"/>
                </a:solidFill>
                <a:effectLst/>
                <a:latin typeface="Impact" panose="020B0806030902050204" pitchFamily="34" charset="0"/>
              </a:rPr>
            </a:br>
            <a:endParaRPr lang="fi-FI" dirty="0">
              <a:latin typeface="Impact" panose="020B0806030902050204" pitchFamily="34" charset="0"/>
            </a:endParaRPr>
          </a:p>
        </p:txBody>
      </p:sp>
      <p:sp>
        <p:nvSpPr>
          <p:cNvPr id="6" name="Sisällön paikkamerkki 5">
            <a:extLst>
              <a:ext uri="{FF2B5EF4-FFF2-40B4-BE49-F238E27FC236}">
                <a16:creationId xmlns:a16="http://schemas.microsoft.com/office/drawing/2014/main" id="{0FA1EB23-5C78-276F-516D-1A775D937493}"/>
              </a:ext>
            </a:extLst>
          </p:cNvPr>
          <p:cNvSpPr>
            <a:spLocks noGrp="1"/>
          </p:cNvSpPr>
          <p:nvPr>
            <p:ph idx="1"/>
          </p:nvPr>
        </p:nvSpPr>
        <p:spPr>
          <a:xfrm>
            <a:off x="990600" y="819150"/>
            <a:ext cx="10953750" cy="5905500"/>
          </a:xfrm>
        </p:spPr>
        <p:txBody>
          <a:bodyPr>
            <a:normAutofit fontScale="85000" lnSpcReduction="10000"/>
          </a:bodyPr>
          <a:lstStyle/>
          <a:p>
            <a:pPr algn="l">
              <a:buFont typeface="Wingdings" panose="05000000000000000000" pitchFamily="2" charset="2"/>
              <a:buChar char="v"/>
            </a:pPr>
            <a:r>
              <a:rPr lang="fi-FI" b="0" i="0" dirty="0">
                <a:solidFill>
                  <a:srgbClr val="333333"/>
                </a:solidFill>
                <a:effectLst/>
                <a:latin typeface="Raleway" pitchFamily="2" charset="0"/>
              </a:rPr>
              <a:t> Soitetaan soittimilla yhdessä ja nauhoitetaan se joko puhelimen tai tabletin ääninauhurilla (</a:t>
            </a:r>
            <a:r>
              <a:rPr lang="fi-FI" b="0" i="0" dirty="0" err="1">
                <a:solidFill>
                  <a:srgbClr val="333333"/>
                </a:solidFill>
                <a:effectLst/>
                <a:latin typeface="Raleway" pitchFamily="2" charset="0"/>
              </a:rPr>
              <a:t>iPadeilla</a:t>
            </a:r>
            <a:r>
              <a:rPr lang="fi-FI" b="0" i="0" dirty="0">
                <a:solidFill>
                  <a:srgbClr val="333333"/>
                </a:solidFill>
                <a:effectLst/>
                <a:latin typeface="Raleway" pitchFamily="2" charset="0"/>
              </a:rPr>
              <a:t> Sanelin tai </a:t>
            </a:r>
            <a:r>
              <a:rPr lang="fi-FI" b="0" i="0" dirty="0" err="1">
                <a:solidFill>
                  <a:srgbClr val="333333"/>
                </a:solidFill>
                <a:effectLst/>
                <a:latin typeface="Raleway" pitchFamily="2" charset="0"/>
              </a:rPr>
              <a:t>GarageBand</a:t>
            </a:r>
            <a:r>
              <a:rPr lang="fi-FI" b="0" i="0" dirty="0">
                <a:solidFill>
                  <a:srgbClr val="333333"/>
                </a:solidFill>
                <a:effectLst/>
                <a:latin typeface="Raleway" pitchFamily="2" charset="0"/>
              </a:rPr>
              <a:t>).</a:t>
            </a:r>
          </a:p>
          <a:p>
            <a:pPr marL="285750" indent="-285750" algn="l">
              <a:buFont typeface="Wingdings" panose="05000000000000000000" pitchFamily="2" charset="2"/>
              <a:buChar char="à"/>
            </a:pPr>
            <a:r>
              <a:rPr lang="fi-FI" b="0" i="0" dirty="0">
                <a:solidFill>
                  <a:srgbClr val="333333"/>
                </a:solidFill>
                <a:effectLst/>
                <a:latin typeface="Raleway" pitchFamily="2" charset="0"/>
              </a:rPr>
              <a:t>Kuunnellaan valmis biisi yhdessä. </a:t>
            </a:r>
          </a:p>
          <a:p>
            <a:pPr marL="285750" indent="-285750" algn="l">
              <a:buFont typeface="Wingdings" panose="05000000000000000000" pitchFamily="2" charset="2"/>
              <a:buChar char="à"/>
            </a:pPr>
            <a:r>
              <a:rPr lang="fi-FI" b="0" i="0" dirty="0">
                <a:solidFill>
                  <a:srgbClr val="333333"/>
                </a:solidFill>
                <a:effectLst/>
                <a:latin typeface="Raleway" pitchFamily="2" charset="0"/>
              </a:rPr>
              <a:t>Voidaan pyytää lapsia soittamaan hiljaa – kovaa jne. ja kuunnellaan, kuulostaako musiikki erilaiselta. </a:t>
            </a:r>
          </a:p>
          <a:p>
            <a:pPr marL="0" indent="0" algn="l">
              <a:buNone/>
            </a:pPr>
            <a:endParaRPr lang="fi-FI" b="0" i="0" dirty="0">
              <a:solidFill>
                <a:srgbClr val="333333"/>
              </a:solidFill>
              <a:effectLst/>
              <a:latin typeface="Raleway" pitchFamily="2" charset="0"/>
            </a:endParaRPr>
          </a:p>
          <a:p>
            <a:pPr algn="l">
              <a:buFont typeface="Wingdings" panose="05000000000000000000" pitchFamily="2" charset="2"/>
              <a:buChar char="v"/>
            </a:pPr>
            <a:r>
              <a:rPr lang="fi-FI" b="0" i="0" dirty="0">
                <a:solidFill>
                  <a:srgbClr val="333333"/>
                </a:solidFill>
                <a:effectLst/>
                <a:latin typeface="Raleway" pitchFamily="2" charset="0"/>
              </a:rPr>
              <a:t>Nauhoitetaan erilaisten soittimien ääniä ja mietitään, mistä soittimesta lähtee samanlainen ääni.</a:t>
            </a:r>
          </a:p>
          <a:p>
            <a:pPr algn="l"/>
            <a:endParaRPr lang="fi-FI" b="0" i="0" dirty="0">
              <a:solidFill>
                <a:srgbClr val="333333"/>
              </a:solidFill>
              <a:effectLst/>
              <a:latin typeface="Raleway" pitchFamily="2" charset="0"/>
            </a:endParaRPr>
          </a:p>
          <a:p>
            <a:pPr algn="l">
              <a:buFont typeface="Wingdings" panose="05000000000000000000" pitchFamily="2" charset="2"/>
              <a:buChar char="v"/>
            </a:pPr>
            <a:r>
              <a:rPr lang="fi-FI" b="0" i="0" dirty="0">
                <a:solidFill>
                  <a:srgbClr val="333333"/>
                </a:solidFill>
                <a:effectLst/>
                <a:latin typeface="Raleway" pitchFamily="2" charset="0"/>
              </a:rPr>
              <a:t>Nauhoitetaan puhelimelle tai tabletille etukäteen erilaisia päiväkodissa kuuluvia ääniä, esim. oven avaaminen, vessan vetäminen, lasten leikkiminen, tiskikoneen hurina, veden valuminen, kävely, trampoliinilla pomppiminen jne.</a:t>
            </a:r>
          </a:p>
          <a:p>
            <a:pPr marL="285750" indent="-285750" algn="l">
              <a:buFont typeface="Wingdings" panose="05000000000000000000" pitchFamily="2" charset="2"/>
              <a:buChar char="à"/>
            </a:pPr>
            <a:r>
              <a:rPr lang="fi-FI" b="0" i="0" dirty="0">
                <a:solidFill>
                  <a:srgbClr val="333333"/>
                </a:solidFill>
                <a:effectLst/>
                <a:latin typeface="Raleway" pitchFamily="2" charset="0"/>
              </a:rPr>
              <a:t>Kuunnellaan ääniä yhdessä ja yritetään arvata, mikä ääni on kyseessä. </a:t>
            </a:r>
          </a:p>
          <a:p>
            <a:pPr marL="285750" indent="-285750" algn="l">
              <a:buFont typeface="Wingdings" panose="05000000000000000000" pitchFamily="2" charset="2"/>
              <a:buChar char="à"/>
            </a:pPr>
            <a:r>
              <a:rPr lang="fi-FI" b="0" i="0" dirty="0">
                <a:solidFill>
                  <a:srgbClr val="333333"/>
                </a:solidFill>
                <a:effectLst/>
                <a:latin typeface="Raleway" pitchFamily="2" charset="0"/>
              </a:rPr>
              <a:t>Mietitään yhdessä, mistä voisi kuulua ääniä ja nauhoitetaan lasten ehdottamat äänet. </a:t>
            </a:r>
          </a:p>
          <a:p>
            <a:pPr marL="285750" indent="-285750" algn="l">
              <a:buFont typeface="Wingdings" panose="05000000000000000000" pitchFamily="2" charset="2"/>
              <a:buChar char="à"/>
            </a:pPr>
            <a:r>
              <a:rPr lang="fi-FI" b="0" i="0" dirty="0">
                <a:solidFill>
                  <a:srgbClr val="333333"/>
                </a:solidFill>
                <a:effectLst/>
                <a:latin typeface="Raleway" pitchFamily="2" charset="0"/>
              </a:rPr>
              <a:t>Ääniä voi kuunnella myös </a:t>
            </a:r>
            <a:r>
              <a:rPr lang="fi-FI" b="0" i="0" dirty="0">
                <a:solidFill>
                  <a:srgbClr val="333333"/>
                </a:solidFill>
                <a:effectLst/>
                <a:latin typeface="Raleway" pitchFamily="2" charset="0"/>
                <a:hlinkClick r:id="rId2"/>
              </a:rPr>
              <a:t>Papunetin äänipankista.</a:t>
            </a:r>
            <a:endParaRPr lang="fi-FI" b="0" i="0" dirty="0">
              <a:solidFill>
                <a:srgbClr val="333333"/>
              </a:solidFill>
              <a:effectLst/>
              <a:latin typeface="Raleway" pitchFamily="2" charset="0"/>
            </a:endParaRPr>
          </a:p>
          <a:p>
            <a:pPr marL="0" indent="0" algn="l">
              <a:buNone/>
            </a:pPr>
            <a:endParaRPr lang="fi-FI" b="0" i="0" dirty="0">
              <a:solidFill>
                <a:srgbClr val="333333"/>
              </a:solidFill>
              <a:effectLst/>
              <a:latin typeface="Raleway" pitchFamily="2" charset="0"/>
            </a:endParaRPr>
          </a:p>
          <a:p>
            <a:pPr algn="l">
              <a:buFont typeface="Wingdings" panose="05000000000000000000" pitchFamily="2" charset="2"/>
              <a:buChar char="v"/>
            </a:pPr>
            <a:r>
              <a:rPr lang="fi-FI" b="0" i="0" dirty="0">
                <a:solidFill>
                  <a:srgbClr val="333333"/>
                </a:solidFill>
                <a:effectLst/>
                <a:latin typeface="Raleway" pitchFamily="2" charset="0"/>
              </a:rPr>
              <a:t>Nauhoitetaan lapsen ääntä ja yritetään arvailla kenen ääni se on. Nauhoitetaan myös aikuisten ääniä.</a:t>
            </a:r>
          </a:p>
          <a:p>
            <a:pPr algn="l">
              <a:buFont typeface="Wingdings" panose="05000000000000000000" pitchFamily="2" charset="2"/>
              <a:buChar char="v"/>
            </a:pPr>
            <a:r>
              <a:rPr lang="fi-FI" b="0" i="0" dirty="0">
                <a:solidFill>
                  <a:srgbClr val="333333"/>
                </a:solidFill>
                <a:effectLst/>
                <a:latin typeface="Raleway" pitchFamily="2" charset="0"/>
              </a:rPr>
              <a:t>Nauhoitetaan lapsen juttelua huoltajalle. Jos lapsi osaa vastata, häneltä voi myös kysellä kysymyksiä.</a:t>
            </a:r>
          </a:p>
          <a:p>
            <a:endParaRPr lang="fi-FI" dirty="0"/>
          </a:p>
          <a:p>
            <a:endParaRPr lang="fi-FI" dirty="0"/>
          </a:p>
        </p:txBody>
      </p:sp>
      <p:sp>
        <p:nvSpPr>
          <p:cNvPr id="7" name="Tekstiruutu 6">
            <a:extLst>
              <a:ext uri="{FF2B5EF4-FFF2-40B4-BE49-F238E27FC236}">
                <a16:creationId xmlns:a16="http://schemas.microsoft.com/office/drawing/2014/main" id="{7F7FD9BD-27AA-0B13-EB3F-C4CFF5A447C3}"/>
              </a:ext>
            </a:extLst>
          </p:cNvPr>
          <p:cNvSpPr txBox="1"/>
          <p:nvPr/>
        </p:nvSpPr>
        <p:spPr>
          <a:xfrm>
            <a:off x="4282751" y="6251510"/>
            <a:ext cx="6335486" cy="382555"/>
          </a:xfrm>
          <a:prstGeom prst="rect">
            <a:avLst/>
          </a:prstGeom>
          <a:noFill/>
        </p:spPr>
        <p:txBody>
          <a:bodyPr wrap="square" rtlCol="0">
            <a:spAutoFit/>
          </a:bodyPr>
          <a:lstStyle/>
          <a:p>
            <a:r>
              <a:rPr lang="fi-FI"/>
              <a:t>LÄHDE: </a:t>
            </a:r>
            <a:r>
              <a:rPr lang="fi-FI">
                <a:hlinkClick r:id="rId3"/>
              </a:rPr>
              <a:t>https://peda.net/joensuu/esiopetus/vdl/a3vl/yleista-asiaa</a:t>
            </a:r>
            <a:r>
              <a:rPr lang="fi-FI"/>
              <a:t> </a:t>
            </a:r>
          </a:p>
        </p:txBody>
      </p:sp>
    </p:spTree>
    <p:extLst>
      <p:ext uri="{BB962C8B-B14F-4D97-AF65-F5344CB8AC3E}">
        <p14:creationId xmlns:p14="http://schemas.microsoft.com/office/powerpoint/2010/main" val="1960936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65C5DAE-BE5E-F82E-0E3E-B488075F4DF7}"/>
              </a:ext>
            </a:extLst>
          </p:cNvPr>
          <p:cNvSpPr>
            <a:spLocks noGrp="1"/>
          </p:cNvSpPr>
          <p:nvPr>
            <p:ph type="title"/>
          </p:nvPr>
        </p:nvSpPr>
        <p:spPr/>
        <p:txBody>
          <a:bodyPr/>
          <a:lstStyle/>
          <a:p>
            <a:r>
              <a:rPr lang="fi-FI" dirty="0"/>
              <a:t>Sanelin - sovellus</a:t>
            </a:r>
          </a:p>
        </p:txBody>
      </p:sp>
      <p:sp>
        <p:nvSpPr>
          <p:cNvPr id="3" name="Sisällön paikkamerkki 2">
            <a:extLst>
              <a:ext uri="{FF2B5EF4-FFF2-40B4-BE49-F238E27FC236}">
                <a16:creationId xmlns:a16="http://schemas.microsoft.com/office/drawing/2014/main" id="{4D1F6455-38BB-3DA4-1ADC-2E61DA53F3EC}"/>
              </a:ext>
            </a:extLst>
          </p:cNvPr>
          <p:cNvSpPr>
            <a:spLocks noGrp="1"/>
          </p:cNvSpPr>
          <p:nvPr>
            <p:ph idx="1"/>
          </p:nvPr>
        </p:nvSpPr>
        <p:spPr>
          <a:xfrm>
            <a:off x="1251678" y="1306286"/>
            <a:ext cx="10178322" cy="5399313"/>
          </a:xfrm>
        </p:spPr>
        <p:txBody>
          <a:bodyPr>
            <a:normAutofit fontScale="92500" lnSpcReduction="10000"/>
          </a:bodyPr>
          <a:lstStyle/>
          <a:p>
            <a:pPr algn="l">
              <a:buFont typeface="Arial" panose="020B0604020202020204" pitchFamily="34" charset="0"/>
              <a:buChar char="•"/>
            </a:pPr>
            <a:r>
              <a:rPr lang="fi-FI" b="0" i="0" dirty="0">
                <a:solidFill>
                  <a:srgbClr val="333333"/>
                </a:solidFill>
                <a:effectLst/>
                <a:latin typeface="Open Sans" panose="020B0606030504020204" pitchFamily="34" charset="0"/>
              </a:rPr>
              <a:t>Sanelin on sovellus joka löytyy suoraan </a:t>
            </a:r>
            <a:r>
              <a:rPr lang="fi-FI" b="0" i="0" dirty="0" err="1">
                <a:solidFill>
                  <a:srgbClr val="333333"/>
                </a:solidFill>
                <a:effectLst/>
                <a:latin typeface="Open Sans" panose="020B0606030504020204" pitchFamily="34" charset="0"/>
              </a:rPr>
              <a:t>iPadeilta</a:t>
            </a:r>
            <a:r>
              <a:rPr lang="fi-FI" b="0" i="0" dirty="0">
                <a:solidFill>
                  <a:srgbClr val="333333"/>
                </a:solidFill>
                <a:effectLst/>
                <a:latin typeface="Open Sans" panose="020B0606030504020204" pitchFamily="34" charset="0"/>
              </a:rPr>
              <a:t>.</a:t>
            </a:r>
          </a:p>
          <a:p>
            <a:pPr algn="l">
              <a:buFont typeface="Arial" panose="020B0604020202020204" pitchFamily="34" charset="0"/>
              <a:buChar char="•"/>
            </a:pPr>
            <a:r>
              <a:rPr lang="fi-FI" dirty="0">
                <a:solidFill>
                  <a:srgbClr val="333333"/>
                </a:solidFill>
                <a:latin typeface="Open Sans" panose="020B0606030504020204" pitchFamily="34" charset="0"/>
              </a:rPr>
              <a:t>Äänitys:</a:t>
            </a:r>
          </a:p>
          <a:p>
            <a:pPr lvl="1">
              <a:buFont typeface="Arial" panose="020B0604020202020204" pitchFamily="34" charset="0"/>
              <a:buChar char="•"/>
            </a:pPr>
            <a:r>
              <a:rPr lang="fi-FI" b="0" i="0" dirty="0">
                <a:solidFill>
                  <a:srgbClr val="333333"/>
                </a:solidFill>
                <a:effectLst/>
                <a:latin typeface="Open Sans" panose="020B0606030504020204" pitchFamily="34" charset="0"/>
              </a:rPr>
              <a:t>Avaa sovellus  	 ja aloita äänitys painamalla punaista äänityspainiketta</a:t>
            </a:r>
          </a:p>
          <a:p>
            <a:pPr lvl="1">
              <a:buFont typeface="Arial" panose="020B0604020202020204" pitchFamily="34" charset="0"/>
              <a:buChar char="•"/>
            </a:pPr>
            <a:r>
              <a:rPr lang="fi-FI" b="0" i="0" dirty="0">
                <a:solidFill>
                  <a:srgbClr val="333333"/>
                </a:solidFill>
                <a:effectLst/>
                <a:latin typeface="Open Sans" panose="020B0606030504020204" pitchFamily="34" charset="0"/>
              </a:rPr>
              <a:t>Äänityksen voi keskeyttää painalla </a:t>
            </a:r>
            <a:r>
              <a:rPr lang="fi-FI" b="0" i="0" dirty="0" err="1">
                <a:solidFill>
                  <a:srgbClr val="333333"/>
                </a:solidFill>
                <a:effectLst/>
                <a:latin typeface="Open Sans" panose="020B0606030504020204" pitchFamily="34" charset="0"/>
              </a:rPr>
              <a:t>Pause</a:t>
            </a:r>
            <a:r>
              <a:rPr lang="fi-FI" b="0" i="0" dirty="0">
                <a:solidFill>
                  <a:srgbClr val="333333"/>
                </a:solidFill>
                <a:effectLst/>
                <a:latin typeface="Open Sans" panose="020B0606030504020204" pitchFamily="34" charset="0"/>
              </a:rPr>
              <a:t> – nappulaa ja jatkaa painamalla JATKA</a:t>
            </a:r>
          </a:p>
          <a:p>
            <a:pPr lvl="1">
              <a:buFont typeface="Arial" panose="020B0604020202020204" pitchFamily="34" charset="0"/>
              <a:buChar char="•"/>
            </a:pPr>
            <a:r>
              <a:rPr lang="fi-FI" b="0" i="0" dirty="0">
                <a:solidFill>
                  <a:srgbClr val="333333"/>
                </a:solidFill>
                <a:effectLst/>
                <a:latin typeface="Open Sans" panose="020B0606030504020204" pitchFamily="34" charset="0"/>
              </a:rPr>
              <a:t>Äänityksestä voi myös korvata osan, liikuttamalla sinistä pystyviivaa haluamaansa kohtaan ja jatkamalla äänitystä painamalla KORVAA</a:t>
            </a:r>
          </a:p>
          <a:p>
            <a:pPr lvl="1">
              <a:buFont typeface="Arial" panose="020B0604020202020204" pitchFamily="34" charset="0"/>
              <a:buChar char="•"/>
            </a:pPr>
            <a:r>
              <a:rPr lang="fi-FI" b="0" i="0" dirty="0">
                <a:solidFill>
                  <a:srgbClr val="333333"/>
                </a:solidFill>
                <a:effectLst/>
                <a:latin typeface="Open Sans" panose="020B0606030504020204" pitchFamily="34" charset="0"/>
              </a:rPr>
              <a:t>Kun äänitys on valmis, painetaan Valmis</a:t>
            </a:r>
          </a:p>
          <a:p>
            <a:pPr lvl="1">
              <a:buFont typeface="Arial" panose="020B0604020202020204" pitchFamily="34" charset="0"/>
              <a:buChar char="•"/>
            </a:pPr>
            <a:r>
              <a:rPr lang="fi-FI" b="0" i="0" dirty="0">
                <a:solidFill>
                  <a:srgbClr val="333333"/>
                </a:solidFill>
                <a:effectLst/>
                <a:latin typeface="Open Sans" panose="020B0606030504020204" pitchFamily="34" charset="0"/>
              </a:rPr>
              <a:t>Äänite tallentuu </a:t>
            </a:r>
            <a:r>
              <a:rPr lang="fi-FI" i="1" dirty="0">
                <a:solidFill>
                  <a:srgbClr val="333333"/>
                </a:solidFill>
                <a:latin typeface="Open Sans" panose="020B0606030504020204" pitchFamily="34" charset="0"/>
              </a:rPr>
              <a:t>osoitteen mukaan </a:t>
            </a:r>
            <a:r>
              <a:rPr lang="fi-FI" dirty="0">
                <a:solidFill>
                  <a:srgbClr val="333333"/>
                </a:solidFill>
                <a:latin typeface="Open Sans" panose="020B0606030504020204" pitchFamily="34" charset="0"/>
              </a:rPr>
              <a:t>vasemmalle listaan </a:t>
            </a:r>
            <a:r>
              <a:rPr lang="fi-FI" dirty="0">
                <a:solidFill>
                  <a:srgbClr val="333333"/>
                </a:solidFill>
                <a:latin typeface="Open Sans" panose="020B0606030504020204" pitchFamily="34" charset="0"/>
                <a:sym typeface="Wingdings" panose="05000000000000000000" pitchFamily="2" charset="2"/>
              </a:rPr>
              <a:t> Nimeä se uudelleen klikkaamalla osoitetta, ja lopuksi Enter</a:t>
            </a:r>
          </a:p>
          <a:p>
            <a:pPr lvl="1">
              <a:buFont typeface="Arial" panose="020B0604020202020204" pitchFamily="34" charset="0"/>
              <a:buChar char="•"/>
            </a:pPr>
            <a:endParaRPr lang="fi-FI" b="0" i="0" dirty="0">
              <a:solidFill>
                <a:srgbClr val="333333"/>
              </a:solidFill>
              <a:effectLst/>
              <a:latin typeface="Open Sans" panose="020B0606030504020204" pitchFamily="34" charset="0"/>
            </a:endParaRPr>
          </a:p>
          <a:p>
            <a:pPr algn="l">
              <a:buFont typeface="Arial" panose="020B0604020202020204" pitchFamily="34" charset="0"/>
              <a:buChar char="•"/>
            </a:pPr>
            <a:r>
              <a:rPr lang="fi-FI" sz="1600" b="0" i="0" dirty="0">
                <a:solidFill>
                  <a:srgbClr val="333333"/>
                </a:solidFill>
                <a:effectLst/>
                <a:latin typeface="Open Sans" panose="020B0606030504020204" pitchFamily="34" charset="0"/>
              </a:rPr>
              <a:t>Sanelin on helppo apuväline myös </a:t>
            </a:r>
            <a:r>
              <a:rPr lang="fi-FI" sz="1600" b="0" i="0" dirty="0" err="1">
                <a:solidFill>
                  <a:srgbClr val="333333"/>
                </a:solidFill>
                <a:effectLst/>
                <a:latin typeface="Open Sans" panose="020B0606030504020204" pitchFamily="34" charset="0"/>
              </a:rPr>
              <a:t>sadutuksessa</a:t>
            </a:r>
            <a:r>
              <a:rPr lang="fi-FI" sz="1600" b="0" i="0" dirty="0">
                <a:solidFill>
                  <a:srgbClr val="333333"/>
                </a:solidFill>
                <a:effectLst/>
                <a:latin typeface="Open Sans" panose="020B0606030504020204" pitchFamily="34" charset="0"/>
              </a:rPr>
              <a:t>. Voit keskittyä täysin lapsen kuuntelemiseen ja tukemiseen kun nauhoitat lapsen tarinan suoraan sanelin sovelluksella. Voitte lopuksi kuunnella suoraan sovelluksesta miltä tarina kuulosti, ja halutessa tarinan voi jälkikäteen kirjoittaa puhtaaksi, ilman että keskeytät lasta kirjoittaaksesi.</a:t>
            </a:r>
          </a:p>
          <a:p>
            <a:pPr algn="l">
              <a:buFont typeface="Arial" panose="020B0604020202020204" pitchFamily="34" charset="0"/>
              <a:buChar char="•"/>
            </a:pPr>
            <a:r>
              <a:rPr lang="fi-FI" sz="1600" b="0" i="0" dirty="0">
                <a:solidFill>
                  <a:srgbClr val="333333"/>
                </a:solidFill>
                <a:effectLst/>
                <a:latin typeface="Open Sans" panose="020B0606030504020204" pitchFamily="34" charset="0"/>
              </a:rPr>
              <a:t>Myös lasten loruja ja lauluja voi taltioida sanelin sovelluksella, kun välttämättä kuvaa tilanteesta ei tarvita.</a:t>
            </a:r>
          </a:p>
          <a:p>
            <a:pPr algn="l">
              <a:buFont typeface="Arial" panose="020B0604020202020204" pitchFamily="34" charset="0"/>
              <a:buChar char="•"/>
            </a:pPr>
            <a:r>
              <a:rPr lang="fi-FI" sz="1600" b="0" i="0" dirty="0">
                <a:solidFill>
                  <a:srgbClr val="333333"/>
                </a:solidFill>
                <a:effectLst/>
                <a:latin typeface="Open Sans" panose="020B0606030504020204" pitchFamily="34" charset="0"/>
              </a:rPr>
              <a:t>Posti leikissä lapset voivat nauhoittaa viestejä toisilleen, mitä </a:t>
            </a:r>
            <a:r>
              <a:rPr lang="fi-FI" sz="1600" b="0" i="0" dirty="0" err="1">
                <a:solidFill>
                  <a:srgbClr val="333333"/>
                </a:solidFill>
                <a:effectLst/>
                <a:latin typeface="Open Sans" panose="020B0606030504020204" pitchFamily="34" charset="0"/>
              </a:rPr>
              <a:t>postelijooni</a:t>
            </a:r>
            <a:r>
              <a:rPr lang="fi-FI" sz="1600" b="0" i="0" dirty="0">
                <a:solidFill>
                  <a:srgbClr val="333333"/>
                </a:solidFill>
                <a:effectLst/>
                <a:latin typeface="Open Sans" panose="020B0606030504020204" pitchFamily="34" charset="0"/>
              </a:rPr>
              <a:t> tietysti kuljettaa perille oikeaan osoitteeseen, taikka voi viesti Sanelin sovelluksessa olla vaikka keneltä vain (jokin tuttu hahmo).</a:t>
            </a:r>
          </a:p>
          <a:p>
            <a:endParaRPr lang="fi-FI" dirty="0"/>
          </a:p>
        </p:txBody>
      </p:sp>
      <p:pic>
        <p:nvPicPr>
          <p:cNvPr id="1026" name="Picture 2" descr="Sanelimen käyttöopas Macille - Apple-tuki (FI)">
            <a:extLst>
              <a:ext uri="{FF2B5EF4-FFF2-40B4-BE49-F238E27FC236}">
                <a16:creationId xmlns:a16="http://schemas.microsoft.com/office/drawing/2014/main" id="{1D4911DD-B3FF-7831-2DF9-108DB61EE5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1271" y="1761155"/>
            <a:ext cx="528637" cy="528637"/>
          </a:xfrm>
          <a:prstGeom prst="rect">
            <a:avLst/>
          </a:prstGeom>
          <a:noFill/>
          <a:extLst>
            <a:ext uri="{909E8E84-426E-40DD-AFC4-6F175D3DCCD1}">
              <a14:hiddenFill xmlns:a14="http://schemas.microsoft.com/office/drawing/2010/main">
                <a:solidFill>
                  <a:srgbClr val="FFFFFF"/>
                </a:solidFill>
              </a14:hiddenFill>
            </a:ext>
          </a:extLst>
        </p:spPr>
      </p:pic>
      <p:pic>
        <p:nvPicPr>
          <p:cNvPr id="5" name="Kuva 4" descr="Kuva, joka sisältää kohteen teksti, tietokone, Elektroninen laite, vekotin&#10;&#10;Kuvaus luotu automaattisesti">
            <a:extLst>
              <a:ext uri="{FF2B5EF4-FFF2-40B4-BE49-F238E27FC236}">
                <a16:creationId xmlns:a16="http://schemas.microsoft.com/office/drawing/2014/main" id="{EBC86AC6-DA78-C805-CA98-48D812361D66}"/>
              </a:ext>
            </a:extLst>
          </p:cNvPr>
          <p:cNvPicPr>
            <a:picLocks noChangeAspect="1"/>
          </p:cNvPicPr>
          <p:nvPr/>
        </p:nvPicPr>
        <p:blipFill rotWithShape="1">
          <a:blip r:embed="rId3">
            <a:extLst>
              <a:ext uri="{28A0092B-C50C-407E-A947-70E740481C1C}">
                <a14:useLocalDpi xmlns:a14="http://schemas.microsoft.com/office/drawing/2010/main" val="0"/>
              </a:ext>
            </a:extLst>
          </a:blip>
          <a:srcRect l="23704" t="45278" r="32778" b="34722"/>
          <a:stretch/>
        </p:blipFill>
        <p:spPr>
          <a:xfrm>
            <a:off x="4716056" y="4047201"/>
            <a:ext cx="637419" cy="390589"/>
          </a:xfrm>
          <a:prstGeom prst="rect">
            <a:avLst/>
          </a:prstGeom>
        </p:spPr>
      </p:pic>
    </p:spTree>
    <p:extLst>
      <p:ext uri="{BB962C8B-B14F-4D97-AF65-F5344CB8AC3E}">
        <p14:creationId xmlns:p14="http://schemas.microsoft.com/office/powerpoint/2010/main" val="3472342603"/>
      </p:ext>
    </p:extLst>
  </p:cSld>
  <p:clrMapOvr>
    <a:masterClrMapping/>
  </p:clrMapOvr>
</p:sld>
</file>

<file path=ppt/theme/theme1.xml><?xml version="1.0" encoding="utf-8"?>
<a:theme xmlns:a="http://schemas.openxmlformats.org/drawingml/2006/main" name="Merkki">
  <a:themeElements>
    <a:clrScheme name="Merkki">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Merkki">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rkki">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TM10001106[[fn=Merkki]]</Template>
  <TotalTime>17</TotalTime>
  <Words>333</Words>
  <Application>Microsoft Office PowerPoint</Application>
  <PresentationFormat>Laajakuva</PresentationFormat>
  <Paragraphs>27</Paragraphs>
  <Slides>2</Slides>
  <Notes>0</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2</vt:i4>
      </vt:variant>
    </vt:vector>
  </HeadingPairs>
  <TitlesOfParts>
    <vt:vector size="9" baseType="lpstr">
      <vt:lpstr>Arial</vt:lpstr>
      <vt:lpstr>Gill Sans MT</vt:lpstr>
      <vt:lpstr>Impact</vt:lpstr>
      <vt:lpstr>Open Sans</vt:lpstr>
      <vt:lpstr>Raleway</vt:lpstr>
      <vt:lpstr>Wingdings</vt:lpstr>
      <vt:lpstr>Merkki</vt:lpstr>
      <vt:lpstr>Äänimaailmoja  </vt:lpstr>
      <vt:lpstr>Sanelin - sovellus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Äänimaailmoja  </dc:title>
  <dc:creator>Anette Ahlfors</dc:creator>
  <cp:lastModifiedBy>Anette Ahlfors</cp:lastModifiedBy>
  <cp:revision>1</cp:revision>
  <dcterms:created xsi:type="dcterms:W3CDTF">2023-08-31T10:14:21Z</dcterms:created>
  <dcterms:modified xsi:type="dcterms:W3CDTF">2023-08-31T10:32:20Z</dcterms:modified>
</cp:coreProperties>
</file>