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3" r:id="rId6"/>
    <p:sldId id="264" r:id="rId7"/>
    <p:sldId id="265" r:id="rId8"/>
    <p:sldId id="261" r:id="rId9"/>
    <p:sldId id="262" r:id="rId10"/>
    <p:sldId id="260" r:id="rId11"/>
    <p:sldId id="266" r:id="rId12"/>
    <p:sldId id="268" r:id="rId13"/>
    <p:sldId id="269" r:id="rId14"/>
    <p:sldId id="267" r:id="rId15"/>
    <p:sldId id="270" r:id="rId16"/>
    <p:sldId id="272" r:id="rId17"/>
    <p:sldId id="275" r:id="rId18"/>
    <p:sldId id="276" r:id="rId19"/>
    <p:sldId id="273" r:id="rId20"/>
    <p:sldId id="277" r:id="rId21"/>
    <p:sldId id="274" r:id="rId22"/>
    <p:sldId id="278" r:id="rId23"/>
    <p:sldId id="279" r:id="rId24"/>
    <p:sldId id="280" r:id="rId25"/>
    <p:sldId id="281" r:id="rId26"/>
    <p:sldId id="282" r:id="rId27"/>
    <p:sldId id="283" r:id="rId28"/>
    <p:sldId id="285" r:id="rId29"/>
    <p:sldId id="288" r:id="rId30"/>
    <p:sldId id="286" r:id="rId31"/>
    <p:sldId id="287" r:id="rId32"/>
    <p:sldId id="289" r:id="rId33"/>
    <p:sldId id="290" r:id="rId34"/>
    <p:sldId id="291" r:id="rId35"/>
    <p:sldId id="292" r:id="rId36"/>
    <p:sldId id="293" r:id="rId37"/>
    <p:sldId id="294" r:id="rId38"/>
    <p:sldId id="295" r:id="rId39"/>
    <p:sldId id="296" r:id="rId40"/>
    <p:sldId id="28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03" autoAdjust="0"/>
    <p:restoredTop sz="94660"/>
  </p:normalViewPr>
  <p:slideViewPr>
    <p:cSldViewPr snapToGrid="0">
      <p:cViewPr varScale="1">
        <p:scale>
          <a:sx n="87" d="100"/>
          <a:sy n="87" d="100"/>
        </p:scale>
        <p:origin x="7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smtClean="0"/>
              <a:t>Muokkaa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smtClean="0"/>
              <a:t>Muokkaa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Content Placeholder 3"/>
          <p:cNvSpPr>
            <a:spLocks noGrp="1"/>
          </p:cNvSpPr>
          <p:nvPr>
            <p:ph sz="quarter" idx="13"/>
          </p:nvPr>
        </p:nvSpPr>
        <p:spPr>
          <a:xfrm>
            <a:off x="913774" y="3051012"/>
            <a:ext cx="5106027"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Content Placeholder 5"/>
          <p:cNvSpPr>
            <a:spLocks noGrp="1"/>
          </p:cNvSpPr>
          <p:nvPr>
            <p:ph sz="quarter" idx="14"/>
          </p:nvPr>
        </p:nvSpPr>
        <p:spPr>
          <a:xfrm>
            <a:off x="6172200" y="3051012"/>
            <a:ext cx="5105401"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smtClean="0"/>
              <a:t>Muokkaa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4/23/2021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reena.yle.fi/1-5038681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vimeo.com/24516137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erveysportti.fi/xmedia/tmm/tmm00046a_TOIMIA_SPS_kyselylomake.pdf" TargetMode="External"/><Relationship Id="rId2" Type="http://schemas.openxmlformats.org/officeDocument/2006/relationships/hyperlink" Target="https://www.terveysportti.fi/xmedia/tmm/tmm00092a_TOIMIA_yksinaisyyskysymyslomake.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punainenristi.fi/hae-apua-ja-tukea/apua-yksinaisyytee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ielenterveystalo.fi/aikuiset/itsehoito-ja-oppaat/oppaat/tietoa_ikaihmisten_mielenterveydesta/Pages/default.asp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yksinäisyys</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391376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a:hlinkClick r:id="rId2"/>
              </a:rPr>
              <a:t>Näkymättömät | TV | Areena | yle.fi</a:t>
            </a:r>
            <a:endParaRPr lang="fi-FI" dirty="0"/>
          </a:p>
        </p:txBody>
      </p:sp>
    </p:spTree>
    <p:extLst>
      <p:ext uri="{BB962C8B-B14F-4D97-AF65-F5344CB8AC3E}">
        <p14:creationId xmlns:p14="http://schemas.microsoft.com/office/powerpoint/2010/main" val="2118681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vanheneminen</a:t>
            </a:r>
            <a:endParaRPr lang="fi-FI" dirty="0"/>
          </a:p>
        </p:txBody>
      </p:sp>
      <p:sp>
        <p:nvSpPr>
          <p:cNvPr id="3" name="Sisällön paikkamerkki 2"/>
          <p:cNvSpPr>
            <a:spLocks noGrp="1"/>
          </p:cNvSpPr>
          <p:nvPr>
            <p:ph sz="quarter" idx="13"/>
          </p:nvPr>
        </p:nvSpPr>
        <p:spPr/>
        <p:txBody>
          <a:bodyPr>
            <a:normAutofit fontScale="92500" lnSpcReduction="10000"/>
          </a:bodyPr>
          <a:lstStyle/>
          <a:p>
            <a:r>
              <a:rPr lang="fi-FI" dirty="0" smtClean="0"/>
              <a:t>Naisista 86 % saavuttaa 70 vuoden iän, miehistä vain 70 %</a:t>
            </a:r>
          </a:p>
          <a:p>
            <a:r>
              <a:rPr lang="fi-FI" dirty="0" smtClean="0"/>
              <a:t>Kun arvioidaan väestön ikääntymisen vaikutusta terveyden- ja vanhustenhuollon palveluiden ja laitospaikkojen kysyntään, on kokonaiselinajan lisäksi tärkeää tietää, kuinka monta vuotaa iäkkäät henkilöt elävät terveenä ja kuinka monena vuotena he kärsivät merkittävistä toimintakyvyn rajoituksista</a:t>
            </a:r>
          </a:p>
          <a:p>
            <a:r>
              <a:rPr lang="fi-FI" dirty="0" smtClean="0"/>
              <a:t>Itsenäisen toimintakyvyn keskeinen edellytys on liikkumiskyky: kävelykyvyn heiketessä itsenäinen selviytyminen vaarantuu</a:t>
            </a:r>
          </a:p>
          <a:p>
            <a:r>
              <a:rPr lang="fi-FI" dirty="0" smtClean="0"/>
              <a:t>80-vuotiaista naisista noin puolet pystyy kävelemään 500 metriä vaikeuksitta, mutta 86-vuotiaista enää noin joka viides</a:t>
            </a:r>
          </a:p>
        </p:txBody>
      </p:sp>
    </p:spTree>
    <p:extLst>
      <p:ext uri="{BB962C8B-B14F-4D97-AF65-F5344CB8AC3E}">
        <p14:creationId xmlns:p14="http://schemas.microsoft.com/office/powerpoint/2010/main" val="4273951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”miten surkea onkaan vanhuksen loppu! Hän heikkenee päivä päivältä; hänen näkönsä huononee, korvansa kuuroutuvat, voimansa vähenevät. Hänen sydämensä ei tunne enää lepoa, hänen suunsa vaikenee, puhe ei enää kulje. Hänen kaikkia luitaan kolottaa. Ne toimet, joille hän muinoin omistautui innokkaana, hän suorittaa enää vain vaivoin eikä mikään maistu hänelle enää. Nenän tukkeutuessa hän ei tunne enää tuoksujakaan. Vanhuus on pahin onnettomuus, joka voi ihmistä kohdata! Egyptiläinen runoilija ja filosofi </a:t>
            </a:r>
            <a:r>
              <a:rPr lang="fi-FI" dirty="0" err="1" smtClean="0"/>
              <a:t>ptah-hotep</a:t>
            </a:r>
            <a:r>
              <a:rPr lang="fi-FI" dirty="0" smtClean="0"/>
              <a:t> 2500 </a:t>
            </a:r>
            <a:r>
              <a:rPr lang="fi-FI" dirty="0" err="1" smtClean="0"/>
              <a:t>ekr.</a:t>
            </a:r>
            <a:endParaRPr lang="fi-FI" dirty="0"/>
          </a:p>
        </p:txBody>
      </p:sp>
    </p:spTree>
    <p:extLst>
      <p:ext uri="{BB962C8B-B14F-4D97-AF65-F5344CB8AC3E}">
        <p14:creationId xmlns:p14="http://schemas.microsoft.com/office/powerpoint/2010/main" val="3760471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normAutofit fontScale="92500" lnSpcReduction="10000"/>
          </a:bodyPr>
          <a:lstStyle/>
          <a:p>
            <a:r>
              <a:rPr lang="fi-FI" dirty="0" smtClean="0"/>
              <a:t>Kulttuurissamme on edelleen tapan määritellä valmiiksi, miten vanhuus tuntuu ja näkyy ruumiissa, vanhan ihmisen subjektiivinen käsitys ja toive omasta ainutkertaisesta ruumiista ohitetaan</a:t>
            </a:r>
          </a:p>
          <a:p>
            <a:r>
              <a:rPr lang="fi-FI" dirty="0" smtClean="0"/>
              <a:t>”vanhojen ruumiiden intiimeimmistä kolkista ja sopukoista tulee hoitotyön julkisia keskustelun aiheita ja suuntamerkkejä. Niitä punnitaan, mitataan, nostetaan, pestään, öljytään, niistä keskustellaan, niitä analysoidaan. Ruumiin kunnon tarkastuksista ja raportoinneista tulee pakostakin työn pysyviä aineksia. Esimerkiksi pitämällä vatsan toiminnasta listaa, johon potilaiden päivittäiset ulosteet merkitään isolla tai pienellä a:lla, ripustetaan yksi kulttuurimme yksityisimpiä ja intiimeimpiä alueita yleisesti nähtäville” </a:t>
            </a:r>
            <a:r>
              <a:rPr lang="fi-FI" dirty="0" err="1" smtClean="0"/>
              <a:t>finnur</a:t>
            </a:r>
            <a:r>
              <a:rPr lang="fi-FI" dirty="0" smtClean="0"/>
              <a:t> </a:t>
            </a:r>
            <a:r>
              <a:rPr lang="fi-FI" dirty="0" err="1" smtClean="0"/>
              <a:t>magnusson</a:t>
            </a:r>
            <a:endParaRPr lang="fi-FI" dirty="0"/>
          </a:p>
        </p:txBody>
      </p:sp>
    </p:spTree>
    <p:extLst>
      <p:ext uri="{BB962C8B-B14F-4D97-AF65-F5344CB8AC3E}">
        <p14:creationId xmlns:p14="http://schemas.microsoft.com/office/powerpoint/2010/main" val="2944390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”nuoren ihmisen askel on nopea, mutta hän ei tunne tietä. Vanhan askel on hidas, mutta se teki tien” malilainen sananlasku</a:t>
            </a:r>
            <a:endParaRPr lang="fi-FI" dirty="0"/>
          </a:p>
        </p:txBody>
      </p:sp>
    </p:spTree>
    <p:extLst>
      <p:ext uri="{BB962C8B-B14F-4D97-AF65-F5344CB8AC3E}">
        <p14:creationId xmlns:p14="http://schemas.microsoft.com/office/powerpoint/2010/main" val="668377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yksinäisyys</a:t>
            </a:r>
            <a:endParaRPr lang="fi-FI" dirty="0"/>
          </a:p>
        </p:txBody>
      </p:sp>
      <p:sp>
        <p:nvSpPr>
          <p:cNvPr id="3" name="Sisällön paikkamerkki 2"/>
          <p:cNvSpPr>
            <a:spLocks noGrp="1"/>
          </p:cNvSpPr>
          <p:nvPr>
            <p:ph sz="quarter" idx="13"/>
          </p:nvPr>
        </p:nvSpPr>
        <p:spPr/>
        <p:txBody>
          <a:bodyPr/>
          <a:lstStyle/>
          <a:p>
            <a:r>
              <a:rPr lang="fi-FI" dirty="0" smtClean="0"/>
              <a:t>Määritellään usein subjektiiviseksi kielteiseksi kokemukseksi, joka johtuu puutteellisista vuorovaikutussuhteista</a:t>
            </a:r>
          </a:p>
          <a:p>
            <a:r>
              <a:rPr lang="fi-FI" dirty="0" smtClean="0"/>
              <a:t>Ikääntyneistä ihmisistä yksinäisyyttä kokee määritelmästä ja mittaustavasta riippuen muutamasta prosentista 70 prosenttiin</a:t>
            </a:r>
          </a:p>
          <a:p>
            <a:r>
              <a:rPr lang="fi-FI" dirty="0" smtClean="0"/>
              <a:t>Arvioilta kolmasosalle yksinäisyys on jossain määrin ongelma, mutta yhdelle kymmenestä ikääntyneestä ihmisestä se merkitsee vakavaa uhkaa terveydelle ja hyvinvoinnille</a:t>
            </a:r>
            <a:endParaRPr lang="fi-FI" dirty="0"/>
          </a:p>
        </p:txBody>
      </p:sp>
    </p:spTree>
    <p:extLst>
      <p:ext uri="{BB962C8B-B14F-4D97-AF65-F5344CB8AC3E}">
        <p14:creationId xmlns:p14="http://schemas.microsoft.com/office/powerpoint/2010/main" val="448842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Yksinäisyyttä määrittävät tekijät</a:t>
            </a:r>
            <a:endParaRPr lang="fi-FI" dirty="0"/>
          </a:p>
        </p:txBody>
      </p:sp>
      <p:sp>
        <p:nvSpPr>
          <p:cNvPr id="3" name="Sisällön paikkamerkki 2"/>
          <p:cNvSpPr>
            <a:spLocks noGrp="1"/>
          </p:cNvSpPr>
          <p:nvPr>
            <p:ph sz="quarter" idx="13"/>
          </p:nvPr>
        </p:nvSpPr>
        <p:spPr>
          <a:xfrm>
            <a:off x="913774" y="1740878"/>
            <a:ext cx="10363826" cy="4994030"/>
          </a:xfrm>
        </p:spPr>
        <p:txBody>
          <a:bodyPr>
            <a:normAutofit/>
          </a:bodyPr>
          <a:lstStyle/>
          <a:p>
            <a:pPr marL="0" indent="0">
              <a:buNone/>
            </a:pPr>
            <a:r>
              <a:rPr lang="fi-FI" b="1" dirty="0" smtClean="0"/>
              <a:t>1. Yksilölliset tekijät: ikä, sukupuoli, siviilisääty</a:t>
            </a:r>
          </a:p>
          <a:p>
            <a:r>
              <a:rPr lang="fi-FI" i="1" cap="none" dirty="0" smtClean="0"/>
              <a:t>”en mää </a:t>
            </a:r>
            <a:r>
              <a:rPr lang="fi-FI" i="1" cap="none" dirty="0" err="1" smtClean="0"/>
              <a:t>oo</a:t>
            </a:r>
            <a:r>
              <a:rPr lang="fi-FI" i="1" cap="none" dirty="0" smtClean="0"/>
              <a:t> koskaan </a:t>
            </a:r>
            <a:r>
              <a:rPr lang="fi-FI" i="1" cap="none" dirty="0" err="1" smtClean="0"/>
              <a:t>aatellu</a:t>
            </a:r>
            <a:r>
              <a:rPr lang="fi-FI" i="1" cap="none" dirty="0" smtClean="0"/>
              <a:t> sitä, että mää </a:t>
            </a:r>
            <a:r>
              <a:rPr lang="fi-FI" i="1" cap="none" dirty="0" err="1" smtClean="0"/>
              <a:t>oon</a:t>
            </a:r>
            <a:r>
              <a:rPr lang="fi-FI" i="1" cap="none" dirty="0" smtClean="0"/>
              <a:t> yksinäinen. vaikka mää olen yksin. silloin se ei varmaan </a:t>
            </a:r>
            <a:r>
              <a:rPr lang="fi-FI" i="1" cap="none" dirty="0" err="1" smtClean="0"/>
              <a:t>oo</a:t>
            </a:r>
            <a:r>
              <a:rPr lang="fi-FI" i="1" cap="none" dirty="0" smtClean="0"/>
              <a:t> mikään </a:t>
            </a:r>
            <a:r>
              <a:rPr lang="fi-FI" i="1" cap="none" dirty="0" err="1" smtClean="0"/>
              <a:t>semmonen</a:t>
            </a:r>
            <a:r>
              <a:rPr lang="fi-FI" i="1" cap="none" dirty="0" smtClean="0"/>
              <a:t> ongelma. lisääntyyhän se yksinäisyys ilman muuta, kun on jo näin iäkäs.”</a:t>
            </a:r>
          </a:p>
          <a:p>
            <a:r>
              <a:rPr lang="fi-FI" i="1" cap="none" dirty="0" smtClean="0"/>
              <a:t>”</a:t>
            </a:r>
            <a:r>
              <a:rPr lang="fi-FI" i="1" cap="none" dirty="0" err="1" smtClean="0"/>
              <a:t>Semmoset</a:t>
            </a:r>
            <a:r>
              <a:rPr lang="fi-FI" i="1" cap="none" dirty="0" smtClean="0"/>
              <a:t> merkkipäivät, kaikkien syntymäpäivien aikaan, muistan kaikki ensitapaamiset, kihlapäivät, kaikki nämä ja hääpäivät, ne on </a:t>
            </a:r>
            <a:r>
              <a:rPr lang="fi-FI" i="1" cap="none" dirty="0" err="1" smtClean="0"/>
              <a:t>kauhian</a:t>
            </a:r>
            <a:r>
              <a:rPr lang="fi-FI" i="1" cap="none" dirty="0" smtClean="0"/>
              <a:t> vaikeita. tuo ikävän ja surun”</a:t>
            </a:r>
          </a:p>
          <a:p>
            <a:r>
              <a:rPr lang="fi-FI" cap="none" dirty="0" smtClean="0"/>
              <a:t>IKÄ SINÄLLÄÄN EI AIHEUTA, VAAN PIKEMMINKIN IKÄÄNTYMISEEN LIITTYVÄT MUUTOKSET JA MENETYKSET</a:t>
            </a:r>
          </a:p>
          <a:p>
            <a:endParaRPr lang="fi-FI" dirty="0"/>
          </a:p>
        </p:txBody>
      </p:sp>
    </p:spTree>
    <p:extLst>
      <p:ext uri="{BB962C8B-B14F-4D97-AF65-F5344CB8AC3E}">
        <p14:creationId xmlns:p14="http://schemas.microsoft.com/office/powerpoint/2010/main" val="3783491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492370"/>
            <a:ext cx="10363826" cy="5298830"/>
          </a:xfrm>
        </p:spPr>
        <p:txBody>
          <a:bodyPr>
            <a:normAutofit fontScale="92500"/>
          </a:bodyPr>
          <a:lstStyle/>
          <a:p>
            <a:r>
              <a:rPr lang="fi-FI" sz="2400" dirty="0" smtClean="0"/>
              <a:t>Sukupuolten väliset erot saattavat selittyä ennemminkin siviilisäädyllä: eronneiden, naimattomien ja leskien keskuudessa yksinäisyys on yleisempää miehillä kuin naisilla</a:t>
            </a:r>
          </a:p>
          <a:p>
            <a:r>
              <a:rPr lang="fi-FI" sz="2400" dirty="0" err="1" smtClean="0"/>
              <a:t>Leskeytyminen</a:t>
            </a:r>
            <a:r>
              <a:rPr lang="fi-FI" sz="2400" dirty="0" smtClean="0"/>
              <a:t> on keskeinen ikääntyneiden yksinäisyyden aiheuttaja</a:t>
            </a:r>
          </a:p>
          <a:p>
            <a:pPr marL="0" indent="0">
              <a:buNone/>
            </a:pPr>
            <a:r>
              <a:rPr lang="fi-FI" sz="2200" b="1" dirty="0" smtClean="0"/>
              <a:t>2. Sosiaaliset tekijät: sosioekonominen asema, toimeentulo, sosiaaliset ja yhteisölliset verkostot, ihmisten keskinäinen vuorovaikutus</a:t>
            </a:r>
          </a:p>
          <a:p>
            <a:r>
              <a:rPr lang="fi-FI" sz="2400" cap="none" dirty="0" smtClean="0"/>
              <a:t>”ystävyyssuhteita ei juuri ole. ei ole enää tänä päivänä vieraanvaraisuutta niin kuin ennen. asunnossa ei ole ketään toista…kaipaisi semmoista juttukaveria”</a:t>
            </a:r>
          </a:p>
          <a:p>
            <a:r>
              <a:rPr lang="fi-FI" sz="2400" cap="none" dirty="0" smtClean="0"/>
              <a:t>”kyläilykulttuuria ei ole. kyllä </a:t>
            </a:r>
            <a:r>
              <a:rPr lang="fi-FI" sz="2400" cap="none" dirty="0" err="1" smtClean="0"/>
              <a:t>mä</a:t>
            </a:r>
            <a:r>
              <a:rPr lang="fi-FI" sz="2400" cap="none" dirty="0" smtClean="0"/>
              <a:t> sitä toivoisin, että ihmiset </a:t>
            </a:r>
            <a:r>
              <a:rPr lang="fi-FI" sz="2400" cap="none" dirty="0" err="1" smtClean="0"/>
              <a:t>poikkeis</a:t>
            </a:r>
            <a:r>
              <a:rPr lang="fi-FI" sz="2400" cap="none" dirty="0" smtClean="0"/>
              <a:t> vähän </a:t>
            </a:r>
            <a:r>
              <a:rPr lang="fi-FI" sz="2400" cap="none" dirty="0" err="1" smtClean="0"/>
              <a:t>rupatteleen</a:t>
            </a:r>
            <a:r>
              <a:rPr lang="fi-FI" sz="2400" cap="none" dirty="0" smtClean="0"/>
              <a:t>”</a:t>
            </a:r>
          </a:p>
          <a:p>
            <a:r>
              <a:rPr lang="fi-FI" sz="2400" i="1" cap="none" dirty="0" smtClean="0"/>
              <a:t>”Välillä on turhautunut olo. ketä varten täällä ollaan, tarvitaanko enää mihinkään? ei sitä </a:t>
            </a:r>
            <a:r>
              <a:rPr lang="fi-FI" sz="2400" i="1" cap="none" dirty="0" err="1" smtClean="0"/>
              <a:t>tiiä</a:t>
            </a:r>
            <a:r>
              <a:rPr lang="fi-FI" sz="2400" i="1" cap="none" dirty="0" smtClean="0"/>
              <a:t>, kukkaan ei </a:t>
            </a:r>
            <a:r>
              <a:rPr lang="fi-FI" sz="2400" i="1" cap="none" dirty="0" err="1" smtClean="0"/>
              <a:t>tiiä</a:t>
            </a:r>
            <a:r>
              <a:rPr lang="fi-FI" sz="2400" i="1" cap="none" dirty="0" smtClean="0"/>
              <a:t> minun yksinäisyydestä </a:t>
            </a:r>
            <a:r>
              <a:rPr lang="fi-FI" sz="2400" i="1" cap="none" dirty="0" err="1" smtClean="0"/>
              <a:t>mittään</a:t>
            </a:r>
            <a:r>
              <a:rPr lang="fi-FI" sz="2400" i="1" cap="none" dirty="0" smtClean="0"/>
              <a:t>. oma kokemus”</a:t>
            </a:r>
          </a:p>
          <a:p>
            <a:endParaRPr lang="fi-FI" cap="none" dirty="0"/>
          </a:p>
        </p:txBody>
      </p:sp>
    </p:spTree>
    <p:extLst>
      <p:ext uri="{BB962C8B-B14F-4D97-AF65-F5344CB8AC3E}">
        <p14:creationId xmlns:p14="http://schemas.microsoft.com/office/powerpoint/2010/main" val="909728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normAutofit fontScale="85000" lnSpcReduction="20000"/>
          </a:bodyPr>
          <a:lstStyle/>
          <a:p>
            <a:r>
              <a:rPr lang="fi-FI" dirty="0" smtClean="0"/>
              <a:t>Alhainen koulutustaso liittyy myös yksinäisyyteen</a:t>
            </a:r>
          </a:p>
          <a:p>
            <a:r>
              <a:rPr lang="fi-FI" dirty="0" smtClean="0"/>
              <a:t>Ikäihmiset arvostavat erityisesti kontakteja oman ikäisten ystävien kanssa</a:t>
            </a:r>
          </a:p>
          <a:p>
            <a:r>
              <a:rPr lang="fi-FI" dirty="0" smtClean="0"/>
              <a:t>Ikäihmiset valikoivat mieluummin emotionaalista tukea tuottavia suhteita, kuin vain liittymisen tarpeita tyydyttäviä suhteita</a:t>
            </a:r>
          </a:p>
          <a:p>
            <a:r>
              <a:rPr lang="fi-FI" i="1" cap="none" dirty="0" smtClean="0"/>
              <a:t>…asuu noinkin lähellä niin niitten kanssa ajatuksia vaihdetaan ja maailman tilanteesta keskustellaan ja siitä yksin jaksamisesta.</a:t>
            </a:r>
          </a:p>
          <a:p>
            <a:r>
              <a:rPr lang="fi-FI" i="1" cap="none" dirty="0" smtClean="0"/>
              <a:t>jos </a:t>
            </a:r>
            <a:r>
              <a:rPr lang="fi-FI" i="1" cap="none" dirty="0" err="1" smtClean="0"/>
              <a:t>mä</a:t>
            </a:r>
            <a:r>
              <a:rPr lang="fi-FI" i="1" cap="none" dirty="0" smtClean="0"/>
              <a:t> löytäisin yks tai kaks sukulaissielua, jonka kanssa </a:t>
            </a:r>
            <a:r>
              <a:rPr lang="fi-FI" i="1" cap="none" dirty="0" err="1" smtClean="0"/>
              <a:t>mä</a:t>
            </a:r>
            <a:r>
              <a:rPr lang="fi-FI" i="1" cap="none" dirty="0" smtClean="0"/>
              <a:t> voisin olla enemmän kanssakäymisissä…mutta en mää kehtaa edes ehdottaa tai ei kukaan </a:t>
            </a:r>
            <a:r>
              <a:rPr lang="fi-FI" i="1" cap="none" dirty="0" err="1" smtClean="0"/>
              <a:t>oo</a:t>
            </a:r>
            <a:r>
              <a:rPr lang="fi-FI" i="1" cap="none" dirty="0" smtClean="0"/>
              <a:t> </a:t>
            </a:r>
            <a:r>
              <a:rPr lang="fi-FI" i="1" cap="none" dirty="0" err="1" smtClean="0"/>
              <a:t>mulle</a:t>
            </a:r>
            <a:r>
              <a:rPr lang="fi-FI" i="1" cap="none" dirty="0" smtClean="0"/>
              <a:t> </a:t>
            </a:r>
            <a:r>
              <a:rPr lang="fi-FI" i="1" cap="none" dirty="0" err="1" smtClean="0"/>
              <a:t>ehdottanu</a:t>
            </a:r>
            <a:r>
              <a:rPr lang="fi-FI" i="1" cap="none" dirty="0" smtClean="0"/>
              <a:t> mitään.</a:t>
            </a:r>
          </a:p>
          <a:p>
            <a:r>
              <a:rPr lang="fi-FI" i="1" cap="none" dirty="0" smtClean="0"/>
              <a:t>erilaisissa tilaisuuksissa, palavereissa en koe olevani yksinäinen, koska siellä joku aina kysyy jotakin ja tulee vuorovaikutusta</a:t>
            </a:r>
          </a:p>
        </p:txBody>
      </p:sp>
    </p:spTree>
    <p:extLst>
      <p:ext uri="{BB962C8B-B14F-4D97-AF65-F5344CB8AC3E}">
        <p14:creationId xmlns:p14="http://schemas.microsoft.com/office/powerpoint/2010/main" val="3901446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694592"/>
            <a:ext cx="10363826" cy="5758962"/>
          </a:xfrm>
        </p:spPr>
        <p:txBody>
          <a:bodyPr>
            <a:normAutofit/>
          </a:bodyPr>
          <a:lstStyle/>
          <a:p>
            <a:r>
              <a:rPr lang="fi-FI" i="1" cap="none" dirty="0" smtClean="0"/>
              <a:t>se yksinäisyyden tunne on jatkuvasti hallitseva. saat miettiä itseksesi kaiken. yksinäisyys siinä on hallitseva tunne, kun ketään ei käy, ketään ei ole, ei ole vuorovaikutusta. olen itsekseen eläjä. tämä on </a:t>
            </a:r>
            <a:r>
              <a:rPr lang="fi-FI" i="1" cap="none" dirty="0" err="1" smtClean="0"/>
              <a:t>semmonen</a:t>
            </a:r>
            <a:r>
              <a:rPr lang="fi-FI" i="1" cap="none" dirty="0" smtClean="0"/>
              <a:t> kielteistä tunnetta ylläpitävä tekijä.</a:t>
            </a:r>
          </a:p>
          <a:p>
            <a:pPr marL="0" indent="0">
              <a:buNone/>
            </a:pPr>
            <a:r>
              <a:rPr lang="fi-FI" b="1" i="1" cap="none" dirty="0" smtClean="0"/>
              <a:t>3. </a:t>
            </a:r>
            <a:r>
              <a:rPr lang="fi-FI" b="1" cap="none" dirty="0" smtClean="0"/>
              <a:t>TERVEYTEEN JA TOIMINTAKYKYYN LIITTYVÄT TEKIJÄT</a:t>
            </a:r>
          </a:p>
          <a:p>
            <a:r>
              <a:rPr lang="fi-FI" cap="none" dirty="0" smtClean="0"/>
              <a:t>IKÄÄNTYNEEN IHMISEN SUBJEKTIIVINEN ARVIO TERVEYDESTÄÄN JA TOIMINTAKYVYSTÄÄN ON YHTEYDESSÄ YKSINÄISYYTEEN USEAMMIN KUIN OBJEKTIIVISESTI TODETTU TERVEYS JA TOIMINTAKYKY</a:t>
            </a:r>
          </a:p>
          <a:p>
            <a:r>
              <a:rPr lang="fi-FI" i="1" cap="none" dirty="0" smtClean="0"/>
              <a:t>en mää </a:t>
            </a:r>
            <a:r>
              <a:rPr lang="fi-FI" i="1" cap="none" dirty="0" err="1" smtClean="0"/>
              <a:t>oo</a:t>
            </a:r>
            <a:r>
              <a:rPr lang="fi-FI" i="1" cap="none" dirty="0" smtClean="0"/>
              <a:t> koskaan </a:t>
            </a:r>
            <a:r>
              <a:rPr lang="fi-FI" i="1" cap="none" dirty="0" err="1" smtClean="0"/>
              <a:t>aatellu</a:t>
            </a:r>
            <a:r>
              <a:rPr lang="fi-FI" i="1" cap="none" dirty="0" smtClean="0"/>
              <a:t> sitä, että mää </a:t>
            </a:r>
            <a:r>
              <a:rPr lang="fi-FI" i="1" cap="none" dirty="0" err="1" smtClean="0"/>
              <a:t>oon</a:t>
            </a:r>
            <a:r>
              <a:rPr lang="fi-FI" i="1" cap="none" dirty="0" smtClean="0"/>
              <a:t> yksinäinen. vaikka mää olen yksin. silloin se ei varmaan </a:t>
            </a:r>
            <a:r>
              <a:rPr lang="fi-FI" i="1" cap="none" dirty="0" err="1" smtClean="0"/>
              <a:t>oo</a:t>
            </a:r>
            <a:r>
              <a:rPr lang="fi-FI" i="1" cap="none" dirty="0" smtClean="0"/>
              <a:t> mikään </a:t>
            </a:r>
            <a:r>
              <a:rPr lang="fi-FI" i="1" cap="none" dirty="0" err="1" smtClean="0"/>
              <a:t>semmonen</a:t>
            </a:r>
            <a:r>
              <a:rPr lang="fi-FI" i="1" cap="none" dirty="0" smtClean="0"/>
              <a:t> ongelma. lisääntyyhän se yksinäisyys ilman muuta, kun on jo näin iäkäs. </a:t>
            </a:r>
          </a:p>
          <a:p>
            <a:r>
              <a:rPr lang="fi-FI" i="1" cap="none" dirty="0"/>
              <a:t>”Jos on sairas ja muuta, jos ei pääse täältä, yksin on täällä…jos on huonokuntoinen, ei saa nukuttua, ei ruoka maista ja peikot hyppii ja saa tuntemaan, että mitä varten täällä oikein ollaan. pyöräilykaveria olisin vailla nyt.”</a:t>
            </a:r>
          </a:p>
          <a:p>
            <a:endParaRPr lang="fi-FI" i="1" cap="none" dirty="0" smtClean="0"/>
          </a:p>
          <a:p>
            <a:endParaRPr lang="fi-FI" cap="none" dirty="0" smtClean="0"/>
          </a:p>
          <a:p>
            <a:endParaRPr lang="fi-FI" cap="none" dirty="0" smtClean="0"/>
          </a:p>
        </p:txBody>
      </p:sp>
    </p:spTree>
    <p:extLst>
      <p:ext uri="{BB962C8B-B14F-4D97-AF65-F5344CB8AC3E}">
        <p14:creationId xmlns:p14="http://schemas.microsoft.com/office/powerpoint/2010/main" val="2530456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22.4, 4 tuntia, kodin merkitys, vanheneminen, yksinäisyys</a:t>
            </a:r>
          </a:p>
          <a:p>
            <a:r>
              <a:rPr lang="fi-FI" dirty="0" smtClean="0"/>
              <a:t>23.4, 2 tuntia, yksinäisyys</a:t>
            </a:r>
          </a:p>
          <a:p>
            <a:r>
              <a:rPr lang="fi-FI" dirty="0" smtClean="0"/>
              <a:t>29.4, 4 tuntia, koulutuspäivä, tehtävä</a:t>
            </a:r>
          </a:p>
          <a:p>
            <a:r>
              <a:rPr lang="fi-FI" dirty="0" smtClean="0"/>
              <a:t>30.4, 2 tuntia, tehtävän purku, yhteenveto</a:t>
            </a:r>
            <a:endParaRPr lang="fi-FI" dirty="0"/>
          </a:p>
        </p:txBody>
      </p:sp>
    </p:spTree>
    <p:extLst>
      <p:ext uri="{BB962C8B-B14F-4D97-AF65-F5344CB8AC3E}">
        <p14:creationId xmlns:p14="http://schemas.microsoft.com/office/powerpoint/2010/main" val="319753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Toiminnan vajaudet saattavat haitata osallistumista</a:t>
            </a:r>
          </a:p>
          <a:p>
            <a:r>
              <a:rPr lang="fi-FI" dirty="0" smtClean="0"/>
              <a:t>Huonoksi koettu terveys liittyy yksinäisyyden tunteisiin</a:t>
            </a:r>
          </a:p>
          <a:p>
            <a:r>
              <a:rPr lang="fi-FI" dirty="0" smtClean="0"/>
              <a:t>Yksinäisyys voi johtaa muistihäiriöiden syntymiseen ja päinvastoin; kognitiivisen toimintakyvyn heikkeneminen saattaa aiheuttaa yksinäisyyden tunteita</a:t>
            </a:r>
          </a:p>
        </p:txBody>
      </p:sp>
    </p:spTree>
    <p:extLst>
      <p:ext uri="{BB962C8B-B14F-4D97-AF65-F5344CB8AC3E}">
        <p14:creationId xmlns:p14="http://schemas.microsoft.com/office/powerpoint/2010/main" val="1831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a:t>Yksinäisyyden peikot tanssii täällä. Mikä on se tunne, no tyhjähän se </a:t>
            </a:r>
            <a:r>
              <a:rPr lang="fi-FI" dirty="0" smtClean="0"/>
              <a:t>on</a:t>
            </a:r>
          </a:p>
          <a:p>
            <a:r>
              <a:rPr lang="fi-FI" dirty="0" err="1"/>
              <a:t>Semmonen</a:t>
            </a:r>
            <a:r>
              <a:rPr lang="fi-FI" dirty="0"/>
              <a:t> katkeroitunut mieli, että ei </a:t>
            </a:r>
            <a:r>
              <a:rPr lang="fi-FI" dirty="0" err="1"/>
              <a:t>oo</a:t>
            </a:r>
            <a:r>
              <a:rPr lang="fi-FI" dirty="0"/>
              <a:t> kettään… Onkohan minut </a:t>
            </a:r>
            <a:r>
              <a:rPr lang="fi-FI" dirty="0" err="1"/>
              <a:t>unohettu</a:t>
            </a:r>
            <a:r>
              <a:rPr lang="fi-FI" dirty="0"/>
              <a:t> tänne… </a:t>
            </a:r>
            <a:endParaRPr lang="fi-FI" dirty="0" smtClean="0"/>
          </a:p>
          <a:p>
            <a:r>
              <a:rPr lang="fi-FI" dirty="0" smtClean="0"/>
              <a:t>Ei </a:t>
            </a:r>
            <a:r>
              <a:rPr lang="fi-FI" dirty="0" err="1"/>
              <a:t>oo</a:t>
            </a:r>
            <a:r>
              <a:rPr lang="fi-FI" dirty="0"/>
              <a:t> </a:t>
            </a:r>
            <a:r>
              <a:rPr lang="fi-FI" dirty="0" err="1"/>
              <a:t>semmosta</a:t>
            </a:r>
            <a:r>
              <a:rPr lang="fi-FI" dirty="0"/>
              <a:t> yksinäisyyttä. Mää pärjään hyvin </a:t>
            </a:r>
            <a:r>
              <a:rPr lang="fi-FI" dirty="0" err="1"/>
              <a:t>ihteni</a:t>
            </a:r>
            <a:r>
              <a:rPr lang="fi-FI" dirty="0"/>
              <a:t> </a:t>
            </a:r>
            <a:r>
              <a:rPr lang="fi-FI" dirty="0" err="1"/>
              <a:t>kans</a:t>
            </a:r>
            <a:endParaRPr lang="fi-FI" dirty="0"/>
          </a:p>
        </p:txBody>
      </p:sp>
    </p:spTree>
    <p:extLst>
      <p:ext uri="{BB962C8B-B14F-4D97-AF65-F5344CB8AC3E}">
        <p14:creationId xmlns:p14="http://schemas.microsoft.com/office/powerpoint/2010/main" val="3050641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sz="quarter" idx="13"/>
          </p:nvPr>
        </p:nvPicPr>
        <p:blipFill>
          <a:blip r:embed="rId2"/>
          <a:stretch>
            <a:fillRect/>
          </a:stretch>
        </p:blipFill>
        <p:spPr>
          <a:xfrm>
            <a:off x="1468314" y="-1"/>
            <a:ext cx="8370277" cy="6858001"/>
          </a:xfrm>
          <a:prstGeom prst="rect">
            <a:avLst/>
          </a:prstGeom>
        </p:spPr>
      </p:pic>
    </p:spTree>
    <p:extLst>
      <p:ext uri="{BB962C8B-B14F-4D97-AF65-F5344CB8AC3E}">
        <p14:creationId xmlns:p14="http://schemas.microsoft.com/office/powerpoint/2010/main" val="3328147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Emotionaalinen yksinäisyys= ilmenee kielteisenä yksinäisyyden tunteena, johon kietoutuu monia muista kielteisiä tunteita</a:t>
            </a:r>
          </a:p>
          <a:p>
            <a:r>
              <a:rPr lang="fi-FI" dirty="0" smtClean="0"/>
              <a:t>Sosiaalinen yksinäisyys = liittyvät puutteelliset  vuorovaikutussuhteet ja kanssakäymistä ja osallistumista vaikeuttavat tekijät</a:t>
            </a:r>
          </a:p>
          <a:p>
            <a:r>
              <a:rPr lang="fi-FI" dirty="0" smtClean="0"/>
              <a:t>Yksinäisyyden tunteiden taustalla vaikuttavat myös erilaiset luonteenpiirteet, tilannetekijät, kulttuuri, oma elämänhistoria, tavoitteet, motiivit ja selviytymiskeinot</a:t>
            </a:r>
            <a:endParaRPr lang="fi-FI" dirty="0"/>
          </a:p>
        </p:txBody>
      </p:sp>
    </p:spTree>
    <p:extLst>
      <p:ext uri="{BB962C8B-B14F-4D97-AF65-F5344CB8AC3E}">
        <p14:creationId xmlns:p14="http://schemas.microsoft.com/office/powerpoint/2010/main" val="2289800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87398" y="275617"/>
            <a:ext cx="10364451" cy="1596177"/>
          </a:xfrm>
        </p:spPr>
        <p:txBody>
          <a:bodyPr/>
          <a:lstStyle/>
          <a:p>
            <a:endParaRPr lang="fi-FI"/>
          </a:p>
        </p:txBody>
      </p:sp>
      <p:pic>
        <p:nvPicPr>
          <p:cNvPr id="4" name="Sisällön paikkamerkk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62808" y="360485"/>
            <a:ext cx="7746023" cy="6330461"/>
          </a:xfrm>
        </p:spPr>
      </p:pic>
    </p:spTree>
    <p:extLst>
      <p:ext uri="{BB962C8B-B14F-4D97-AF65-F5344CB8AC3E}">
        <p14:creationId xmlns:p14="http://schemas.microsoft.com/office/powerpoint/2010/main" val="3504276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Yksinäisyys – uhka terveydelle</a:t>
            </a:r>
            <a:endParaRPr lang="fi-FI" dirty="0"/>
          </a:p>
        </p:txBody>
      </p:sp>
      <p:sp>
        <p:nvSpPr>
          <p:cNvPr id="3" name="Sisällön paikkamerkki 2"/>
          <p:cNvSpPr>
            <a:spLocks noGrp="1"/>
          </p:cNvSpPr>
          <p:nvPr>
            <p:ph sz="quarter" idx="13"/>
          </p:nvPr>
        </p:nvSpPr>
        <p:spPr/>
        <p:txBody>
          <a:bodyPr>
            <a:normAutofit fontScale="77500" lnSpcReduction="20000"/>
          </a:bodyPr>
          <a:lstStyle/>
          <a:p>
            <a:r>
              <a:rPr lang="fi-FI" dirty="0" smtClean="0"/>
              <a:t>Keskeinen terveyttä ja hyvinvointia heikentävä tekijä</a:t>
            </a:r>
          </a:p>
          <a:p>
            <a:r>
              <a:rPr lang="fi-FI" dirty="0" smtClean="0"/>
              <a:t>Yksinäisyyden on todettu ennustavan kuolleisuutta, masennusta, muistin heikkenemistä, laitokseen joutumista ja huonoksi koettua terveyttä</a:t>
            </a:r>
          </a:p>
          <a:p>
            <a:r>
              <a:rPr lang="fi-FI" dirty="0" smtClean="0"/>
              <a:t>Yksinäisyyteen liittyy kielteisiä tunteita, kuten masentuneisuutta, ahdistuneisuutta, surua, ikävystymistä, tyhjyyttä hylätyksi tulemisen tunnetta, epätoivoa, kärsimättömyyttä ja itsensä torjumista.</a:t>
            </a:r>
          </a:p>
          <a:p>
            <a:r>
              <a:rPr lang="fi-FI" dirty="0" smtClean="0"/>
              <a:t>Kielteiset tunteet ilmenevät erilaisina käyttäytymistapoina tai selviytymiskeinoina, kuten sisäänpäin kääntymisenä, passiivisuutena tai </a:t>
            </a:r>
            <a:r>
              <a:rPr lang="fi-FI" dirty="0" err="1" smtClean="0"/>
              <a:t>akvtiivisuutena</a:t>
            </a:r>
            <a:r>
              <a:rPr lang="fi-FI" dirty="0" smtClean="0"/>
              <a:t>, sosiaalisina pelkoina ja huonona terveyskäyttäytymisenä</a:t>
            </a:r>
          </a:p>
          <a:p>
            <a:r>
              <a:rPr lang="fi-FI" dirty="0" smtClean="0"/>
              <a:t>Päihteiden ja lääkkeiden väärinkäyttö, liikasyöminen, itsestä huolehtimatta jättäminen, pahimmillaan itsemurha</a:t>
            </a:r>
            <a:endParaRPr lang="fi-FI" dirty="0"/>
          </a:p>
        </p:txBody>
      </p:sp>
    </p:spTree>
    <p:extLst>
      <p:ext uri="{BB962C8B-B14F-4D97-AF65-F5344CB8AC3E}">
        <p14:creationId xmlns:p14="http://schemas.microsoft.com/office/powerpoint/2010/main" val="3757088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Altruistinen itsemurha: tekijä haluaa uhrata itsensä vapaaehtoisesti, jotta ei esimerkiksi kuormittaisi perhettään</a:t>
            </a:r>
          </a:p>
          <a:p>
            <a:r>
              <a:rPr lang="fi-FI" dirty="0" smtClean="0"/>
              <a:t>Anonyymi itsemurha: tekijä kokee toivottomuutta ja elämän </a:t>
            </a:r>
            <a:r>
              <a:rPr lang="fi-FI" dirty="0" err="1" smtClean="0"/>
              <a:t>tarkoituksettomuutta</a:t>
            </a:r>
            <a:endParaRPr lang="fi-FI" dirty="0" smtClean="0"/>
          </a:p>
          <a:p>
            <a:r>
              <a:rPr lang="fi-FI" dirty="0" smtClean="0"/>
              <a:t>Egoistinen itsemurha: tekijä kokee jäävänsä sosiaalisen yhteisön ulkopuolelle</a:t>
            </a:r>
            <a:endParaRPr lang="fi-FI" dirty="0"/>
          </a:p>
        </p:txBody>
      </p:sp>
    </p:spTree>
    <p:extLst>
      <p:ext uri="{BB962C8B-B14F-4D97-AF65-F5344CB8AC3E}">
        <p14:creationId xmlns:p14="http://schemas.microsoft.com/office/powerpoint/2010/main" val="3888512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Yksinäisyyden lähikäsitteet</a:t>
            </a:r>
            <a:endParaRPr lang="fi-FI" dirty="0"/>
          </a:p>
        </p:txBody>
      </p:sp>
      <p:sp>
        <p:nvSpPr>
          <p:cNvPr id="3" name="Sisällön paikkamerkki 2"/>
          <p:cNvSpPr>
            <a:spLocks noGrp="1"/>
          </p:cNvSpPr>
          <p:nvPr>
            <p:ph sz="quarter" idx="13"/>
          </p:nvPr>
        </p:nvSpPr>
        <p:spPr/>
        <p:txBody>
          <a:bodyPr/>
          <a:lstStyle/>
          <a:p>
            <a:endParaRPr lang="fi-FI" dirty="0"/>
          </a:p>
        </p:txBody>
      </p:sp>
      <p:sp>
        <p:nvSpPr>
          <p:cNvPr id="4" name="Nuoli vasemmalle ja oikealle 3"/>
          <p:cNvSpPr/>
          <p:nvPr/>
        </p:nvSpPr>
        <p:spPr>
          <a:xfrm>
            <a:off x="580293" y="2039815"/>
            <a:ext cx="10656277" cy="392137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p:cNvSpPr txBox="1"/>
          <p:nvPr/>
        </p:nvSpPr>
        <p:spPr>
          <a:xfrm>
            <a:off x="1371600" y="3710354"/>
            <a:ext cx="1468315" cy="923330"/>
          </a:xfrm>
          <a:prstGeom prst="rect">
            <a:avLst/>
          </a:prstGeom>
          <a:noFill/>
        </p:spPr>
        <p:txBody>
          <a:bodyPr wrap="square" rtlCol="0">
            <a:spAutoFit/>
          </a:bodyPr>
          <a:lstStyle/>
          <a:p>
            <a:r>
              <a:rPr lang="fi-FI" dirty="0" smtClean="0"/>
              <a:t>Vieraantuminen/syrjäytyminen</a:t>
            </a:r>
            <a:endParaRPr lang="fi-FI" dirty="0"/>
          </a:p>
        </p:txBody>
      </p:sp>
      <p:sp>
        <p:nvSpPr>
          <p:cNvPr id="6" name="Tekstiruutu 5"/>
          <p:cNvSpPr txBox="1"/>
          <p:nvPr/>
        </p:nvSpPr>
        <p:spPr>
          <a:xfrm>
            <a:off x="9155724" y="3335215"/>
            <a:ext cx="1468315" cy="1754326"/>
          </a:xfrm>
          <a:prstGeom prst="rect">
            <a:avLst/>
          </a:prstGeom>
          <a:noFill/>
        </p:spPr>
        <p:txBody>
          <a:bodyPr wrap="square" rtlCol="0">
            <a:spAutoFit/>
          </a:bodyPr>
          <a:lstStyle/>
          <a:p>
            <a:r>
              <a:rPr lang="fi-FI" dirty="0" smtClean="0"/>
              <a:t>Yhteyden tiedostaminen itsensä, muiden ja yhteiskunnan välillä</a:t>
            </a:r>
            <a:endParaRPr lang="fi-FI" dirty="0"/>
          </a:p>
        </p:txBody>
      </p:sp>
      <p:sp>
        <p:nvSpPr>
          <p:cNvPr id="7" name="Tekstiruutu 6"/>
          <p:cNvSpPr txBox="1"/>
          <p:nvPr/>
        </p:nvSpPr>
        <p:spPr>
          <a:xfrm>
            <a:off x="5908432" y="4141176"/>
            <a:ext cx="2447506" cy="369332"/>
          </a:xfrm>
          <a:prstGeom prst="rect">
            <a:avLst/>
          </a:prstGeom>
          <a:noFill/>
        </p:spPr>
        <p:txBody>
          <a:bodyPr wrap="square" rtlCol="0">
            <a:spAutoFit/>
          </a:bodyPr>
          <a:lstStyle/>
          <a:p>
            <a:r>
              <a:rPr lang="fi-FI" dirty="0" smtClean="0"/>
              <a:t>Yksinolo</a:t>
            </a:r>
            <a:endParaRPr lang="fi-FI" dirty="0"/>
          </a:p>
        </p:txBody>
      </p:sp>
      <p:sp>
        <p:nvSpPr>
          <p:cNvPr id="8" name="Tekstiruutu 7"/>
          <p:cNvSpPr txBox="1"/>
          <p:nvPr/>
        </p:nvSpPr>
        <p:spPr>
          <a:xfrm>
            <a:off x="4067909" y="2989247"/>
            <a:ext cx="1468315" cy="369332"/>
          </a:xfrm>
          <a:prstGeom prst="rect">
            <a:avLst/>
          </a:prstGeom>
          <a:noFill/>
        </p:spPr>
        <p:txBody>
          <a:bodyPr wrap="square" rtlCol="0">
            <a:spAutoFit/>
          </a:bodyPr>
          <a:lstStyle/>
          <a:p>
            <a:r>
              <a:rPr lang="fi-FI" dirty="0" smtClean="0"/>
              <a:t>Eristyneisyys</a:t>
            </a:r>
            <a:endParaRPr lang="fi-FI" dirty="0"/>
          </a:p>
        </p:txBody>
      </p:sp>
      <p:sp>
        <p:nvSpPr>
          <p:cNvPr id="9" name="Tekstiruutu 8"/>
          <p:cNvSpPr txBox="1"/>
          <p:nvPr/>
        </p:nvSpPr>
        <p:spPr>
          <a:xfrm>
            <a:off x="6887622" y="3289823"/>
            <a:ext cx="1468315" cy="369332"/>
          </a:xfrm>
          <a:prstGeom prst="rect">
            <a:avLst/>
          </a:prstGeom>
          <a:noFill/>
        </p:spPr>
        <p:txBody>
          <a:bodyPr wrap="square" rtlCol="0">
            <a:spAutoFit/>
          </a:bodyPr>
          <a:lstStyle/>
          <a:p>
            <a:r>
              <a:rPr lang="fi-FI" dirty="0" smtClean="0"/>
              <a:t>Yhteisyys</a:t>
            </a:r>
            <a:endParaRPr lang="fi-FI" dirty="0"/>
          </a:p>
        </p:txBody>
      </p:sp>
      <p:sp>
        <p:nvSpPr>
          <p:cNvPr id="10" name="Tekstiruutu 9"/>
          <p:cNvSpPr txBox="1"/>
          <p:nvPr/>
        </p:nvSpPr>
        <p:spPr>
          <a:xfrm>
            <a:off x="3171092" y="4309503"/>
            <a:ext cx="1468315" cy="369332"/>
          </a:xfrm>
          <a:prstGeom prst="rect">
            <a:avLst/>
          </a:prstGeom>
          <a:noFill/>
        </p:spPr>
        <p:txBody>
          <a:bodyPr wrap="square" rtlCol="0">
            <a:spAutoFit/>
          </a:bodyPr>
          <a:lstStyle/>
          <a:p>
            <a:r>
              <a:rPr lang="fi-FI" dirty="0" smtClean="0"/>
              <a:t>Yksinäisyys</a:t>
            </a:r>
            <a:endParaRPr lang="fi-FI" dirty="0"/>
          </a:p>
        </p:txBody>
      </p:sp>
      <p:sp>
        <p:nvSpPr>
          <p:cNvPr id="11" name="Nuoli oikealle 10"/>
          <p:cNvSpPr/>
          <p:nvPr/>
        </p:nvSpPr>
        <p:spPr>
          <a:xfrm>
            <a:off x="3559106" y="5227064"/>
            <a:ext cx="5073161" cy="1186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Oman valinnan mahdollisuus kasvaa</a:t>
            </a:r>
            <a:endParaRPr lang="fi-FI" dirty="0"/>
          </a:p>
        </p:txBody>
      </p:sp>
    </p:spTree>
    <p:extLst>
      <p:ext uri="{BB962C8B-B14F-4D97-AF65-F5344CB8AC3E}">
        <p14:creationId xmlns:p14="http://schemas.microsoft.com/office/powerpoint/2010/main" val="2411197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tunnistaminen</a:t>
            </a:r>
            <a:endParaRPr lang="fi-FI" dirty="0"/>
          </a:p>
        </p:txBody>
      </p:sp>
      <p:sp>
        <p:nvSpPr>
          <p:cNvPr id="3" name="Sisällön paikkamerkki 2"/>
          <p:cNvSpPr>
            <a:spLocks noGrp="1"/>
          </p:cNvSpPr>
          <p:nvPr>
            <p:ph sz="quarter" idx="13"/>
          </p:nvPr>
        </p:nvSpPr>
        <p:spPr>
          <a:xfrm>
            <a:off x="913774" y="1758462"/>
            <a:ext cx="10363826" cy="4141176"/>
          </a:xfrm>
        </p:spPr>
        <p:txBody>
          <a:bodyPr>
            <a:normAutofit lnSpcReduction="10000"/>
          </a:bodyPr>
          <a:lstStyle/>
          <a:p>
            <a:r>
              <a:rPr lang="fi-FI" dirty="0">
                <a:hlinkClick r:id="rId2"/>
              </a:rPr>
              <a:t>Kuka täällä uskaltaa vanheta? on </a:t>
            </a:r>
            <a:r>
              <a:rPr lang="fi-FI" dirty="0" err="1">
                <a:hlinkClick r:id="rId2"/>
              </a:rPr>
              <a:t>Vimeo</a:t>
            </a:r>
            <a:endParaRPr lang="fi-FI" dirty="0" smtClean="0"/>
          </a:p>
          <a:p>
            <a:r>
              <a:rPr lang="fi-FI" dirty="0" smtClean="0"/>
              <a:t>Vakavasti yksinäisten on vaikea puhua aiheesta</a:t>
            </a:r>
          </a:p>
          <a:p>
            <a:r>
              <a:rPr lang="fi-FI" dirty="0" smtClean="0"/>
              <a:t>Puhutaan vasta, kun aihe on ohitettu tai siihen on alistuttu</a:t>
            </a:r>
          </a:p>
          <a:p>
            <a:r>
              <a:rPr lang="fi-FI" dirty="0" smtClean="0"/>
              <a:t>Runsas terveys- ja sosiaalipalvelujen käyttö</a:t>
            </a:r>
          </a:p>
          <a:p>
            <a:r>
              <a:rPr lang="fi-FI" dirty="0" smtClean="0"/>
              <a:t>Väsymys</a:t>
            </a:r>
          </a:p>
          <a:p>
            <a:r>
              <a:rPr lang="fi-FI" dirty="0" smtClean="0"/>
              <a:t>Selittämätön pelko</a:t>
            </a:r>
          </a:p>
          <a:p>
            <a:r>
              <a:rPr lang="fi-FI" dirty="0" smtClean="0"/>
              <a:t>Epätoivo</a:t>
            </a:r>
          </a:p>
          <a:p>
            <a:r>
              <a:rPr lang="fi-FI" dirty="0" smtClean="0"/>
              <a:t>Ylimääräisiä kipuja</a:t>
            </a:r>
          </a:p>
          <a:p>
            <a:r>
              <a:rPr lang="fi-FI" dirty="0"/>
              <a:t>Eristäytyminen, tärkeää esim. löytää ne lesket, joilla ei ole ystäviä</a:t>
            </a:r>
          </a:p>
          <a:p>
            <a:endParaRPr lang="fi-FI" dirty="0"/>
          </a:p>
        </p:txBody>
      </p:sp>
    </p:spTree>
    <p:extLst>
      <p:ext uri="{BB962C8B-B14F-4D97-AF65-F5344CB8AC3E}">
        <p14:creationId xmlns:p14="http://schemas.microsoft.com/office/powerpoint/2010/main" val="3599792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Voidaan kysyä, onko joku, jolta vanhus saa apua missä tilanteessa tahansa</a:t>
            </a:r>
          </a:p>
          <a:p>
            <a:r>
              <a:rPr lang="fi-FI" dirty="0" smtClean="0"/>
              <a:t>Voidaan kysyä läheisen ja luotetun ihmisen olemassaoloa ja tyytyväisyyttä tähän ihmissuhteeseen</a:t>
            </a:r>
          </a:p>
          <a:p>
            <a:r>
              <a:rPr lang="fi-FI" dirty="0" smtClean="0"/>
              <a:t>Voidaan kysyä ystävien olemassaoloa ja kontakteja heihin</a:t>
            </a:r>
          </a:p>
          <a:p>
            <a:r>
              <a:rPr lang="fi-FI" dirty="0" smtClean="0"/>
              <a:t>Sosiaalisia suhteita arvioitaessa täytyy muistaa, että suhteilla voi olla kielteisiä tai myönteisiä vaikutuksia</a:t>
            </a:r>
            <a:endParaRPr lang="fi-FI" dirty="0"/>
          </a:p>
        </p:txBody>
      </p:sp>
    </p:spTree>
    <p:extLst>
      <p:ext uri="{BB962C8B-B14F-4D97-AF65-F5344CB8AC3E}">
        <p14:creationId xmlns:p14="http://schemas.microsoft.com/office/powerpoint/2010/main" val="892544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Kodin merkitys</a:t>
            </a:r>
            <a:endParaRPr lang="fi-FI" dirty="0"/>
          </a:p>
        </p:txBody>
      </p:sp>
      <p:sp>
        <p:nvSpPr>
          <p:cNvPr id="3" name="Sisällön paikkamerkki 2"/>
          <p:cNvSpPr>
            <a:spLocks noGrp="1"/>
          </p:cNvSpPr>
          <p:nvPr>
            <p:ph sz="quarter" idx="13"/>
          </p:nvPr>
        </p:nvSpPr>
        <p:spPr>
          <a:xfrm>
            <a:off x="913774" y="2002972"/>
            <a:ext cx="10363826" cy="4354286"/>
          </a:xfrm>
        </p:spPr>
        <p:txBody>
          <a:bodyPr>
            <a:normAutofit/>
          </a:bodyPr>
          <a:lstStyle/>
          <a:p>
            <a:r>
              <a:rPr lang="fi-FI" dirty="0" smtClean="0"/>
              <a:t>Terveyden edistämisessä on ymmärrettävä ympäristön yleiset merkitykset</a:t>
            </a:r>
          </a:p>
          <a:p>
            <a:r>
              <a:rPr lang="fi-FI" dirty="0" smtClean="0"/>
              <a:t>Kodin ”merkitysluokat”: </a:t>
            </a:r>
          </a:p>
          <a:p>
            <a:pPr lvl="1"/>
            <a:r>
              <a:rPr lang="fi-FI" dirty="0" smtClean="0"/>
              <a:t>Kodin ja asunnon kunto</a:t>
            </a:r>
          </a:p>
          <a:p>
            <a:pPr lvl="1"/>
            <a:r>
              <a:rPr lang="fi-FI" dirty="0" smtClean="0"/>
              <a:t>Tapa tehdä arjen toimintoja ja käsitellä ja järjestää kodin kalusteita ja välineitä</a:t>
            </a:r>
          </a:p>
          <a:p>
            <a:pPr lvl="1"/>
            <a:r>
              <a:rPr lang="fi-FI" dirty="0" smtClean="0"/>
              <a:t>Oman elämänkulkuun liittyvät kognitiiviset tekijät</a:t>
            </a:r>
          </a:p>
          <a:p>
            <a:pPr lvl="1"/>
            <a:r>
              <a:rPr lang="fi-FI" dirty="0" smtClean="0"/>
              <a:t>Tunteisiin liittyvät elementit, yksinäisyys, turvallisuus, miellyttävyys</a:t>
            </a:r>
          </a:p>
          <a:p>
            <a:pPr lvl="1"/>
            <a:r>
              <a:rPr lang="fi-FI" dirty="0" smtClean="0"/>
              <a:t>Naapurit, läheiset, ystävät</a:t>
            </a:r>
          </a:p>
          <a:p>
            <a:r>
              <a:rPr lang="fi-FI" dirty="0" smtClean="0"/>
              <a:t>Kodin merkitys korostuu yli 80-vuotiailla, koska viettävät suurimman osan ajasta kotona ja sen lähiympäristössä</a:t>
            </a:r>
            <a:endParaRPr lang="fi-FI" dirty="0"/>
          </a:p>
        </p:txBody>
      </p:sp>
    </p:spTree>
    <p:extLst>
      <p:ext uri="{BB962C8B-B14F-4D97-AF65-F5344CB8AC3E}">
        <p14:creationId xmlns:p14="http://schemas.microsoft.com/office/powerpoint/2010/main" val="3121662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Erilaisia mittareita</a:t>
            </a:r>
            <a:endParaRPr lang="fi-FI" dirty="0"/>
          </a:p>
        </p:txBody>
      </p:sp>
      <p:sp>
        <p:nvSpPr>
          <p:cNvPr id="3" name="Sisällön paikkamerkki 2"/>
          <p:cNvSpPr>
            <a:spLocks noGrp="1"/>
          </p:cNvSpPr>
          <p:nvPr>
            <p:ph sz="quarter" idx="13"/>
          </p:nvPr>
        </p:nvSpPr>
        <p:spPr/>
        <p:txBody>
          <a:bodyPr/>
          <a:lstStyle/>
          <a:p>
            <a:r>
              <a:rPr lang="fi-FI" dirty="0">
                <a:hlinkClick r:id="rId2"/>
              </a:rPr>
              <a:t>TOIMIA Anne Punakallio 4/11 (terveysportti.fi</a:t>
            </a:r>
            <a:r>
              <a:rPr lang="fi-FI" dirty="0" smtClean="0">
                <a:hlinkClick r:id="rId2"/>
              </a:rPr>
              <a:t>)</a:t>
            </a:r>
            <a:endParaRPr lang="fi-FI" dirty="0" smtClean="0"/>
          </a:p>
          <a:p>
            <a:r>
              <a:rPr lang="fi-FI" dirty="0" smtClean="0"/>
              <a:t>Yksittäinen kysymys: ”kärsittekö yksinäisyydestä?” soveltuu hyvin </a:t>
            </a:r>
            <a:r>
              <a:rPr lang="fi-FI" dirty="0" err="1" smtClean="0"/>
              <a:t>sosiaali</a:t>
            </a:r>
            <a:r>
              <a:rPr lang="fi-FI" dirty="0" smtClean="0"/>
              <a:t>- ja terveydenhuollon toimintaympäristöihin ja työntekijöille</a:t>
            </a:r>
          </a:p>
          <a:p>
            <a:r>
              <a:rPr lang="fi-FI" dirty="0" smtClean="0"/>
              <a:t>Ongelmana saattaa olla liian positiivinen vastaus</a:t>
            </a:r>
          </a:p>
          <a:p>
            <a:r>
              <a:rPr lang="fi-FI" dirty="0" smtClean="0"/>
              <a:t>Erityisen tärkeää on tunnistaa masennus riittävän ajoissa</a:t>
            </a:r>
          </a:p>
          <a:p>
            <a:r>
              <a:rPr lang="fi-FI" dirty="0">
                <a:hlinkClick r:id="rId3"/>
              </a:rPr>
              <a:t>Microsoft Word - SPS_kyselylomake_TOIMIA_111011.doc (terveysportti.fi</a:t>
            </a:r>
            <a:r>
              <a:rPr lang="fi-FI" dirty="0" smtClean="0">
                <a:hlinkClick r:id="rId3"/>
              </a:rPr>
              <a:t>)</a:t>
            </a:r>
            <a:endParaRPr lang="fi-FI" dirty="0" smtClean="0"/>
          </a:p>
          <a:p>
            <a:r>
              <a:rPr lang="fi-FI" dirty="0" smtClean="0"/>
              <a:t>Selvittää yhteisyyttä</a:t>
            </a:r>
            <a:endParaRPr lang="fi-FI" dirty="0"/>
          </a:p>
        </p:txBody>
      </p:sp>
    </p:spTree>
    <p:extLst>
      <p:ext uri="{BB962C8B-B14F-4D97-AF65-F5344CB8AC3E}">
        <p14:creationId xmlns:p14="http://schemas.microsoft.com/office/powerpoint/2010/main" val="967975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auttamismenetelmät</a:t>
            </a:r>
            <a:endParaRPr lang="fi-FI" dirty="0"/>
          </a:p>
        </p:txBody>
      </p:sp>
      <p:sp>
        <p:nvSpPr>
          <p:cNvPr id="3" name="Sisällön paikkamerkki 2"/>
          <p:cNvSpPr>
            <a:spLocks noGrp="1"/>
          </p:cNvSpPr>
          <p:nvPr>
            <p:ph sz="quarter" idx="13"/>
          </p:nvPr>
        </p:nvSpPr>
        <p:spPr/>
        <p:txBody>
          <a:bodyPr/>
          <a:lstStyle/>
          <a:p>
            <a:r>
              <a:rPr lang="fi-FI" dirty="0"/>
              <a:t>Emotionaalinen yksinäisyys= ilmenee kielteisenä yksinäisyyden tunteena, johon kietoutuu monia muista kielteisiä tunteita</a:t>
            </a:r>
          </a:p>
          <a:p>
            <a:r>
              <a:rPr lang="fi-FI" dirty="0"/>
              <a:t>Sosiaalinen yksinäisyys = liittyvät puutteelliset  vuorovaikutussuhteet ja kanssakäymistä ja osallistumista vaikeuttavat tekijät</a:t>
            </a:r>
          </a:p>
          <a:p>
            <a:endParaRPr lang="fi-FI" dirty="0"/>
          </a:p>
        </p:txBody>
      </p:sp>
    </p:spTree>
    <p:extLst>
      <p:ext uri="{BB962C8B-B14F-4D97-AF65-F5344CB8AC3E}">
        <p14:creationId xmlns:p14="http://schemas.microsoft.com/office/powerpoint/2010/main" val="1308576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Emotionaalisen yksinäisyyden auttamismenetelmät</a:t>
            </a:r>
            <a:endParaRPr lang="fi-FI" dirty="0"/>
          </a:p>
        </p:txBody>
      </p:sp>
      <p:sp>
        <p:nvSpPr>
          <p:cNvPr id="3" name="Sisällön paikkamerkki 2"/>
          <p:cNvSpPr>
            <a:spLocks noGrp="1"/>
          </p:cNvSpPr>
          <p:nvPr>
            <p:ph sz="quarter" idx="13"/>
          </p:nvPr>
        </p:nvSpPr>
        <p:spPr/>
        <p:txBody>
          <a:bodyPr>
            <a:normAutofit lnSpcReduction="10000"/>
          </a:bodyPr>
          <a:lstStyle/>
          <a:p>
            <a:r>
              <a:rPr lang="fi-FI" dirty="0" smtClean="0"/>
              <a:t>Taustalla voi olla kokemus puolison menettämisestä, oman tai puolison terveyden menettämisestä, kuoleman läheisyydestä</a:t>
            </a:r>
          </a:p>
          <a:p>
            <a:r>
              <a:rPr lang="fi-FI" dirty="0" smtClean="0"/>
              <a:t>Apu voi löytyä omien voimavarojen ja selviytymiskeinojen kautta</a:t>
            </a:r>
          </a:p>
          <a:p>
            <a:r>
              <a:rPr lang="fi-FI" dirty="0" smtClean="0"/>
              <a:t>Hoitajan on tärkeää tunnistaa nämä</a:t>
            </a:r>
          </a:p>
          <a:p>
            <a:r>
              <a:rPr lang="fi-FI" dirty="0" smtClean="0"/>
              <a:t>Keinot: positiivisen mielialan ylläpitäminen ja edistäminen, vertaistuki, </a:t>
            </a:r>
            <a:r>
              <a:rPr lang="fi-FI" dirty="0">
                <a:hlinkClick r:id="rId2"/>
              </a:rPr>
              <a:t>Apua yksinäisyyteen - Punainen </a:t>
            </a:r>
            <a:r>
              <a:rPr lang="fi-FI" dirty="0" smtClean="0">
                <a:hlinkClick r:id="rId2"/>
              </a:rPr>
              <a:t>Risti</a:t>
            </a:r>
            <a:r>
              <a:rPr lang="fi-FI" dirty="0" smtClean="0"/>
              <a:t>, mietiskely, uskonto, läheisen ystävän tuki</a:t>
            </a:r>
          </a:p>
          <a:p>
            <a:r>
              <a:rPr lang="fi-FI" dirty="0" smtClean="0"/>
              <a:t>Emotionaalisesta yksinäisyydestä kärsivälle on tärkeää, että hänellä on joku, jonka puoleen voi kääntyä</a:t>
            </a:r>
            <a:endParaRPr lang="fi-FI" dirty="0"/>
          </a:p>
        </p:txBody>
      </p:sp>
    </p:spTree>
    <p:extLst>
      <p:ext uri="{BB962C8B-B14F-4D97-AF65-F5344CB8AC3E}">
        <p14:creationId xmlns:p14="http://schemas.microsoft.com/office/powerpoint/2010/main" val="1169296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Emotionaalisesti yksinäinen hakee mieluummin kahdenvälistä kumppania, kun taas sosiaalisesti yksinäinen haluaa erilaisia ryhmätoimintoja ja vertaisseuraa</a:t>
            </a:r>
          </a:p>
          <a:p>
            <a:r>
              <a:rPr lang="fi-FI" dirty="0" smtClean="0"/>
              <a:t>Erilaiset harrastusryhmät ei siis välttämättä auta emotionaalisesti yksinäistä ihmistä</a:t>
            </a:r>
          </a:p>
          <a:p>
            <a:r>
              <a:rPr lang="fi-FI" dirty="0" smtClean="0"/>
              <a:t>Sosiaaliset ja itsenäiset aktiviteetit</a:t>
            </a:r>
          </a:p>
          <a:p>
            <a:r>
              <a:rPr lang="fi-FI" dirty="0" smtClean="0"/>
              <a:t>Itsenäisiä aktiviteetteja on usein aliarvioitu hyvinvoinnin ja terveyden näkökulmasta</a:t>
            </a:r>
          </a:p>
          <a:p>
            <a:pPr marL="0" indent="0">
              <a:buNone/>
            </a:pPr>
            <a:endParaRPr lang="fi-FI" dirty="0"/>
          </a:p>
        </p:txBody>
      </p:sp>
    </p:spTree>
    <p:extLst>
      <p:ext uri="{BB962C8B-B14F-4D97-AF65-F5344CB8AC3E}">
        <p14:creationId xmlns:p14="http://schemas.microsoft.com/office/powerpoint/2010/main" val="3236517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Taidekokemus</a:t>
            </a:r>
          </a:p>
          <a:p>
            <a:r>
              <a:rPr lang="fi-FI" dirty="0" smtClean="0"/>
              <a:t>Taide tuo sisältöä elämään</a:t>
            </a:r>
          </a:p>
          <a:p>
            <a:r>
              <a:rPr lang="fi-FI" dirty="0" smtClean="0"/>
              <a:t>Taide voi toimia pakotienä yksinäisyyteen</a:t>
            </a:r>
          </a:p>
          <a:p>
            <a:r>
              <a:rPr lang="fi-FI" dirty="0" smtClean="0"/>
              <a:t>Taideharrastus voi estää yksinäisyyden kokemusta korvaamalla puutteita sosiaalisissa suhteissa</a:t>
            </a:r>
          </a:p>
          <a:p>
            <a:r>
              <a:rPr lang="fi-FI" dirty="0" smtClean="0"/>
              <a:t>Myös luonto voi toimia lohduttajana: yksinäisyydestä kärsivä ei tunne itseään niin yksinäiseksi, kun on jokin, johon kuuluu</a:t>
            </a:r>
            <a:endParaRPr lang="fi-FI" dirty="0"/>
          </a:p>
        </p:txBody>
      </p:sp>
    </p:spTree>
    <p:extLst>
      <p:ext uri="{BB962C8B-B14F-4D97-AF65-F5344CB8AC3E}">
        <p14:creationId xmlns:p14="http://schemas.microsoft.com/office/powerpoint/2010/main" val="2199583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Sosiaalisen yksinäisyyden auttamismenetelmät</a:t>
            </a:r>
            <a:endParaRPr lang="fi-FI" dirty="0"/>
          </a:p>
        </p:txBody>
      </p:sp>
      <p:sp>
        <p:nvSpPr>
          <p:cNvPr id="3" name="Sisällön paikkamerkki 2"/>
          <p:cNvSpPr>
            <a:spLocks noGrp="1"/>
          </p:cNvSpPr>
          <p:nvPr>
            <p:ph sz="quarter" idx="13"/>
          </p:nvPr>
        </p:nvSpPr>
        <p:spPr/>
        <p:txBody>
          <a:bodyPr/>
          <a:lstStyle/>
          <a:p>
            <a:r>
              <a:rPr lang="fi-FI" dirty="0" smtClean="0"/>
              <a:t>Ihminen voi olla joko täysin yksin ilman kontakteja tai hänellä on kontakteja, mutta hän ei koe ihmisiin yhteisyyttä</a:t>
            </a:r>
          </a:p>
          <a:p>
            <a:r>
              <a:rPr lang="fi-FI" dirty="0" smtClean="0"/>
              <a:t>Ilman ryhmään kuulumisen tunnetta ja sosiaalista hyväksyntää ihminen tuntee olevansa marginaalinen, päämäärätön ja ikävystynyt</a:t>
            </a:r>
          </a:p>
          <a:p>
            <a:r>
              <a:rPr lang="fi-FI" dirty="0" smtClean="0"/>
              <a:t>Erilaiset ryhmäinterventiot saattavat tuoda parhaan avun</a:t>
            </a:r>
          </a:p>
          <a:p>
            <a:r>
              <a:rPr lang="fi-FI" dirty="0" err="1" smtClean="0"/>
              <a:t>Psykososiaalinen</a:t>
            </a:r>
            <a:r>
              <a:rPr lang="fi-FI" dirty="0" smtClean="0"/>
              <a:t> kuntoutus: senioritanssit, ryhmäliikunta, terveyspainotteiset keskustelut, taide- ja virikeryhmät, terapeuttinen kirjottaminen, ryhmäterapia</a:t>
            </a:r>
            <a:endParaRPr lang="fi-FI" dirty="0"/>
          </a:p>
        </p:txBody>
      </p:sp>
    </p:spTree>
    <p:extLst>
      <p:ext uri="{BB962C8B-B14F-4D97-AF65-F5344CB8AC3E}">
        <p14:creationId xmlns:p14="http://schemas.microsoft.com/office/powerpoint/2010/main" val="4077638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a:xfrm>
            <a:off x="913774" y="2367092"/>
            <a:ext cx="10363826" cy="3919408"/>
          </a:xfrm>
        </p:spPr>
        <p:txBody>
          <a:bodyPr>
            <a:normAutofit/>
          </a:bodyPr>
          <a:lstStyle/>
          <a:p>
            <a:r>
              <a:rPr lang="fi-FI" dirty="0" smtClean="0"/>
              <a:t>Käsityöt</a:t>
            </a:r>
          </a:p>
          <a:p>
            <a:r>
              <a:rPr lang="fi-FI" dirty="0" smtClean="0"/>
              <a:t>Musiikin kuuntelu</a:t>
            </a:r>
          </a:p>
          <a:p>
            <a:r>
              <a:rPr lang="fi-FI" dirty="0" smtClean="0"/>
              <a:t>Television katselu</a:t>
            </a:r>
          </a:p>
          <a:p>
            <a:r>
              <a:rPr lang="fi-FI" dirty="0" smtClean="0"/>
              <a:t>Puutarhan hoito</a:t>
            </a:r>
          </a:p>
          <a:p>
            <a:r>
              <a:rPr lang="fi-FI" dirty="0" smtClean="0"/>
              <a:t>Ristisanojen tekeminen</a:t>
            </a:r>
          </a:p>
          <a:p>
            <a:r>
              <a:rPr lang="fi-FI" dirty="0" smtClean="0"/>
              <a:t>Luonnon seuraaminen</a:t>
            </a:r>
          </a:p>
          <a:p>
            <a:r>
              <a:rPr lang="fi-FI" dirty="0"/>
              <a:t> </a:t>
            </a:r>
            <a:r>
              <a:rPr lang="fi-FI" dirty="0" smtClean="0"/>
              <a:t>lemmikkieläimen hoitaminen</a:t>
            </a:r>
          </a:p>
          <a:p>
            <a:r>
              <a:rPr lang="fi-FI" dirty="0" smtClean="0"/>
              <a:t>Kaikki eivät halua osallistua ryhmiin </a:t>
            </a:r>
            <a:endParaRPr lang="fi-FI" dirty="0"/>
          </a:p>
        </p:txBody>
      </p:sp>
    </p:spTree>
    <p:extLst>
      <p:ext uri="{BB962C8B-B14F-4D97-AF65-F5344CB8AC3E}">
        <p14:creationId xmlns:p14="http://schemas.microsoft.com/office/powerpoint/2010/main" val="3802944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Surevan auttaminen</a:t>
            </a:r>
            <a:endParaRPr lang="fi-FI" dirty="0"/>
          </a:p>
        </p:txBody>
      </p:sp>
      <p:sp>
        <p:nvSpPr>
          <p:cNvPr id="3" name="Sisällön paikkamerkki 2"/>
          <p:cNvSpPr>
            <a:spLocks noGrp="1"/>
          </p:cNvSpPr>
          <p:nvPr>
            <p:ph sz="quarter" idx="13"/>
          </p:nvPr>
        </p:nvSpPr>
        <p:spPr/>
        <p:txBody>
          <a:bodyPr/>
          <a:lstStyle/>
          <a:p>
            <a:r>
              <a:rPr lang="fi-FI" dirty="0" smtClean="0"/>
              <a:t>Suru on osa luopumisen prosessia, johon sisältyy yksinäisyyttä, alakuloa, tyhjyyden tunnetta, pahaa oloa, ikävää, masennusta ja turvattomuutta</a:t>
            </a:r>
          </a:p>
          <a:p>
            <a:r>
              <a:rPr lang="fi-FI" dirty="0" smtClean="0"/>
              <a:t>Ikääntyneiden surevien ja yksinäisyyden riskissä olevien ihmisten tunnistaminen ei ole helppoa</a:t>
            </a:r>
          </a:p>
          <a:p>
            <a:r>
              <a:rPr lang="fi-FI" dirty="0" smtClean="0"/>
              <a:t>Usein vanhus pitää menetyksiä luonnollisena asiana, jonka vuoksi surulle ja sen käsittelylle ei anneta tilaa</a:t>
            </a:r>
            <a:endParaRPr lang="fi-FI" dirty="0"/>
          </a:p>
        </p:txBody>
      </p:sp>
    </p:spTree>
    <p:extLst>
      <p:ext uri="{BB962C8B-B14F-4D97-AF65-F5344CB8AC3E}">
        <p14:creationId xmlns:p14="http://schemas.microsoft.com/office/powerpoint/2010/main" val="4096722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Kokonaisvaltainen lähestyminen</a:t>
            </a:r>
          </a:p>
          <a:p>
            <a:r>
              <a:rPr lang="fi-FI" dirty="0" smtClean="0"/>
              <a:t>Aktiivinen kuuntelu, Aito läsnäolo</a:t>
            </a:r>
          </a:p>
          <a:p>
            <a:r>
              <a:rPr lang="fi-FI" dirty="0" smtClean="0"/>
              <a:t>Perustarpeista huolehtiminen, muisteleminen kannustaminen</a:t>
            </a:r>
          </a:p>
          <a:p>
            <a:r>
              <a:rPr lang="fi-FI" dirty="0" smtClean="0"/>
              <a:t>Puhelinkontaktit</a:t>
            </a:r>
          </a:p>
          <a:p>
            <a:r>
              <a:rPr lang="fi-FI" dirty="0" smtClean="0"/>
              <a:t>Sosiaaliset kontaktit voivat aiheuttaa myös stressiä</a:t>
            </a:r>
          </a:p>
          <a:p>
            <a:r>
              <a:rPr lang="fi-FI" dirty="0" smtClean="0"/>
              <a:t>Yleistä emotionaalinen ja sosiaalinen eristäytyminen</a:t>
            </a:r>
          </a:p>
          <a:p>
            <a:r>
              <a:rPr lang="fi-FI" dirty="0">
                <a:hlinkClick r:id="rId2"/>
              </a:rPr>
              <a:t>Tietoa ikäihmisten mielenterveydestä (mielenterveystalo.fi)</a:t>
            </a:r>
            <a:endParaRPr lang="fi-FI" dirty="0"/>
          </a:p>
        </p:txBody>
      </p:sp>
    </p:spTree>
    <p:extLst>
      <p:ext uri="{BB962C8B-B14F-4D97-AF65-F5344CB8AC3E}">
        <p14:creationId xmlns:p14="http://schemas.microsoft.com/office/powerpoint/2010/main" val="1541487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553915"/>
            <a:ext cx="10363826" cy="5943599"/>
          </a:xfrm>
        </p:spPr>
        <p:txBody>
          <a:bodyPr>
            <a:normAutofit/>
          </a:bodyPr>
          <a:lstStyle/>
          <a:p>
            <a:pPr marL="0" indent="0">
              <a:buNone/>
            </a:pPr>
            <a:r>
              <a:rPr lang="fi-FI" sz="2400" dirty="0"/>
              <a:t>Kun mummot kuolevat (1987)</a:t>
            </a:r>
          </a:p>
          <a:p>
            <a:pPr marL="0" indent="0">
              <a:buNone/>
            </a:pPr>
            <a:r>
              <a:rPr lang="fi-FI" dirty="0"/>
              <a:t> </a:t>
            </a:r>
          </a:p>
          <a:p>
            <a:pPr marL="0" indent="0">
              <a:buNone/>
            </a:pPr>
            <a:r>
              <a:rPr lang="fi-FI" sz="2400" cap="none" dirty="0" smtClean="0"/>
              <a:t>kun mummot kuolevat</a:t>
            </a:r>
          </a:p>
          <a:p>
            <a:pPr marL="0" indent="0">
              <a:buNone/>
            </a:pPr>
            <a:r>
              <a:rPr lang="fi-FI" sz="2400" cap="none" dirty="0" smtClean="0"/>
              <a:t>heistä tulee kukkaniittyjä ja heinää</a:t>
            </a:r>
          </a:p>
          <a:p>
            <a:pPr marL="0" indent="0">
              <a:buNone/>
            </a:pPr>
            <a:r>
              <a:rPr lang="fi-FI" sz="2400" cap="none" dirty="0" smtClean="0"/>
              <a:t>ja joistakin mummoista tulee puita</a:t>
            </a:r>
          </a:p>
          <a:p>
            <a:pPr marL="0" indent="0">
              <a:buNone/>
            </a:pPr>
            <a:r>
              <a:rPr lang="fi-FI" sz="2400" cap="none" dirty="0" smtClean="0"/>
              <a:t>ja he humisevat lastenlastensa yllä,</a:t>
            </a:r>
          </a:p>
          <a:p>
            <a:pPr marL="0" indent="0">
              <a:buNone/>
            </a:pPr>
            <a:r>
              <a:rPr lang="fi-FI" sz="2400" cap="none" dirty="0" smtClean="0"/>
              <a:t>suojaavat heitä sateelta ja tuulelta</a:t>
            </a:r>
          </a:p>
          <a:p>
            <a:pPr marL="0" indent="0">
              <a:buNone/>
            </a:pPr>
            <a:r>
              <a:rPr lang="fi-FI" sz="2400" cap="none" dirty="0" smtClean="0"/>
              <a:t>ja levittävät talvella oksansa</a:t>
            </a:r>
          </a:p>
          <a:p>
            <a:pPr marL="0" indent="0">
              <a:buNone/>
            </a:pPr>
            <a:r>
              <a:rPr lang="fi-FI" sz="2400" cap="none" dirty="0" smtClean="0"/>
              <a:t>lumimajaksi heidän ylleen.</a:t>
            </a:r>
          </a:p>
          <a:p>
            <a:pPr marL="0" indent="0">
              <a:buNone/>
            </a:pPr>
            <a:r>
              <a:rPr lang="fi-FI" sz="2400" cap="none" dirty="0" smtClean="0"/>
              <a:t>mutta sitä ennen he ovat intohimoisia</a:t>
            </a:r>
          </a:p>
          <a:p>
            <a:endParaRPr lang="fi-FI" dirty="0"/>
          </a:p>
        </p:txBody>
      </p:sp>
    </p:spTree>
    <p:extLst>
      <p:ext uri="{BB962C8B-B14F-4D97-AF65-F5344CB8AC3E}">
        <p14:creationId xmlns:p14="http://schemas.microsoft.com/office/powerpoint/2010/main" val="2749778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313509"/>
            <a:ext cx="10364451" cy="1323703"/>
          </a:xfrm>
        </p:spPr>
        <p:txBody>
          <a:bodyPr/>
          <a:lstStyle/>
          <a:p>
            <a:r>
              <a:rPr lang="fi-FI" dirty="0" smtClean="0"/>
              <a:t>Kotona asumiseen liittyvät positiiviset tekijät</a:t>
            </a:r>
            <a:endParaRPr lang="fi-FI" dirty="0"/>
          </a:p>
        </p:txBody>
      </p:sp>
      <p:pic>
        <p:nvPicPr>
          <p:cNvPr id="4" name="Sisällön paikkamerkk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29097" y="1506583"/>
            <a:ext cx="8647612" cy="5351417"/>
          </a:xfrm>
        </p:spPr>
      </p:pic>
    </p:spTree>
    <p:extLst>
      <p:ext uri="{BB962C8B-B14F-4D97-AF65-F5344CB8AC3E}">
        <p14:creationId xmlns:p14="http://schemas.microsoft.com/office/powerpoint/2010/main" val="2776113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Yksinäisyyden ennaltaehkäisy</a:t>
            </a:r>
            <a:endParaRPr lang="fi-FI" dirty="0"/>
          </a:p>
        </p:txBody>
      </p:sp>
      <p:sp>
        <p:nvSpPr>
          <p:cNvPr id="3" name="Sisällön paikkamerkki 2"/>
          <p:cNvSpPr>
            <a:spLocks noGrp="1"/>
          </p:cNvSpPr>
          <p:nvPr>
            <p:ph sz="quarter" idx="13"/>
          </p:nvPr>
        </p:nvSpPr>
        <p:spPr/>
        <p:txBody>
          <a:bodyPr>
            <a:normAutofit/>
          </a:bodyPr>
          <a:lstStyle/>
          <a:p>
            <a:r>
              <a:rPr lang="fi-FI" dirty="0" smtClean="0"/>
              <a:t>Lähtökohtana on yksinäisyyden ja sen riskien tunnistaminen</a:t>
            </a:r>
          </a:p>
          <a:p>
            <a:r>
              <a:rPr lang="fi-FI" dirty="0" smtClean="0"/>
              <a:t>Tehtävä 29.4:</a:t>
            </a:r>
          </a:p>
          <a:p>
            <a:pPr marL="800100" lvl="1" indent="-342900">
              <a:buFont typeface="+mj-lt"/>
              <a:buAutoNum type="arabicPeriod"/>
            </a:pPr>
            <a:r>
              <a:rPr lang="fi-FI" dirty="0" smtClean="0"/>
              <a:t>Millaisia toimenpiteitä on edistää ikäihmisten terveyttä ja toimintakykyä niin, että riski yksinäisyyteen pienenee? Mieti asiaa yksilön, perheen, yhteisön ja yhteiskunnan näkökulmista</a:t>
            </a:r>
          </a:p>
          <a:p>
            <a:pPr marL="800100" lvl="1" indent="-342900">
              <a:buFont typeface="+mj-lt"/>
              <a:buAutoNum type="arabicPeriod"/>
            </a:pPr>
            <a:r>
              <a:rPr lang="fi-FI" dirty="0" smtClean="0"/>
              <a:t>Voit tehdä tehtävän yhdessä kaverin/kaverien </a:t>
            </a:r>
            <a:r>
              <a:rPr lang="fi-FI" dirty="0" smtClean="0"/>
              <a:t>kanssa</a:t>
            </a:r>
          </a:p>
          <a:p>
            <a:pPr marL="800100" lvl="1" indent="-342900">
              <a:buFont typeface="+mj-lt"/>
              <a:buAutoNum type="arabicPeriod"/>
            </a:pPr>
            <a:r>
              <a:rPr lang="fi-FI" dirty="0" smtClean="0"/>
              <a:t>Tee tehtävä </a:t>
            </a:r>
            <a:r>
              <a:rPr lang="fi-FI" dirty="0" err="1" smtClean="0"/>
              <a:t>wordille</a:t>
            </a:r>
            <a:r>
              <a:rPr lang="fi-FI" dirty="0" smtClean="0"/>
              <a:t>, palauta marille ennen esittämistä s-postiin </a:t>
            </a:r>
            <a:r>
              <a:rPr lang="fi-FI" cap="none" dirty="0" smtClean="0"/>
              <a:t>mari.partanen@ksao.fi</a:t>
            </a:r>
            <a:endParaRPr lang="fi-FI" cap="none" dirty="0" smtClean="0"/>
          </a:p>
          <a:p>
            <a:pPr marL="800100" lvl="1" indent="-342900">
              <a:buFont typeface="+mj-lt"/>
              <a:buAutoNum type="arabicPeriod"/>
            </a:pPr>
            <a:r>
              <a:rPr lang="fi-FI" dirty="0" smtClean="0"/>
              <a:t>Tehtävät </a:t>
            </a:r>
            <a:r>
              <a:rPr lang="fi-FI" dirty="0" smtClean="0"/>
              <a:t>käydään läpi 30.4</a:t>
            </a:r>
          </a:p>
          <a:p>
            <a:pPr marL="800100" lvl="1" indent="-342900">
              <a:buFont typeface="+mj-lt"/>
              <a:buAutoNum type="arabicPeriod"/>
            </a:pPr>
            <a:endParaRPr lang="fi-FI" dirty="0"/>
          </a:p>
        </p:txBody>
      </p:sp>
    </p:spTree>
    <p:extLst>
      <p:ext uri="{BB962C8B-B14F-4D97-AF65-F5344CB8AC3E}">
        <p14:creationId xmlns:p14="http://schemas.microsoft.com/office/powerpoint/2010/main" val="3036861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836024"/>
            <a:ext cx="10363826" cy="4955176"/>
          </a:xfrm>
        </p:spPr>
        <p:txBody>
          <a:bodyPr>
            <a:normAutofit/>
          </a:bodyPr>
          <a:lstStyle/>
          <a:p>
            <a:r>
              <a:rPr lang="fi-FI" sz="2400" dirty="0" smtClean="0"/>
              <a:t>Puhutaanko kotona asumisesta vai tarkoitetaanko todellisuudessa palvelujen järjestämistä tai </a:t>
            </a:r>
            <a:r>
              <a:rPr lang="fi-FI" sz="2400" dirty="0" err="1" smtClean="0"/>
              <a:t>kapeimillaan</a:t>
            </a:r>
            <a:r>
              <a:rPr lang="fi-FI" sz="2400" dirty="0" smtClean="0"/>
              <a:t> jopa kotiin hoitamista?</a:t>
            </a:r>
          </a:p>
          <a:p>
            <a:r>
              <a:rPr lang="fi-FI" sz="2400" dirty="0" smtClean="0"/>
              <a:t>Kotona asumista voidaan tarkastella eri tavoin, kuitenkin tilasta/paikasta/asunnosta tulee koti vasta yksilöllisen subjektiivisen elämisen ja kokemisen kautta – koti on ensisijaisesti oman identiteetin rakentumisen paikka</a:t>
            </a:r>
          </a:p>
          <a:p>
            <a:r>
              <a:rPr lang="fi-FI" sz="2400" dirty="0" smtClean="0"/>
              <a:t>Kotiin kuuluu arjen merkitysjärjestelmä, joka esim. palveluasumisesta puuttuu:</a:t>
            </a:r>
          </a:p>
          <a:p>
            <a:r>
              <a:rPr lang="fi-FI" sz="2400" dirty="0" smtClean="0"/>
              <a:t>Ruoka – ravinto, vierailu – sosiaalinen tuki, pesu - hygienia terveys-sairaus -jatkumo</a:t>
            </a:r>
            <a:endParaRPr lang="fi-FI" sz="2400" dirty="0"/>
          </a:p>
        </p:txBody>
      </p:sp>
    </p:spTree>
    <p:extLst>
      <p:ext uri="{BB962C8B-B14F-4D97-AF65-F5344CB8AC3E}">
        <p14:creationId xmlns:p14="http://schemas.microsoft.com/office/powerpoint/2010/main" val="125470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dirty="0"/>
              <a:t>Töissä »kodeissa» - vanhusten </a:t>
            </a:r>
            <a:r>
              <a:rPr lang="fi-FI" sz="2800" dirty="0" err="1"/>
              <a:t>kotipalvelun</a:t>
            </a:r>
            <a:r>
              <a:rPr lang="fi-FI" sz="2800" dirty="0"/>
              <a:t> sanattomia </a:t>
            </a:r>
            <a:r>
              <a:rPr lang="fi-FI" sz="2800" dirty="0" smtClean="0"/>
              <a:t>sopimuksia, </a:t>
            </a:r>
            <a:r>
              <a:rPr lang="fi-FI" sz="2800" dirty="0" err="1" smtClean="0"/>
              <a:t>silva</a:t>
            </a:r>
            <a:r>
              <a:rPr lang="fi-FI" sz="2800" dirty="0" smtClean="0"/>
              <a:t> </a:t>
            </a:r>
            <a:r>
              <a:rPr lang="fi-FI" sz="2800" dirty="0" err="1" smtClean="0"/>
              <a:t>tedre</a:t>
            </a:r>
            <a:r>
              <a:rPr lang="fi-FI" sz="2800" dirty="0" smtClean="0"/>
              <a:t>, hallinnon tutkimus 3,1998</a:t>
            </a:r>
            <a:endParaRPr lang="fi-FI" sz="2800" dirty="0"/>
          </a:p>
        </p:txBody>
      </p:sp>
      <p:sp>
        <p:nvSpPr>
          <p:cNvPr id="3" name="Sisällön paikkamerkki 2"/>
          <p:cNvSpPr>
            <a:spLocks noGrp="1"/>
          </p:cNvSpPr>
          <p:nvPr>
            <p:ph sz="quarter" idx="13"/>
          </p:nvPr>
        </p:nvSpPr>
        <p:spPr>
          <a:xfrm>
            <a:off x="913774" y="2367092"/>
            <a:ext cx="10363826" cy="3633114"/>
          </a:xfrm>
        </p:spPr>
        <p:txBody>
          <a:bodyPr>
            <a:noAutofit/>
          </a:bodyPr>
          <a:lstStyle/>
          <a:p>
            <a:r>
              <a:rPr lang="fi-FI" sz="2400" dirty="0"/>
              <a:t>Kun jakoja pyritään muuttamaan, on kysyttävä seurauksia. </a:t>
            </a:r>
            <a:r>
              <a:rPr lang="fi-FI" sz="2400" dirty="0" smtClean="0"/>
              <a:t>Mitä </a:t>
            </a:r>
            <a:r>
              <a:rPr lang="fi-FI" sz="2400" dirty="0"/>
              <a:t>seurauksia on sillä, kun kodin/ laitoksen dikotomiaa pyritään purkamaan (</a:t>
            </a:r>
            <a:r>
              <a:rPr lang="fi-FI" sz="2400" dirty="0" err="1"/>
              <a:t>Tedre</a:t>
            </a:r>
            <a:r>
              <a:rPr lang="fi-FI" sz="2400" dirty="0"/>
              <a:t> 1998a)? Vahvistaako se vanhustenhuollon </a:t>
            </a:r>
            <a:r>
              <a:rPr lang="fi-FI" sz="2400" dirty="0" smtClean="0"/>
              <a:t>yksilöllisyyttä </a:t>
            </a:r>
            <a:r>
              <a:rPr lang="fi-FI" sz="2400" dirty="0"/>
              <a:t>ja asiakkaiden </a:t>
            </a:r>
            <a:r>
              <a:rPr lang="fi-FI" sz="2400" dirty="0" smtClean="0"/>
              <a:t>henkilökohtaisten merkitysjärjestelmien </a:t>
            </a:r>
            <a:r>
              <a:rPr lang="fi-FI" sz="2400" dirty="0"/>
              <a:t>korostamista niin laitoksessa kuin kotonakin tai vahvistaako se kenties </a:t>
            </a:r>
            <a:r>
              <a:rPr lang="fi-FI" sz="2400" dirty="0" smtClean="0"/>
              <a:t>standardikohtelua</a:t>
            </a:r>
            <a:r>
              <a:rPr lang="fi-FI" sz="2400" dirty="0"/>
              <a:t>, ammattilaisten tai organisaation </a:t>
            </a:r>
            <a:r>
              <a:rPr lang="fi-FI" sz="2400" dirty="0" err="1" smtClean="0"/>
              <a:t>määrittеlemiä</a:t>
            </a:r>
            <a:r>
              <a:rPr lang="fi-FI" sz="2400" dirty="0" smtClean="0"/>
              <a:t> </a:t>
            </a:r>
            <a:r>
              <a:rPr lang="fi-FI" sz="2400" dirty="0"/>
              <a:t>merkityksiä, tehokkuusajattelua ja rationaalisuutta?</a:t>
            </a:r>
          </a:p>
        </p:txBody>
      </p:sp>
    </p:spTree>
    <p:extLst>
      <p:ext uri="{BB962C8B-B14F-4D97-AF65-F5344CB8AC3E}">
        <p14:creationId xmlns:p14="http://schemas.microsoft.com/office/powerpoint/2010/main" val="2658854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quarter" idx="13"/>
          </p:nvPr>
        </p:nvSpPr>
        <p:spPr>
          <a:xfrm>
            <a:off x="913774" y="679270"/>
            <a:ext cx="10363826" cy="5111930"/>
          </a:xfrm>
        </p:spPr>
        <p:txBody>
          <a:bodyPr>
            <a:normAutofit/>
          </a:bodyPr>
          <a:lstStyle/>
          <a:p>
            <a:r>
              <a:rPr lang="fi-FI" dirty="0"/>
              <a:t>»Koti» kantaa mielikuvaa henkilökohtaisesta, </a:t>
            </a:r>
            <a:r>
              <a:rPr lang="fi-FI" dirty="0" smtClean="0"/>
              <a:t>yksilöllisestä </a:t>
            </a:r>
            <a:r>
              <a:rPr lang="fi-FI" dirty="0"/>
              <a:t>ja </a:t>
            </a:r>
            <a:r>
              <a:rPr lang="fi-FI" dirty="0" err="1" smtClean="0"/>
              <a:t>itsemääratystä</a:t>
            </a:r>
            <a:r>
              <a:rPr lang="fi-FI" dirty="0" smtClean="0"/>
              <a:t> silloinkin</a:t>
            </a:r>
            <a:r>
              <a:rPr lang="fi-FI" dirty="0"/>
              <a:t>, kun </a:t>
            </a:r>
            <a:r>
              <a:rPr lang="fi-FI" dirty="0" smtClean="0"/>
              <a:t>institutionaalisen </a:t>
            </a:r>
            <a:r>
              <a:rPr lang="fi-FI" dirty="0"/>
              <a:t>järjestelmän rakenteelliset ehdot </a:t>
            </a:r>
            <a:r>
              <a:rPr lang="fi-FI" dirty="0" smtClean="0"/>
              <a:t>vievät </a:t>
            </a:r>
            <a:r>
              <a:rPr lang="fi-FI" dirty="0"/>
              <a:t>auttamista aivan eri suuntaan. On </a:t>
            </a:r>
            <a:r>
              <a:rPr lang="fi-FI" dirty="0" smtClean="0"/>
              <a:t>mahdollista</a:t>
            </a:r>
            <a:r>
              <a:rPr lang="fi-FI" dirty="0"/>
              <a:t>, että kodin kulttuurinen koodisto piilottaa tehokkaasti sellaisia </a:t>
            </a:r>
            <a:r>
              <a:rPr lang="fi-FI" dirty="0" err="1" smtClean="0"/>
              <a:t>käytantöjä</a:t>
            </a:r>
            <a:r>
              <a:rPr lang="fi-FI" dirty="0"/>
              <a:t>, joita </a:t>
            </a:r>
            <a:r>
              <a:rPr lang="fi-FI" dirty="0" smtClean="0"/>
              <a:t>laitosmaailmassa </a:t>
            </a:r>
            <a:r>
              <a:rPr lang="fi-FI" dirty="0"/>
              <a:t>— ainakin </a:t>
            </a:r>
            <a:r>
              <a:rPr lang="fi-FI" dirty="0" smtClean="0"/>
              <a:t>kehittämispuheessa </a:t>
            </a:r>
            <a:r>
              <a:rPr lang="fi-FI" dirty="0"/>
              <a:t>— nyt </a:t>
            </a:r>
            <a:r>
              <a:rPr lang="fi-FI" dirty="0" err="1" smtClean="0"/>
              <a:t>pyritaan</a:t>
            </a:r>
            <a:r>
              <a:rPr lang="fi-FI" dirty="0" smtClean="0"/>
              <a:t> </a:t>
            </a:r>
            <a:r>
              <a:rPr lang="fi-FI" dirty="0"/>
              <a:t>vastustamaan. Uhkakuvana voisi olla </a:t>
            </a:r>
            <a:r>
              <a:rPr lang="fi-FI" dirty="0" smtClean="0"/>
              <a:t>tilanne</a:t>
            </a:r>
            <a:r>
              <a:rPr lang="fi-FI" dirty="0"/>
              <a:t>, jossa kotipalveluiden </a:t>
            </a:r>
            <a:r>
              <a:rPr lang="fi-FI" dirty="0" err="1"/>
              <a:t>tukipalvelullistaminen</a:t>
            </a:r>
            <a:r>
              <a:rPr lang="fi-FI" dirty="0"/>
              <a:t>, jatkuva avun rationalisointi ja tehokkuuden </a:t>
            </a:r>
            <a:r>
              <a:rPr lang="fi-FI" dirty="0" smtClean="0"/>
              <a:t>korostus </a:t>
            </a:r>
            <a:r>
              <a:rPr lang="fi-FI" dirty="0"/>
              <a:t>voivat johtaa tilanteeseen, jossa palvelut ovat tiukemmin standardoidut kuin laitoksessa. </a:t>
            </a:r>
            <a:r>
              <a:rPr lang="fi-FI" dirty="0" smtClean="0"/>
              <a:t>Käsitys </a:t>
            </a:r>
            <a:r>
              <a:rPr lang="fi-FI" dirty="0"/>
              <a:t>kodin lohdullisuudesta piilottaa pahimmillaan fyysisen avun puuttumisen. Jos laitoksen ja kodin vastakkainasettelua </a:t>
            </a:r>
            <a:r>
              <a:rPr lang="fi-FI" dirty="0" smtClean="0"/>
              <a:t>puretaan</a:t>
            </a:r>
            <a:r>
              <a:rPr lang="fi-FI" dirty="0"/>
              <a:t>, millä ehdoilla </a:t>
            </a:r>
            <a:r>
              <a:rPr lang="fi-FI" dirty="0" smtClean="0"/>
              <a:t>sitä </a:t>
            </a:r>
            <a:r>
              <a:rPr lang="fi-FI" dirty="0"/>
              <a:t>tehdään; mitä »</a:t>
            </a:r>
            <a:r>
              <a:rPr lang="fi-FI" dirty="0" smtClean="0"/>
              <a:t>kodille</a:t>
            </a:r>
            <a:r>
              <a:rPr lang="fi-FI" dirty="0"/>
              <a:t>» purkuprosessissa tapahtuu? </a:t>
            </a:r>
          </a:p>
        </p:txBody>
      </p:sp>
    </p:spTree>
    <p:extLst>
      <p:ext uri="{BB962C8B-B14F-4D97-AF65-F5344CB8AC3E}">
        <p14:creationId xmlns:p14="http://schemas.microsoft.com/office/powerpoint/2010/main" val="173427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Eläminen samassa paikassa eli tutussa kodissa antaa ihmiselle kokemuksen elämän jatkuvuudesta, vaikka oma fyysinen kunto ja voimavarat heikkenevät</a:t>
            </a:r>
          </a:p>
          <a:p>
            <a:r>
              <a:rPr lang="fi-FI" dirty="0" smtClean="0"/>
              <a:t>Kotona asuva ihminen voi tuntea autonomiaa ja kontrollia omasta elämästä ja vapautta olla oma itsensä</a:t>
            </a:r>
          </a:p>
          <a:p>
            <a:r>
              <a:rPr lang="fi-FI" dirty="0" smtClean="0"/>
              <a:t>Koti luo turvaa haurastuvaan kehoon</a:t>
            </a:r>
          </a:p>
          <a:p>
            <a:r>
              <a:rPr lang="fi-FI" dirty="0" smtClean="0"/>
              <a:t>Kodin sisustus, oma persoonallisuus, identiteetti</a:t>
            </a:r>
            <a:endParaRPr lang="fi-FI" dirty="0"/>
          </a:p>
        </p:txBody>
      </p:sp>
    </p:spTree>
    <p:extLst>
      <p:ext uri="{BB962C8B-B14F-4D97-AF65-F5344CB8AC3E}">
        <p14:creationId xmlns:p14="http://schemas.microsoft.com/office/powerpoint/2010/main" val="1604387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sz="quarter" idx="13"/>
          </p:nvPr>
        </p:nvSpPr>
        <p:spPr/>
        <p:txBody>
          <a:bodyPr/>
          <a:lstStyle/>
          <a:p>
            <a:r>
              <a:rPr lang="fi-FI" dirty="0" smtClean="0"/>
              <a:t>Itsenäisesti asuvilla 80-vuotiailla on yleensä ongelmia fyysistä toimintakykyä vaativissa tehtävissä, kuten kurkottelussa, kumartelussa, kyykistymisessä, fyysisessä kestävyydessä</a:t>
            </a:r>
          </a:p>
          <a:p>
            <a:r>
              <a:rPr lang="fi-FI" dirty="0" smtClean="0"/>
              <a:t>Vaikka asunnot hyviä, ympäristössä on yllättävän paljon fyysisiä esteitä, kynnykset, portaat, tukikahvojen puute,…</a:t>
            </a:r>
            <a:endParaRPr lang="fi-FI" dirty="0"/>
          </a:p>
        </p:txBody>
      </p:sp>
    </p:spTree>
    <p:extLst>
      <p:ext uri="{BB962C8B-B14F-4D97-AF65-F5344CB8AC3E}">
        <p14:creationId xmlns:p14="http://schemas.microsoft.com/office/powerpoint/2010/main" val="320010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Pisar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Pisara</Template>
  <TotalTime>1726</TotalTime>
  <Words>2029</Words>
  <Application>Microsoft Office PowerPoint</Application>
  <PresentationFormat>Laajakuva</PresentationFormat>
  <Paragraphs>171</Paragraphs>
  <Slides>40</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40</vt:i4>
      </vt:variant>
    </vt:vector>
  </HeadingPairs>
  <TitlesOfParts>
    <vt:vector size="43" baseType="lpstr">
      <vt:lpstr>Arial</vt:lpstr>
      <vt:lpstr>Tw Cen MT</vt:lpstr>
      <vt:lpstr>Pisara</vt:lpstr>
      <vt:lpstr>yksinäisyys</vt:lpstr>
      <vt:lpstr>PowerPoint-esitys</vt:lpstr>
      <vt:lpstr>Kodin merkitys</vt:lpstr>
      <vt:lpstr>Kotona asumiseen liittyvät positiiviset tekijät</vt:lpstr>
      <vt:lpstr>PowerPoint-esitys</vt:lpstr>
      <vt:lpstr>Töissä »kodeissa» - vanhusten kotipalvelun sanattomia sopimuksia, silva tedre, hallinnon tutkimus 3,1998</vt:lpstr>
      <vt:lpstr>PowerPoint-esitys</vt:lpstr>
      <vt:lpstr>PowerPoint-esitys</vt:lpstr>
      <vt:lpstr>PowerPoint-esitys</vt:lpstr>
      <vt:lpstr>PowerPoint-esitys</vt:lpstr>
      <vt:lpstr>vanheneminen</vt:lpstr>
      <vt:lpstr>PowerPoint-esitys</vt:lpstr>
      <vt:lpstr>PowerPoint-esitys</vt:lpstr>
      <vt:lpstr>PowerPoint-esitys</vt:lpstr>
      <vt:lpstr>yksinäisyys</vt:lpstr>
      <vt:lpstr>Yksinäisyyttä määrittävät tekijät</vt:lpstr>
      <vt:lpstr>PowerPoint-esitys</vt:lpstr>
      <vt:lpstr>PowerPoint-esitys</vt:lpstr>
      <vt:lpstr>PowerPoint-esitys</vt:lpstr>
      <vt:lpstr>PowerPoint-esitys</vt:lpstr>
      <vt:lpstr>PowerPoint-esitys</vt:lpstr>
      <vt:lpstr>PowerPoint-esitys</vt:lpstr>
      <vt:lpstr>PowerPoint-esitys</vt:lpstr>
      <vt:lpstr>PowerPoint-esitys</vt:lpstr>
      <vt:lpstr>Yksinäisyys – uhka terveydelle</vt:lpstr>
      <vt:lpstr>PowerPoint-esitys</vt:lpstr>
      <vt:lpstr>Yksinäisyyden lähikäsitteet</vt:lpstr>
      <vt:lpstr>tunnistaminen</vt:lpstr>
      <vt:lpstr>PowerPoint-esitys</vt:lpstr>
      <vt:lpstr>Erilaisia mittareita</vt:lpstr>
      <vt:lpstr>auttamismenetelmät</vt:lpstr>
      <vt:lpstr>Emotionaalisen yksinäisyyden auttamismenetelmät</vt:lpstr>
      <vt:lpstr>PowerPoint-esitys</vt:lpstr>
      <vt:lpstr>PowerPoint-esitys</vt:lpstr>
      <vt:lpstr>Sosiaalisen yksinäisyyden auttamismenetelmät</vt:lpstr>
      <vt:lpstr>PowerPoint-esitys</vt:lpstr>
      <vt:lpstr>Surevan auttaminen</vt:lpstr>
      <vt:lpstr>PowerPoint-esitys</vt:lpstr>
      <vt:lpstr>PowerPoint-esitys</vt:lpstr>
      <vt:lpstr>Yksinäisyyden ennaltaehkäisy</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yksinäisyys</dc:title>
  <dc:creator>Partanen Mari</dc:creator>
  <cp:lastModifiedBy>Partanen Mari</cp:lastModifiedBy>
  <cp:revision>40</cp:revision>
  <dcterms:created xsi:type="dcterms:W3CDTF">2021-04-20T05:13:06Z</dcterms:created>
  <dcterms:modified xsi:type="dcterms:W3CDTF">2021-04-23T08:18:17Z</dcterms:modified>
</cp:coreProperties>
</file>