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3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8" r:id="rId38"/>
    <p:sldId id="299" r:id="rId39"/>
    <p:sldId id="300" r:id="rId40"/>
    <p:sldId id="292" r:id="rId41"/>
    <p:sldId id="293" r:id="rId42"/>
    <p:sldId id="294" r:id="rId43"/>
    <p:sldId id="295" r:id="rId44"/>
    <p:sldId id="296" r:id="rId45"/>
    <p:sldId id="297" r:id="rId46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A44-9E2C-4109-851D-70BA3AA34C8C}" type="datetimeFigureOut">
              <a:rPr lang="fi-FI" smtClean="0"/>
              <a:pPr/>
              <a:t>11.8.2016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CDA4-B475-4517-BC0C-43075E0B700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A44-9E2C-4109-851D-70BA3AA34C8C}" type="datetimeFigureOut">
              <a:rPr lang="fi-FI" smtClean="0"/>
              <a:pPr/>
              <a:t>11.8.2016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CDA4-B475-4517-BC0C-43075E0B700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A44-9E2C-4109-851D-70BA3AA34C8C}" type="datetimeFigureOut">
              <a:rPr lang="fi-FI" smtClean="0"/>
              <a:pPr/>
              <a:t>11.8.2016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CDA4-B475-4517-BC0C-43075E0B700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A44-9E2C-4109-851D-70BA3AA34C8C}" type="datetimeFigureOut">
              <a:rPr lang="fi-FI" smtClean="0"/>
              <a:pPr/>
              <a:t>11.8.2016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CDA4-B475-4517-BC0C-43075E0B700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A44-9E2C-4109-851D-70BA3AA34C8C}" type="datetimeFigureOut">
              <a:rPr lang="fi-FI" smtClean="0"/>
              <a:pPr/>
              <a:t>11.8.2016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CDA4-B475-4517-BC0C-43075E0B700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A44-9E2C-4109-851D-70BA3AA34C8C}" type="datetimeFigureOut">
              <a:rPr lang="fi-FI" smtClean="0"/>
              <a:pPr/>
              <a:t>11.8.2016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CDA4-B475-4517-BC0C-43075E0B700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A44-9E2C-4109-851D-70BA3AA34C8C}" type="datetimeFigureOut">
              <a:rPr lang="fi-FI" smtClean="0"/>
              <a:pPr/>
              <a:t>11.8.2016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CDA4-B475-4517-BC0C-43075E0B700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A44-9E2C-4109-851D-70BA3AA34C8C}" type="datetimeFigureOut">
              <a:rPr lang="fi-FI" smtClean="0"/>
              <a:pPr/>
              <a:t>11.8.2016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CDA4-B475-4517-BC0C-43075E0B700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A44-9E2C-4109-851D-70BA3AA34C8C}" type="datetimeFigureOut">
              <a:rPr lang="fi-FI" smtClean="0"/>
              <a:pPr/>
              <a:t>11.8.2016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CDA4-B475-4517-BC0C-43075E0B700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A44-9E2C-4109-851D-70BA3AA34C8C}" type="datetimeFigureOut">
              <a:rPr lang="fi-FI" smtClean="0"/>
              <a:pPr/>
              <a:t>11.8.2016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CDA4-B475-4517-BC0C-43075E0B700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7A44-9E2C-4109-851D-70BA3AA34C8C}" type="datetimeFigureOut">
              <a:rPr lang="fi-FI" smtClean="0"/>
              <a:pPr/>
              <a:t>11.8.2016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BCDA4-B475-4517-BC0C-43075E0B7001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B7A44-9E2C-4109-851D-70BA3AA34C8C}" type="datetimeFigureOut">
              <a:rPr lang="fi-FI" smtClean="0"/>
              <a:pPr/>
              <a:t>11.8.2016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BCDA4-B475-4517-BC0C-43075E0B7001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tsikko 2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ELIÖKUNNAN LUOKITTELU</a:t>
            </a:r>
          </a:p>
        </p:txBody>
      </p:sp>
      <p:sp>
        <p:nvSpPr>
          <p:cNvPr id="23" name="Alaotsikko 2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400" dirty="0"/>
              <a:t>TOHVELIELÄIN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Ripsieläinten tavoin tohvelieläimillä on solukalvossa ripsiä, joiden avulla solu liikkuu ja pyydystää ravintohiukkasia. Tohvelieläimet ovat 100–300 mikrometriä pitkiä, joten niitä ei näe paljain silmin.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1811" b="1181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400" dirty="0"/>
              <a:t>PLAKTONLEVÄT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fi-FI" dirty="0"/>
              <a:t>Kuva: www.ymparisto.fi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55" b="255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SIENET</a:t>
            </a:r>
          </a:p>
        </p:txBody>
      </p:sp>
      <p:sp>
        <p:nvSpPr>
          <p:cNvPr id="7" name="Alaotsikk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/>
              <a:t>PUNAKÄRPÄSSIENI (</a:t>
            </a:r>
            <a:r>
              <a:rPr lang="fi-FI" i="1" dirty="0" err="1"/>
              <a:t>Amanita</a:t>
            </a:r>
            <a:r>
              <a:rPr lang="fi-FI" i="1" dirty="0"/>
              <a:t> </a:t>
            </a:r>
            <a:r>
              <a:rPr lang="fi-FI" i="1" dirty="0" err="1"/>
              <a:t>muscaria</a:t>
            </a:r>
            <a:r>
              <a:rPr lang="fi-FI" dirty="0"/>
              <a:t>)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04" r="10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400" dirty="0"/>
              <a:t>TORVIJÄKÄLÄ (</a:t>
            </a:r>
            <a:r>
              <a:rPr lang="fi-FI" sz="2400" i="1" dirty="0" err="1"/>
              <a:t>Cladonia</a:t>
            </a:r>
            <a:r>
              <a:rPr lang="fi-FI" sz="2400" i="1" dirty="0"/>
              <a:t> </a:t>
            </a:r>
            <a:r>
              <a:rPr lang="fi-FI" sz="2400" i="1" dirty="0" err="1"/>
              <a:t>sp</a:t>
            </a:r>
            <a:r>
              <a:rPr lang="fi-FI" sz="2400" i="1" dirty="0"/>
              <a:t>.)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2290" name="Picture 2" descr="D:\Omat kuvatiedostot\2009 kuvat\Img0018\DSCN558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400" dirty="0"/>
              <a:t>HOMEISIA HEDELMIÄ, MITÄ?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KASVIT</a:t>
            </a:r>
          </a:p>
        </p:txBody>
      </p:sp>
      <p:sp>
        <p:nvSpPr>
          <p:cNvPr id="6" name="Alaotsikk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r="5868"/>
          <a:stretch>
            <a:fillRect/>
          </a:stretch>
        </p:blipFill>
        <p:spPr/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n paikkamerkki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057292"/>
          </a:xfrm>
        </p:spPr>
        <p:txBody>
          <a:bodyPr>
            <a:normAutofit/>
          </a:bodyPr>
          <a:lstStyle/>
          <a:p>
            <a:pPr algn="ctr"/>
            <a:r>
              <a:rPr lang="fi-FI" sz="2400" dirty="0"/>
              <a:t>ARKKIBAKTEERIT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8122" b="8122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4342" name="Picture 6" descr="D:\Omat kuvatiedostot\Koosteet - Ritun koulujutut\metsakastentti2\DSCN062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120" r="612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ELÄIMET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SIENIELÄIMET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333" r="12333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POLTTIAISELÄIMET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fi-FI" dirty="0"/>
              <a:t>Kuva: www.itameriportaali.fi (Riku Lumiaro)</a:t>
            </a: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9677" b="967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797152"/>
            <a:ext cx="5486400" cy="1872208"/>
          </a:xfrm>
        </p:spPr>
        <p:txBody>
          <a:bodyPr>
            <a:normAutofit fontScale="90000"/>
          </a:bodyPr>
          <a:lstStyle/>
          <a:p>
            <a:br>
              <a:rPr lang="fi-FI" sz="2400" dirty="0"/>
            </a:br>
            <a:br>
              <a:rPr lang="fi-FI" sz="2400" dirty="0"/>
            </a:br>
            <a:br>
              <a:rPr lang="fi-FI" sz="2400" dirty="0"/>
            </a:br>
            <a:r>
              <a:rPr lang="fi-FI" sz="2400" dirty="0"/>
              <a:t>SUKKULAMADOT</a:t>
            </a:r>
            <a:br>
              <a:rPr lang="fi-FI" sz="2400" dirty="0"/>
            </a:br>
            <a:r>
              <a:rPr lang="fi-FI" sz="2400" dirty="0"/>
              <a:t>MÄNTYANKEROINEN </a:t>
            </a:r>
            <a:br>
              <a:rPr lang="fi-FI" sz="2400" dirty="0"/>
            </a:br>
            <a:r>
              <a:rPr lang="fi-FI" sz="2400" dirty="0"/>
              <a:t>(</a:t>
            </a:r>
            <a:r>
              <a:rPr lang="fi-FI" sz="2400" i="1" dirty="0"/>
              <a:t>Bursaphelenchus xylophilus)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Kuva.: www.metla.fi</a:t>
            </a: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667" r="266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NIVELMADOT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687" b="1268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NIVELMADOT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i-FI" sz="2000" dirty="0"/>
              <a:t>Kaksi mittarijuotikasta, </a:t>
            </a:r>
            <a:r>
              <a:rPr lang="fi-FI" sz="2000" i="1" dirty="0"/>
              <a:t>Piscicola geometra </a:t>
            </a:r>
            <a:r>
              <a:rPr lang="fi-FI" sz="2000" dirty="0"/>
              <a:t>, härkäsimpun evään kinnittyneinä. 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714" b="71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932656"/>
          </a:xfrm>
        </p:spPr>
        <p:txBody>
          <a:bodyPr>
            <a:normAutofit/>
          </a:bodyPr>
          <a:lstStyle/>
          <a:p>
            <a:pPr algn="ctr"/>
            <a:r>
              <a:rPr lang="fi-FI" sz="2400" dirty="0"/>
              <a:t>Piippolimakotilo  (</a:t>
            </a:r>
            <a:r>
              <a:rPr lang="fi-FI" sz="2400" i="1" dirty="0"/>
              <a:t>Lymnaea stagnalis</a:t>
            </a:r>
            <a:r>
              <a:rPr lang="fi-FI" sz="2400" dirty="0"/>
              <a:t>)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800600"/>
            <a:ext cx="5486400" cy="1371600"/>
          </a:xfrm>
        </p:spPr>
        <p:txBody>
          <a:bodyPr>
            <a:normAutofit/>
          </a:bodyPr>
          <a:lstStyle/>
          <a:p>
            <a:r>
              <a:rPr lang="fi-FI" sz="2000" b="1" dirty="0"/>
              <a:t>NILVIÄISET</a:t>
            </a: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963" b="2963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786322"/>
            <a:ext cx="5486400" cy="1385878"/>
          </a:xfrm>
        </p:spPr>
        <p:txBody>
          <a:bodyPr>
            <a:normAutofit/>
          </a:bodyPr>
          <a:lstStyle/>
          <a:p>
            <a:r>
              <a:rPr lang="fi-FI" dirty="0"/>
              <a:t>Grand </a:t>
            </a:r>
            <a:r>
              <a:rPr lang="fi-FI" dirty="0" err="1"/>
              <a:t>Prismatic</a:t>
            </a:r>
            <a:r>
              <a:rPr lang="fi-FI" dirty="0"/>
              <a:t> </a:t>
            </a:r>
            <a:r>
              <a:rPr lang="fi-FI" dirty="0" err="1"/>
              <a:t>Spring</a:t>
            </a:r>
            <a:r>
              <a:rPr lang="fi-FI" dirty="0"/>
              <a:t> Yellowstonen kansallispuistossa USA:ssa on yksi arkkibakteerien esiintymispaikka. </a:t>
            </a:r>
            <a:r>
              <a:rPr lang="fi-FI" i="1" dirty="0" err="1"/>
              <a:t>Haloarcula</a:t>
            </a:r>
            <a:r>
              <a:rPr lang="fi-FI" i="1" dirty="0"/>
              <a:t> </a:t>
            </a:r>
            <a:r>
              <a:rPr lang="fi-FI" i="1" dirty="0" err="1"/>
              <a:t>hispanica</a:t>
            </a:r>
            <a:r>
              <a:rPr lang="fi-FI" dirty="0"/>
              <a:t> -arkkibakteeri ja sen varassa elävä arkkivirus nimeltä SH1 suolaisessa aavikkojärvessä.</a:t>
            </a:r>
          </a:p>
          <a:p>
            <a:r>
              <a:rPr lang="fi-FI" dirty="0"/>
              <a:t>Kuva: NPS Photo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7460" r="746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6082" name="Picture 2" descr="D:\Omat kuvatiedostot\2009 kuvat\Img0015\DSCN514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PÄÄJALKAISET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7107" name="Picture 3" descr="D:\Omat kuvatiedostot\2009 kuvat\Img0015\DSCN514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NIVELJALKAISET</a:t>
            </a:r>
            <a:br>
              <a:rPr lang="fi-FI" dirty="0"/>
            </a:br>
            <a:r>
              <a:rPr lang="fi-FI" dirty="0"/>
              <a:t>HYÖNTEISET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NIVELJALKAISET</a:t>
            </a:r>
            <a:br>
              <a:rPr lang="fi-FI" dirty="0"/>
            </a:b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6355" r="6355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ÄYRIÄISET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8130" name="Picture 2" descr="D:\Omat kuvatiedostot\2009 kuvat\Img0015\DSCN514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KÄSNÄJALKAISET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2050" name="Picture 2" descr="Limasuihkulla uhrinsa lassoavat käsnäjalkaiset ovat säilyneet samankaltaisina jo 500 miljoonaa vuotta.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" b="253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33" b="133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n paikkamerkki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074" name="Picture 2" descr="Merisiili, Sukellus, Meri, Ocean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" r="505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5256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098" name="Picture 2" descr="Sun Meritähti, Meritähti, Meri, Ocean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792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sea</a:t>
            </a:r>
            <a:r>
              <a:rPr lang="fi-FI" dirty="0"/>
              <a:t> </a:t>
            </a:r>
            <a:r>
              <a:rPr lang="fi-FI" dirty="0" err="1"/>
              <a:t>cucumber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122" name="Picture 2" descr="Merimakkara on englanniksi meren kurkku, sea cucumber. Freudilla olisi siitä varmasti monenlaista sanottavaa.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r="971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629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400" dirty="0"/>
              <a:t>BAKTEERIT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Esimerkiksi </a:t>
            </a:r>
            <a:r>
              <a:rPr lang="fi-FI" dirty="0" err="1"/>
              <a:t>MRSA-bakteeri</a:t>
            </a:r>
            <a:r>
              <a:rPr lang="fi-FI" dirty="0"/>
              <a:t> on kasvava ja maailmanlaajuinen ongelma sairaaloissa.</a:t>
            </a:r>
          </a:p>
          <a:p>
            <a:r>
              <a:rPr lang="fi-FI" dirty="0"/>
              <a:t>Kuva: AP Graphics Bank</a:t>
            </a:r>
          </a:p>
          <a:p>
            <a:endParaRPr lang="fi-FI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500" r="1250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3125" b="3125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600" r="360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6323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111" r="311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5300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7000" r="700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571" r="257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8370" name="Picture 2" descr="D:\Omat kuvatiedostot\2008 kuvat\Img0008\DSCN426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400" dirty="0"/>
              <a:t>BAKTEEREJA KASVUALUSTALLA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500" b="1250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400" dirty="0"/>
              <a:t>SINILEVÄ ON SINIBAKTEERI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fi-FI" dirty="0"/>
              <a:t>Kuva http://sinileva.natureit.net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500" r="550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ALKEISELIÖT </a:t>
            </a:r>
            <a:r>
              <a:rPr lang="fi-FI" dirty="0"/>
              <a:t>ELI PROTOKTISTIT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4400" dirty="0"/>
              <a:t>ALKUELIÖT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400" dirty="0"/>
              <a:t>LIMASIENI PARANVOI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fi-FI" dirty="0"/>
              <a:t>Kuva: Sebastian Kyllönen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7" r="3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2400" dirty="0"/>
              <a:t>VIHERSIIMAELIÖ  (</a:t>
            </a:r>
            <a:r>
              <a:rPr lang="fi-FI" sz="2400" i="1" dirty="0"/>
              <a:t>Euglena viridis)</a:t>
            </a:r>
            <a:endParaRPr lang="fi-FI" sz="240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i-FI" dirty="0"/>
              <a:t>Kuva: http://www.edu.vantaa.fi/vasamanet/sisalto/suomen </a:t>
            </a:r>
            <a:r>
              <a:rPr lang="fi-FI" dirty="0" err="1"/>
              <a:t>elaimet</a:t>
            </a:r>
            <a:endParaRPr lang="fi-FI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7124" b="712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268</TotalTime>
  <Words>162</Words>
  <Application>Microsoft Office PowerPoint</Application>
  <PresentationFormat>Näytössä katseltava diaesitys (4:3)</PresentationFormat>
  <Paragraphs>43</Paragraphs>
  <Slides>45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Office-teema</vt:lpstr>
      <vt:lpstr>ELIÖKUNNAN LUOKITTELU</vt:lpstr>
      <vt:lpstr>ARKKIBAKTEERIT</vt:lpstr>
      <vt:lpstr>PowerPoint-esitys</vt:lpstr>
      <vt:lpstr>BAKTEERIT</vt:lpstr>
      <vt:lpstr>BAKTEEREJA KASVUALUSTALLA</vt:lpstr>
      <vt:lpstr>SINILEVÄ ON SINIBAKTEERI</vt:lpstr>
      <vt:lpstr>ALKEISELIÖT ELI PROTOKTISTIT</vt:lpstr>
      <vt:lpstr>LIMASIENI PARANVOI</vt:lpstr>
      <vt:lpstr>VIHERSIIMAELIÖ  (Euglena viridis)</vt:lpstr>
      <vt:lpstr>TOHVELIELÄIN</vt:lpstr>
      <vt:lpstr>PLAKTONLEVÄT</vt:lpstr>
      <vt:lpstr>SIENET</vt:lpstr>
      <vt:lpstr>PUNAKÄRPÄSSIENI (Amanita muscaria)</vt:lpstr>
      <vt:lpstr>TORVIJÄKÄLÄ (Cladonia sp.)</vt:lpstr>
      <vt:lpstr>HOMEISIA HEDELMIÄ, MITÄ?</vt:lpstr>
      <vt:lpstr>KASVIT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ELÄIMET</vt:lpstr>
      <vt:lpstr>SIENIELÄIMET</vt:lpstr>
      <vt:lpstr>POLTTIAISELÄIMET</vt:lpstr>
      <vt:lpstr>   SUKKULAMADOT MÄNTYANKEROINEN  (Bursaphelenchus xylophilus)</vt:lpstr>
      <vt:lpstr>NIVELMADOT</vt:lpstr>
      <vt:lpstr>NIVELMADOT</vt:lpstr>
      <vt:lpstr>Piippolimakotilo  (Lymnaea stagnalis)</vt:lpstr>
      <vt:lpstr>PowerPoint-esitys</vt:lpstr>
      <vt:lpstr>PÄÄJALKAISET</vt:lpstr>
      <vt:lpstr>NIVELJALKAISET HYÖNTEISET</vt:lpstr>
      <vt:lpstr>NIVELJALKAISET </vt:lpstr>
      <vt:lpstr>ÄYRIÄISET</vt:lpstr>
      <vt:lpstr>KÄSNÄJALKAISET</vt:lpstr>
      <vt:lpstr>PowerPoint-esitys</vt:lpstr>
      <vt:lpstr>PowerPoint-esitys</vt:lpstr>
      <vt:lpstr>PowerPoint-esitys</vt:lpstr>
      <vt:lpstr>sea cucumber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Hannu Hyvönen</dc:creator>
  <cp:lastModifiedBy>Hannu Hyvönen</cp:lastModifiedBy>
  <cp:revision>24</cp:revision>
  <dcterms:created xsi:type="dcterms:W3CDTF">2010-04-12T20:02:09Z</dcterms:created>
  <dcterms:modified xsi:type="dcterms:W3CDTF">2016-08-11T21:29:09Z</dcterms:modified>
</cp:coreProperties>
</file>