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CC1E80-3F7C-4978-A1C2-604355660203}" type="datetimeFigureOut">
              <a:rPr lang="sv-FI" smtClean="0"/>
              <a:pPr/>
              <a:t>20.9.2015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B0AF62-C010-48E0-B6AC-76667C0FD2A6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/>
          <a:lstStyle/>
          <a:p>
            <a:r>
              <a:rPr lang="sv-FI" dirty="0" smtClean="0"/>
              <a:t>f</a:t>
            </a:r>
            <a:r>
              <a:rPr lang="sv-FI" b="1" dirty="0" smtClean="0"/>
              <a:t>amiljeliv i finland</a:t>
            </a:r>
            <a:endParaRPr lang="sv-FI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 descr="vk_perh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352800" cy="2485263"/>
          </a:xfrm>
          <a:prstGeom prst="rect">
            <a:avLst/>
          </a:prstGeom>
        </p:spPr>
      </p:pic>
      <p:pic>
        <p:nvPicPr>
          <p:cNvPr id="5" name="Bildobjekt 4" descr="bonusfamil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372326" cy="2816066"/>
          </a:xfrm>
          <a:prstGeom prst="rect">
            <a:avLst/>
          </a:prstGeom>
        </p:spPr>
      </p:pic>
      <p:pic>
        <p:nvPicPr>
          <p:cNvPr id="6" name="Bildobjekt 5" descr="regnbagsfamil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221088"/>
            <a:ext cx="3667125" cy="2442305"/>
          </a:xfrm>
          <a:prstGeom prst="rect">
            <a:avLst/>
          </a:prstGeom>
        </p:spPr>
      </p:pic>
      <p:pic>
        <p:nvPicPr>
          <p:cNvPr id="7" name="Bildobjekt 6" descr="322a296e-859f-4752-b65c-34d83ada0e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1048"/>
            <a:ext cx="417195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fi-FI" dirty="0" err="1" smtClean="0"/>
              <a:t>Många</a:t>
            </a:r>
            <a:r>
              <a:rPr lang="fi-FI" dirty="0" smtClean="0"/>
              <a:t> i Finland </a:t>
            </a:r>
            <a:r>
              <a:rPr lang="fi-FI" dirty="0" err="1" smtClean="0"/>
              <a:t>skaffar</a:t>
            </a:r>
            <a:r>
              <a:rPr lang="fi-FI" dirty="0" smtClean="0"/>
              <a:t> </a:t>
            </a:r>
            <a:r>
              <a:rPr lang="fi-FI" dirty="0" err="1" smtClean="0"/>
              <a:t>idag</a:t>
            </a:r>
            <a:r>
              <a:rPr lang="fi-FI" dirty="0" smtClean="0"/>
              <a:t> </a:t>
            </a:r>
            <a:r>
              <a:rPr lang="fi-FI" dirty="0" err="1" smtClean="0"/>
              <a:t>färre</a:t>
            </a:r>
            <a:r>
              <a:rPr lang="fi-FI" dirty="0" smtClean="0"/>
              <a:t> </a:t>
            </a:r>
            <a:r>
              <a:rPr lang="fi-FI" dirty="0" err="1" smtClean="0"/>
              <a:t>barn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gör</a:t>
            </a:r>
            <a:r>
              <a:rPr lang="fi-FI" dirty="0" smtClean="0"/>
              <a:t> det </a:t>
            </a:r>
            <a:r>
              <a:rPr lang="fi-FI" dirty="0" err="1" smtClean="0"/>
              <a:t>senare</a:t>
            </a:r>
            <a:r>
              <a:rPr lang="fi-FI" dirty="0" smtClean="0"/>
              <a:t> i livet </a:t>
            </a:r>
            <a:r>
              <a:rPr lang="fi-FI" dirty="0" err="1" smtClean="0"/>
              <a:t>än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gjorde</a:t>
            </a:r>
            <a:r>
              <a:rPr lang="fi-FI" dirty="0" smtClean="0"/>
              <a:t> </a:t>
            </a:r>
            <a:r>
              <a:rPr lang="fi-FI" dirty="0" err="1" smtClean="0"/>
              <a:t>förr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90821" cy="497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5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/>
          <a:lstStyle/>
          <a:p>
            <a:r>
              <a:rPr lang="fi-FI" dirty="0" err="1" smtClean="0"/>
              <a:t>Barnets</a:t>
            </a:r>
            <a:r>
              <a:rPr lang="fi-FI" dirty="0" smtClean="0"/>
              <a:t> </a:t>
            </a:r>
            <a:r>
              <a:rPr lang="fi-FI" dirty="0" err="1" smtClean="0"/>
              <a:t>rättigheter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internationella</a:t>
            </a:r>
            <a:r>
              <a:rPr lang="fi-FI" dirty="0" smtClean="0"/>
              <a:t> </a:t>
            </a:r>
            <a:r>
              <a:rPr lang="fi-FI" dirty="0" err="1" smtClean="0"/>
              <a:t>avtal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lagar</a:t>
            </a:r>
            <a:r>
              <a:rPr lang="fi-FI" dirty="0"/>
              <a:t> </a:t>
            </a:r>
            <a:r>
              <a:rPr lang="fi-FI" dirty="0" err="1" smtClean="0"/>
              <a:t>betonar</a:t>
            </a:r>
            <a:r>
              <a:rPr lang="fi-FI" dirty="0" smtClean="0"/>
              <a:t> </a:t>
            </a:r>
            <a:r>
              <a:rPr lang="fi-FI" u="sng" dirty="0" err="1" smtClean="0"/>
              <a:t>barnets</a:t>
            </a:r>
            <a:r>
              <a:rPr lang="fi-FI" u="sng" dirty="0" smtClean="0"/>
              <a:t> </a:t>
            </a:r>
            <a:r>
              <a:rPr lang="fi-FI" u="sng" dirty="0" err="1" smtClean="0"/>
              <a:t>rättigheter</a:t>
            </a:r>
            <a:r>
              <a:rPr lang="fi-FI" dirty="0" smtClean="0"/>
              <a:t>.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u="sng" dirty="0" err="1" smtClean="0"/>
              <a:t>FN:s</a:t>
            </a:r>
            <a:r>
              <a:rPr lang="fi-FI" u="sng" dirty="0" smtClean="0"/>
              <a:t> konvention </a:t>
            </a:r>
            <a:r>
              <a:rPr lang="fi-FI" u="sng" dirty="0" err="1" smtClean="0"/>
              <a:t>om</a:t>
            </a:r>
            <a:r>
              <a:rPr lang="fi-FI" u="sng" dirty="0" smtClean="0"/>
              <a:t> de </a:t>
            </a:r>
            <a:r>
              <a:rPr lang="fi-FI" u="sng" dirty="0" err="1" smtClean="0"/>
              <a:t>mänskliga</a:t>
            </a:r>
            <a:r>
              <a:rPr lang="fi-FI" u="sng" dirty="0" smtClean="0"/>
              <a:t> </a:t>
            </a:r>
            <a:r>
              <a:rPr lang="fi-FI" u="sng" dirty="0" err="1" smtClean="0"/>
              <a:t>rättigheterna</a:t>
            </a:r>
            <a:r>
              <a:rPr lang="fi-FI" dirty="0" smtClean="0"/>
              <a:t> ett </a:t>
            </a:r>
            <a:r>
              <a:rPr lang="fi-FI" u="sng" dirty="0" err="1" smtClean="0"/>
              <a:t>skilt</a:t>
            </a:r>
            <a:r>
              <a:rPr lang="fi-FI" u="sng" dirty="0" smtClean="0"/>
              <a:t> </a:t>
            </a:r>
            <a:r>
              <a:rPr lang="fi-FI" u="sng" dirty="0" err="1" smtClean="0"/>
              <a:t>avtal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barns</a:t>
            </a:r>
            <a:r>
              <a:rPr lang="fi-FI" dirty="0" smtClean="0"/>
              <a:t> </a:t>
            </a:r>
            <a:r>
              <a:rPr lang="fi-FI" dirty="0" err="1" smtClean="0"/>
              <a:t>rättigheter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889375" cy="399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208" y="2737550"/>
            <a:ext cx="4331706" cy="37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3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Arvsrätt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arvsskifte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Förklara</a:t>
            </a:r>
            <a:r>
              <a:rPr lang="fi-FI" dirty="0" smtClean="0"/>
              <a:t> </a:t>
            </a:r>
            <a:r>
              <a:rPr lang="fi-FI" dirty="0" err="1" smtClean="0"/>
              <a:t>följande</a:t>
            </a:r>
            <a:r>
              <a:rPr lang="fi-FI" dirty="0" smtClean="0"/>
              <a:t> </a:t>
            </a:r>
            <a:r>
              <a:rPr lang="fi-FI" dirty="0" err="1" smtClean="0"/>
              <a:t>begrepp</a:t>
            </a:r>
            <a:r>
              <a:rPr lang="fi-FI" dirty="0" smtClean="0"/>
              <a:t>!</a:t>
            </a:r>
          </a:p>
          <a:p>
            <a:pPr lvl="1"/>
            <a:r>
              <a:rPr lang="fi-FI" dirty="0" err="1" smtClean="0"/>
              <a:t>Dödsbo</a:t>
            </a:r>
            <a:endParaRPr lang="fi-FI" dirty="0" smtClean="0"/>
          </a:p>
          <a:p>
            <a:pPr lvl="1"/>
            <a:r>
              <a:rPr lang="fi-FI" dirty="0" err="1" smtClean="0"/>
              <a:t>Bouppteckning</a:t>
            </a:r>
            <a:endParaRPr lang="fi-FI" dirty="0" smtClean="0"/>
          </a:p>
          <a:p>
            <a:pPr lvl="1"/>
            <a:r>
              <a:rPr lang="fi-FI" dirty="0" err="1" smtClean="0"/>
              <a:t>Testamente</a:t>
            </a:r>
            <a:endParaRPr lang="fi-FI" dirty="0" smtClean="0"/>
          </a:p>
          <a:p>
            <a:pPr lvl="1"/>
            <a:r>
              <a:rPr lang="fi-FI" dirty="0" err="1" smtClean="0"/>
              <a:t>Bröstarvingar</a:t>
            </a:r>
            <a:endParaRPr lang="fi-FI" dirty="0" smtClean="0"/>
          </a:p>
          <a:p>
            <a:pPr lvl="1"/>
            <a:r>
              <a:rPr lang="fi-FI" dirty="0" err="1" smtClean="0"/>
              <a:t>Arvsskatt</a:t>
            </a:r>
            <a:endParaRPr lang="fi-FI" dirty="0" smtClean="0"/>
          </a:p>
          <a:p>
            <a:pPr lvl="1"/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962743" cy="22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974"/>
            <a:ext cx="3242865" cy="215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7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fi-FI" dirty="0" err="1" smtClean="0"/>
              <a:t>dödsbo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fi-FI" dirty="0" smtClean="0"/>
              <a:t>En </a:t>
            </a:r>
            <a:r>
              <a:rPr lang="fi-FI" dirty="0" err="1" smtClean="0"/>
              <a:t>avliden</a:t>
            </a:r>
            <a:r>
              <a:rPr lang="fi-FI" dirty="0" smtClean="0"/>
              <a:t> </a:t>
            </a:r>
            <a:r>
              <a:rPr lang="fi-FI" dirty="0" err="1" smtClean="0"/>
              <a:t>persons</a:t>
            </a:r>
            <a:r>
              <a:rPr lang="fi-FI" dirty="0" smtClean="0"/>
              <a:t> </a:t>
            </a:r>
            <a:r>
              <a:rPr lang="fi-FI" dirty="0" err="1" smtClean="0"/>
              <a:t>sammanlagda</a:t>
            </a:r>
            <a:r>
              <a:rPr lang="fi-FI" dirty="0" smtClean="0"/>
              <a:t> </a:t>
            </a:r>
            <a:r>
              <a:rPr lang="fi-FI" dirty="0" err="1" smtClean="0"/>
              <a:t>tillgångar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skulder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2565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16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bouppteckning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En </a:t>
            </a:r>
            <a:r>
              <a:rPr lang="fi-FI" dirty="0" err="1" smtClean="0"/>
              <a:t>officiell</a:t>
            </a:r>
            <a:r>
              <a:rPr lang="fi-FI" dirty="0" smtClean="0"/>
              <a:t> </a:t>
            </a:r>
            <a:r>
              <a:rPr lang="fi-FI" dirty="0" err="1" smtClean="0"/>
              <a:t>utredning</a:t>
            </a:r>
            <a:r>
              <a:rPr lang="fi-FI" dirty="0" smtClean="0"/>
              <a:t> av en </a:t>
            </a:r>
            <a:r>
              <a:rPr lang="fi-FI" dirty="0" err="1" smtClean="0"/>
              <a:t>avliden</a:t>
            </a:r>
            <a:r>
              <a:rPr lang="fi-FI" dirty="0" smtClean="0"/>
              <a:t> </a:t>
            </a:r>
            <a:r>
              <a:rPr lang="fi-FI" dirty="0" err="1" smtClean="0"/>
              <a:t>persons</a:t>
            </a:r>
            <a:r>
              <a:rPr lang="fi-FI" dirty="0" smtClean="0"/>
              <a:t> </a:t>
            </a:r>
            <a:r>
              <a:rPr lang="fi-FI" dirty="0" err="1" smtClean="0"/>
              <a:t>egendom</a:t>
            </a:r>
            <a:r>
              <a:rPr lang="fi-FI" dirty="0" smtClean="0"/>
              <a:t> (</a:t>
            </a:r>
            <a:r>
              <a:rPr lang="fi-FI" dirty="0" err="1" smtClean="0"/>
              <a:t>uppräkning</a:t>
            </a:r>
            <a:r>
              <a:rPr lang="fi-FI" dirty="0" smtClean="0"/>
              <a:t> av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avlidnes</a:t>
            </a:r>
            <a:r>
              <a:rPr lang="fi-FI" dirty="0" smtClean="0"/>
              <a:t> </a:t>
            </a:r>
            <a:r>
              <a:rPr lang="fi-FI" dirty="0" err="1" smtClean="0"/>
              <a:t>tillgångar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skulder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3810000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testamente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Ett </a:t>
            </a:r>
            <a:r>
              <a:rPr lang="fi-FI" dirty="0" err="1" smtClean="0"/>
              <a:t>dokument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definierar</a:t>
            </a:r>
            <a:r>
              <a:rPr lang="fi-FI" dirty="0" smtClean="0"/>
              <a:t>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avlidnes</a:t>
            </a:r>
            <a:r>
              <a:rPr lang="fi-FI" dirty="0" smtClean="0"/>
              <a:t> </a:t>
            </a:r>
            <a:r>
              <a:rPr lang="fi-FI" dirty="0" err="1" smtClean="0"/>
              <a:t>egendom</a:t>
            </a:r>
            <a:r>
              <a:rPr lang="fi-FI" dirty="0" smtClean="0"/>
              <a:t> </a:t>
            </a:r>
            <a:r>
              <a:rPr lang="fi-FI" dirty="0" err="1" smtClean="0"/>
              <a:t>ska</a:t>
            </a:r>
            <a:r>
              <a:rPr lang="fi-FI" dirty="0" smtClean="0"/>
              <a:t> </a:t>
            </a:r>
            <a:r>
              <a:rPr lang="fi-FI" dirty="0" err="1" smtClean="0"/>
              <a:t>delas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42"/>
            <a:ext cx="4610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75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bröstarvingar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avlidnes</a:t>
            </a:r>
            <a:r>
              <a:rPr lang="fi-FI" dirty="0" smtClean="0"/>
              <a:t> </a:t>
            </a:r>
            <a:r>
              <a:rPr lang="fi-FI" dirty="0" err="1" smtClean="0"/>
              <a:t>efterkommande</a:t>
            </a:r>
            <a:r>
              <a:rPr lang="fi-FI" dirty="0" smtClean="0"/>
              <a:t> i </a:t>
            </a:r>
            <a:r>
              <a:rPr lang="fi-FI" dirty="0" err="1" smtClean="0"/>
              <a:t>rakt</a:t>
            </a:r>
            <a:r>
              <a:rPr lang="fi-FI" dirty="0" smtClean="0"/>
              <a:t> </a:t>
            </a:r>
            <a:r>
              <a:rPr lang="fi-FI" dirty="0" err="1" smtClean="0"/>
              <a:t>nedstigande</a:t>
            </a:r>
            <a:r>
              <a:rPr lang="fi-FI" dirty="0" smtClean="0"/>
              <a:t> led, </a:t>
            </a:r>
            <a:r>
              <a:rPr lang="fi-FI" dirty="0" err="1" smtClean="0"/>
              <a:t>alltså</a:t>
            </a:r>
            <a:r>
              <a:rPr lang="fi-FI" dirty="0" smtClean="0"/>
              <a:t> </a:t>
            </a:r>
            <a:r>
              <a:rPr lang="fi-FI" dirty="0" err="1" smtClean="0"/>
              <a:t>barn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barnbarn</a:t>
            </a:r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47005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75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arvsskatt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Skatt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betalas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egendom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fått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arv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testamente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229100" cy="23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62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Parförhållandet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4104456"/>
          </a:xfrm>
        </p:spPr>
        <p:txBody>
          <a:bodyPr/>
          <a:lstStyle/>
          <a:p>
            <a:r>
              <a:rPr lang="sv-FI" u="sng" dirty="0" smtClean="0"/>
              <a:t>Äktenskapet</a:t>
            </a:r>
            <a:r>
              <a:rPr lang="sv-FI" dirty="0" smtClean="0"/>
              <a:t> är den traditionella formen för ett parförhållande i Finland (</a:t>
            </a:r>
            <a:r>
              <a:rPr lang="sv-FI" u="sng" dirty="0" smtClean="0"/>
              <a:t>man</a:t>
            </a:r>
            <a:r>
              <a:rPr lang="sv-FI" dirty="0" smtClean="0"/>
              <a:t> + </a:t>
            </a:r>
            <a:r>
              <a:rPr lang="sv-FI" u="sng" dirty="0" smtClean="0"/>
              <a:t>kvinna</a:t>
            </a:r>
            <a:r>
              <a:rPr lang="sv-FI" dirty="0" smtClean="0"/>
              <a:t>)</a:t>
            </a:r>
          </a:p>
          <a:p>
            <a:endParaRPr lang="sv-FI" dirty="0" smtClean="0"/>
          </a:p>
          <a:p>
            <a:r>
              <a:rPr lang="sv-FI" dirty="0" smtClean="0"/>
              <a:t>Registrerat parförhållande (</a:t>
            </a:r>
            <a:r>
              <a:rPr lang="sv-FI" u="sng" dirty="0" smtClean="0"/>
              <a:t>avtal</a:t>
            </a:r>
            <a:r>
              <a:rPr lang="sv-FI" dirty="0" smtClean="0"/>
              <a:t> mellan två personer av </a:t>
            </a:r>
            <a:r>
              <a:rPr lang="sv-FI" u="sng" dirty="0" smtClean="0"/>
              <a:t>samma kön</a:t>
            </a:r>
            <a:r>
              <a:rPr lang="sv-FI" dirty="0" smtClean="0"/>
              <a:t>)</a:t>
            </a:r>
          </a:p>
          <a:p>
            <a:pPr lvl="1"/>
            <a:r>
              <a:rPr lang="sv-FI" dirty="0" smtClean="0"/>
              <a:t>Får </a:t>
            </a:r>
            <a:r>
              <a:rPr lang="sv-FI" u="sng" dirty="0" smtClean="0"/>
              <a:t>ej ta samma efternamn</a:t>
            </a:r>
            <a:r>
              <a:rPr lang="sv-FI" dirty="0" smtClean="0"/>
              <a:t> </a:t>
            </a:r>
          </a:p>
          <a:p>
            <a:pPr lvl="1"/>
            <a:r>
              <a:rPr lang="sv-FI" dirty="0" smtClean="0"/>
              <a:t>Får </a:t>
            </a:r>
            <a:r>
              <a:rPr lang="sv-FI" u="sng" dirty="0" smtClean="0"/>
              <a:t>inte adoptera</a:t>
            </a:r>
            <a:r>
              <a:rPr lang="sv-FI" dirty="0" smtClean="0"/>
              <a:t> barn som fötts </a:t>
            </a:r>
            <a:r>
              <a:rPr lang="sv-FI" u="sng" dirty="0" smtClean="0"/>
              <a:t>utom familjen</a:t>
            </a:r>
          </a:p>
          <a:p>
            <a:endParaRPr lang="sv-FI" u="sng" dirty="0" smtClean="0"/>
          </a:p>
          <a:p>
            <a:r>
              <a:rPr lang="sv-FI" dirty="0" smtClean="0"/>
              <a:t>Riksdagen </a:t>
            </a:r>
            <a:r>
              <a:rPr lang="sv-FI" u="sng" dirty="0" smtClean="0"/>
              <a:t>godkände en könsneutral äktenskapslag</a:t>
            </a:r>
            <a:r>
              <a:rPr lang="sv-FI" dirty="0" smtClean="0"/>
              <a:t> i november 2014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2a9c874e-4128-4b35-96ba-e85407fe1d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1714500" cy="3377565"/>
          </a:xfrm>
          <a:prstGeom prst="rect">
            <a:avLst/>
          </a:prstGeom>
        </p:spPr>
      </p:pic>
      <p:pic>
        <p:nvPicPr>
          <p:cNvPr id="8" name="Bildobjekt 7" descr="14-svyle-20203454784d3cecc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692696"/>
            <a:ext cx="4610100" cy="2585847"/>
          </a:xfrm>
          <a:prstGeom prst="rect">
            <a:avLst/>
          </a:prstGeom>
        </p:spPr>
      </p:pic>
      <p:pic>
        <p:nvPicPr>
          <p:cNvPr id="9" name="Bildobjekt 8" descr="14-svyle-20207554785db87cf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861048"/>
            <a:ext cx="4000500" cy="2251710"/>
          </a:xfrm>
          <a:prstGeom prst="rect">
            <a:avLst/>
          </a:prstGeom>
        </p:spPr>
      </p:pic>
      <p:pic>
        <p:nvPicPr>
          <p:cNvPr id="10" name="Bildobjekt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365104"/>
            <a:ext cx="3297079" cy="184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Äktenskapet och registrerade parförhållanden i lagen</a:t>
            </a:r>
            <a:endParaRPr lang="sv-FI" dirty="0"/>
          </a:p>
        </p:txBody>
      </p:sp>
      <p:pic>
        <p:nvPicPr>
          <p:cNvPr id="4" name="Platshållare för innehåll 3" descr="finlands 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6588837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sv-FI" dirty="0" smtClean="0"/>
              <a:t>Makarna är </a:t>
            </a:r>
            <a:r>
              <a:rPr lang="sv-FI" u="sng" dirty="0" smtClean="0"/>
              <a:t>jämbördiga</a:t>
            </a:r>
          </a:p>
          <a:p>
            <a:endParaRPr lang="sv-FI" u="sng" dirty="0" smtClean="0"/>
          </a:p>
          <a:p>
            <a:r>
              <a:rPr lang="sv-FI" dirty="0" smtClean="0"/>
              <a:t>Makarna har </a:t>
            </a:r>
            <a:r>
              <a:rPr lang="sv-FI" u="sng" dirty="0" smtClean="0"/>
              <a:t>inbördes underhållsskyldighet</a:t>
            </a:r>
          </a:p>
          <a:p>
            <a:endParaRPr lang="sv-FI" u="sng" dirty="0" smtClean="0"/>
          </a:p>
          <a:p>
            <a:r>
              <a:rPr lang="fi-FI" dirty="0" err="1" smtClean="0"/>
              <a:t>Vid</a:t>
            </a:r>
            <a:r>
              <a:rPr lang="fi-FI" dirty="0" smtClean="0"/>
              <a:t> </a:t>
            </a:r>
            <a:r>
              <a:rPr lang="fi-FI" dirty="0" err="1" smtClean="0"/>
              <a:t>giftermål</a:t>
            </a:r>
            <a:r>
              <a:rPr lang="fi-FI" dirty="0" smtClean="0"/>
              <a:t>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u="sng" dirty="0" err="1" smtClean="0"/>
              <a:t>giftorätt</a:t>
            </a:r>
            <a:endParaRPr lang="fi-FI" u="sng" dirty="0" smtClean="0"/>
          </a:p>
          <a:p>
            <a:endParaRPr lang="fi-FI" u="sng" dirty="0" smtClean="0"/>
          </a:p>
          <a:p>
            <a:r>
              <a:rPr lang="fi-FI" dirty="0" err="1" smtClean="0"/>
              <a:t>Giftorätten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dock</a:t>
            </a:r>
            <a:r>
              <a:rPr lang="fi-FI" dirty="0" smtClean="0"/>
              <a:t> </a:t>
            </a:r>
            <a:r>
              <a:rPr lang="fi-FI" dirty="0" err="1" smtClean="0"/>
              <a:t>ogiltigförklaras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ett </a:t>
            </a:r>
            <a:r>
              <a:rPr lang="fi-FI" u="sng" dirty="0" err="1" smtClean="0"/>
              <a:t>äktenskapsförord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träder</a:t>
            </a:r>
            <a:r>
              <a:rPr lang="fi-FI" dirty="0" smtClean="0"/>
              <a:t> i </a:t>
            </a:r>
            <a:r>
              <a:rPr lang="fi-FI" dirty="0" err="1" smtClean="0"/>
              <a:t>kraft</a:t>
            </a:r>
            <a:r>
              <a:rPr lang="fi-FI" dirty="0" smtClean="0"/>
              <a:t> </a:t>
            </a:r>
            <a:r>
              <a:rPr lang="fi-FI" dirty="0" err="1" smtClean="0"/>
              <a:t>vid</a:t>
            </a:r>
            <a:r>
              <a:rPr lang="fi-FI" dirty="0" smtClean="0"/>
              <a:t> </a:t>
            </a:r>
            <a:r>
              <a:rPr lang="fi-FI" dirty="0" err="1" smtClean="0"/>
              <a:t>skilsmässa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ena</a:t>
            </a:r>
            <a:r>
              <a:rPr lang="fi-FI" dirty="0" smtClean="0"/>
              <a:t> </a:t>
            </a:r>
            <a:r>
              <a:rPr lang="fi-FI" dirty="0" err="1" smtClean="0"/>
              <a:t>makens</a:t>
            </a:r>
            <a:r>
              <a:rPr lang="fi-FI" dirty="0" smtClean="0"/>
              <a:t> </a:t>
            </a:r>
            <a:r>
              <a:rPr lang="fi-FI" dirty="0" err="1" smtClean="0"/>
              <a:t>död</a:t>
            </a:r>
            <a:endParaRPr lang="fi-FI" u="sng" dirty="0" smtClean="0"/>
          </a:p>
          <a:p>
            <a:endParaRPr lang="fi-FI" u="sng" dirty="0" smtClean="0"/>
          </a:p>
          <a:p>
            <a:endParaRPr lang="sv-FI" u="sng" dirty="0"/>
          </a:p>
        </p:txBody>
      </p:sp>
      <p:pic>
        <p:nvPicPr>
          <p:cNvPr id="4" name="Bildobjekt 3" descr="aktenskapsjurid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365104"/>
            <a:ext cx="440055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Äktenskapsskillnad</a:t>
            </a:r>
            <a:endParaRPr lang="sv-FI" dirty="0"/>
          </a:p>
        </p:txBody>
      </p:sp>
      <p:pic>
        <p:nvPicPr>
          <p:cNvPr id="4" name="Platshållare för innehåll 3" descr="ssaaty_2013_2014-04-17_tie_001_sv_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399782" cy="4784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sv-FI" dirty="0" smtClean="0"/>
              <a:t>Makarna har rätt till äktenskapsskillnad efter </a:t>
            </a:r>
            <a:r>
              <a:rPr lang="sv-FI" u="sng" dirty="0" smtClean="0"/>
              <a:t>sex månaders betänketid</a:t>
            </a:r>
          </a:p>
          <a:p>
            <a:endParaRPr lang="sv-FI" u="sng" dirty="0" smtClean="0"/>
          </a:p>
          <a:p>
            <a:r>
              <a:rPr lang="sv-FI" dirty="0" smtClean="0"/>
              <a:t>Efter det kan domstolen döma till äktenskapsskillnad om </a:t>
            </a:r>
            <a:r>
              <a:rPr lang="sv-FI" u="sng" dirty="0" smtClean="0"/>
              <a:t>den ena maken</a:t>
            </a:r>
            <a:r>
              <a:rPr lang="sv-FI" dirty="0" smtClean="0"/>
              <a:t> eller </a:t>
            </a:r>
            <a:r>
              <a:rPr lang="sv-FI" u="sng" dirty="0" smtClean="0"/>
              <a:t>båda</a:t>
            </a:r>
            <a:r>
              <a:rPr lang="sv-FI" dirty="0" smtClean="0"/>
              <a:t> yrkar på det</a:t>
            </a:r>
          </a:p>
          <a:p>
            <a:endParaRPr lang="sv-FI" dirty="0" smtClean="0"/>
          </a:p>
          <a:p>
            <a:r>
              <a:rPr lang="sv-FI" dirty="0" smtClean="0"/>
              <a:t>Ifall man bott åtskilda i </a:t>
            </a:r>
            <a:r>
              <a:rPr lang="sv-FI" u="sng" dirty="0" smtClean="0"/>
              <a:t>minst två </a:t>
            </a:r>
            <a:r>
              <a:rPr lang="sv-FI" dirty="0" smtClean="0"/>
              <a:t>år och </a:t>
            </a:r>
            <a:r>
              <a:rPr lang="sv-FI" u="sng" dirty="0" smtClean="0"/>
              <a:t>inte har minderåriga barn</a:t>
            </a:r>
            <a:r>
              <a:rPr lang="sv-FI" dirty="0" smtClean="0"/>
              <a:t> krävs ingen betänketid.</a:t>
            </a:r>
          </a:p>
          <a:p>
            <a:endParaRPr lang="sv-FI" u="sng" dirty="0" smtClean="0"/>
          </a:p>
          <a:p>
            <a:r>
              <a:rPr lang="sv-FI" dirty="0" smtClean="0"/>
              <a:t>Efter att man har skilt sig sker </a:t>
            </a:r>
            <a:r>
              <a:rPr lang="sv-FI" i="1" u="sng" dirty="0" smtClean="0"/>
              <a:t>avvittring</a:t>
            </a:r>
            <a:r>
              <a:rPr lang="sv-FI" dirty="0" smtClean="0"/>
              <a:t> av egendomen.</a:t>
            </a:r>
          </a:p>
          <a:p>
            <a:endParaRPr lang="sv-FI" dirty="0"/>
          </a:p>
        </p:txBody>
      </p:sp>
      <p:pic>
        <p:nvPicPr>
          <p:cNvPr id="4" name="Bildobjekt 3" descr="ansokan-om-aktenskapsskilln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622800"/>
            <a:ext cx="2339752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</a:t>
            </a:r>
            <a:r>
              <a:rPr lang="fi-FI" dirty="0" err="1" smtClean="0"/>
              <a:t>amiljen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barnen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0042"/>
            <a:ext cx="7467600" cy="48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7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fi-FI" dirty="0" err="1" smtClean="0"/>
              <a:t>Idag</a:t>
            </a:r>
            <a:r>
              <a:rPr lang="fi-FI" dirty="0" smtClean="0"/>
              <a:t> </a:t>
            </a:r>
            <a:r>
              <a:rPr lang="fi-FI" dirty="0" err="1" smtClean="0"/>
              <a:t>finns</a:t>
            </a:r>
            <a:r>
              <a:rPr lang="fi-FI" dirty="0" smtClean="0"/>
              <a:t> det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typer</a:t>
            </a:r>
            <a:r>
              <a:rPr lang="fi-FI" dirty="0" smtClean="0"/>
              <a:t> av </a:t>
            </a:r>
            <a:r>
              <a:rPr lang="fi-FI" dirty="0" err="1" smtClean="0"/>
              <a:t>familjer</a:t>
            </a:r>
            <a:r>
              <a:rPr lang="fi-FI" dirty="0" smtClean="0"/>
              <a:t>,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u="sng" dirty="0" err="1" smtClean="0"/>
              <a:t>kärnfamiljer</a:t>
            </a:r>
            <a:r>
              <a:rPr lang="fi-FI" dirty="0" smtClean="0"/>
              <a:t>, </a:t>
            </a:r>
            <a:r>
              <a:rPr lang="fi-FI" u="sng" dirty="0" err="1" smtClean="0"/>
              <a:t>ensamförsörjare</a:t>
            </a:r>
            <a:r>
              <a:rPr lang="fi-FI" dirty="0" smtClean="0"/>
              <a:t>, </a:t>
            </a:r>
            <a:r>
              <a:rPr lang="fi-FI" u="sng" dirty="0" err="1" smtClean="0"/>
              <a:t>styvfamiljer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regnbågsfamiljer</a:t>
            </a:r>
            <a:endParaRPr lang="fi-FI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3924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6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280</Words>
  <Application>Microsoft Office PowerPoint</Application>
  <PresentationFormat>Bildspel på skärmen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Burspråk</vt:lpstr>
      <vt:lpstr>familjeliv i finland</vt:lpstr>
      <vt:lpstr>Parförhållandet</vt:lpstr>
      <vt:lpstr>Bild 3</vt:lpstr>
      <vt:lpstr>Äktenskapet och registrerade parförhållanden i lagen</vt:lpstr>
      <vt:lpstr>Bild 5</vt:lpstr>
      <vt:lpstr>Äktenskapsskillnad</vt:lpstr>
      <vt:lpstr>Bild 7</vt:lpstr>
      <vt:lpstr>familjen och barnen</vt:lpstr>
      <vt:lpstr>Bild 9</vt:lpstr>
      <vt:lpstr>Bild 10</vt:lpstr>
      <vt:lpstr>Barnets rättigheter</vt:lpstr>
      <vt:lpstr>Arvsrätt och arvsskifte</vt:lpstr>
      <vt:lpstr>dödsbo</vt:lpstr>
      <vt:lpstr>bouppteckning</vt:lpstr>
      <vt:lpstr>testamente</vt:lpstr>
      <vt:lpstr>bröstarvingar</vt:lpstr>
      <vt:lpstr>arvsskatt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familjeliv i finland</dc:title>
  <dc:creator>Christian</dc:creator>
  <cp:lastModifiedBy>Christian</cp:lastModifiedBy>
  <cp:revision>9</cp:revision>
  <dcterms:created xsi:type="dcterms:W3CDTF">2015-08-30T11:45:50Z</dcterms:created>
  <dcterms:modified xsi:type="dcterms:W3CDTF">2015-09-20T17:27:36Z</dcterms:modified>
</cp:coreProperties>
</file>