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4" r:id="rId3"/>
    <p:sldMasterId id="2147483682" r:id="rId4"/>
  </p:sldMasterIdLst>
  <p:notesMasterIdLst>
    <p:notesMasterId r:id="rId15"/>
  </p:notesMasterIdLst>
  <p:sldIdLst>
    <p:sldId id="277" r:id="rId5"/>
    <p:sldId id="286" r:id="rId6"/>
    <p:sldId id="285" r:id="rId7"/>
    <p:sldId id="287" r:id="rId8"/>
    <p:sldId id="279" r:id="rId9"/>
    <p:sldId id="281" r:id="rId10"/>
    <p:sldId id="282" r:id="rId11"/>
    <p:sldId id="283" r:id="rId12"/>
    <p:sldId id="288" r:id="rId13"/>
    <p:sldId id="284" r:id="rId14"/>
  </p:sldIdLst>
  <p:sldSz cx="9144000" cy="6858000" type="screen4x3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 varScale="1">
        <p:scale>
          <a:sx n="69" d="100"/>
          <a:sy n="69" d="100"/>
        </p:scale>
        <p:origin x="144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59ACA-E507-476C-AA0B-B001A7F4F8E5}" type="datetimeFigureOut">
              <a:rPr lang="fi-FI" smtClean="0"/>
              <a:t>29.10.2018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71771-A4A6-446F-8097-1C82839311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8576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allokko merkki leikattu_rgb_55m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4933950"/>
            <a:ext cx="20701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12" descr="Jyväskylä_logo_web_is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67" b="6947"/>
          <a:stretch>
            <a:fillRect/>
          </a:stretch>
        </p:blipFill>
        <p:spPr bwMode="auto">
          <a:xfrm>
            <a:off x="3894138" y="5732463"/>
            <a:ext cx="30416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8" descr="Jkl_yläpalkki_A4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1741" b="94539"/>
          <a:stretch>
            <a:fillRect/>
          </a:stretch>
        </p:blipFill>
        <p:spPr bwMode="auto">
          <a:xfrm>
            <a:off x="0" y="0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034890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519205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/>
                <a:cs typeface="Arial"/>
              </a:defRPr>
            </a:lvl1pPr>
          </a:lstStyle>
          <a:p>
            <a:fld id="{7D3F6F73-944C-4F90-8161-F90F8E0F32BD}" type="datetimeFigureOut">
              <a:rPr lang="fi-FI" smtClean="0"/>
              <a:t>29.10.2018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68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, iso kuva tai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B9A3A-DE49-0646-9AD7-2388BF193C35}" type="datetime1">
              <a:rPr lang="fi-FI"/>
              <a:pPr>
                <a:defRPr/>
              </a:pPr>
              <a:t>29.10.2018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6F2CB-7913-A149-9E78-AC0E5883D5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108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5E428-6E76-9A4B-ADE9-8A5436A12C9E}" type="datetime1">
              <a:rPr lang="fi-FI"/>
              <a:pPr>
                <a:defRPr/>
              </a:pPr>
              <a:t>29.10.2018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B674B-9DDC-6440-93C2-52A8BF43E67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3120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, iso kuva tai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783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allokko merkki leikattu_rgb_55m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4933950"/>
            <a:ext cx="20701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12" descr="Jyväskylä_logo_web_is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67" b="6947"/>
          <a:stretch>
            <a:fillRect/>
          </a:stretch>
        </p:blipFill>
        <p:spPr bwMode="auto">
          <a:xfrm>
            <a:off x="3894138" y="5732463"/>
            <a:ext cx="30416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8" descr="Jkl_yläpalkki_A4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1741" b="94539"/>
          <a:stretch>
            <a:fillRect/>
          </a:stretch>
        </p:blipFill>
        <p:spPr bwMode="auto">
          <a:xfrm>
            <a:off x="0" y="0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034890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519205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/>
                <a:cs typeface="Arial"/>
              </a:defRPr>
            </a:lvl1pPr>
          </a:lstStyle>
          <a:p>
            <a:pPr>
              <a:defRPr/>
            </a:pPr>
            <a:fld id="{5556E9DB-BB59-E042-B6EF-8E8E2E47C700}" type="datetime1">
              <a:rPr lang="fi-FI"/>
              <a:pPr>
                <a:defRPr/>
              </a:pPr>
              <a:t>29.10.2018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7760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allokko merkki leikattu_rgb_55m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016625"/>
            <a:ext cx="9048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9" descr="Jyväskylä_logo_m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7" r="28769" b="17770"/>
          <a:stretch>
            <a:fillRect/>
          </a:stretch>
        </p:blipFill>
        <p:spPr bwMode="auto">
          <a:xfrm>
            <a:off x="6365875" y="6397625"/>
            <a:ext cx="181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990B859-AA55-0E4E-8FF3-DCAAB9E887A6}" type="datetime1">
              <a:rPr lang="fi-FI"/>
              <a:pPr>
                <a:defRPr/>
              </a:pPr>
              <a:t>29.10.2018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52DF7F1-61BF-4D4A-A3A4-FC1457762D9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3531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sivu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allokko merkki leikattu_rgb_55m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016625"/>
            <a:ext cx="9048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9" descr="Jyväskylä_logo_m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7" r="28769" b="17770"/>
          <a:stretch>
            <a:fillRect/>
          </a:stretch>
        </p:blipFill>
        <p:spPr bwMode="auto">
          <a:xfrm>
            <a:off x="6365875" y="6397625"/>
            <a:ext cx="181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Sisällön paikkamerkki 2"/>
          <p:cNvSpPr>
            <a:spLocks noGrp="1"/>
          </p:cNvSpPr>
          <p:nvPr>
            <p:ph idx="13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0FE2DCB-CF67-4D4C-9228-A4AD9F9E46A9}" type="datetime1">
              <a:rPr lang="fi-FI"/>
              <a:pPr>
                <a:defRPr/>
              </a:pPr>
              <a:t>29.10.2018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AC9CF3C-9A01-0649-AA76-A595CF1BDF4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4308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uvapohja_Jkl_vär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1225176"/>
            <a:ext cx="7772400" cy="940574"/>
          </a:xfrm>
        </p:spPr>
        <p:txBody>
          <a:bodyPr anchor="b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722313" y="2434688"/>
            <a:ext cx="7772400" cy="1362075"/>
          </a:xfrm>
        </p:spPr>
        <p:txBody>
          <a:bodyPr anchor="t"/>
          <a:lstStyle>
            <a:lvl1pPr algn="ctr">
              <a:defRPr sz="4000" b="0" i="0" cap="none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CDE60-39F7-9448-9ED9-1FBC88A85563}" type="datetime1">
              <a:rPr lang="fi-FI"/>
              <a:pPr>
                <a:defRPr/>
              </a:pPr>
              <a:t>29.10.2018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7463E-2174-9242-AA9A-FCC3836111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0521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, iso kuva tai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B9A3A-DE49-0646-9AD7-2388BF193C35}" type="datetime1">
              <a:rPr lang="fi-FI"/>
              <a:pPr>
                <a:defRPr/>
              </a:pPr>
              <a:t>29.10.2018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6F2CB-7913-A149-9E78-AC0E5883D5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8760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5E428-6E76-9A4B-ADE9-8A5436A12C9E}" type="datetime1">
              <a:rPr lang="fi-FI"/>
              <a:pPr>
                <a:defRPr/>
              </a:pPr>
              <a:t>29.10.2018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B674B-9DDC-6440-93C2-52A8BF43E67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5012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, iso kuva tai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03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allokko merkki leikattu_rgb_55m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016625"/>
            <a:ext cx="9048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9" descr="Jyväskylä_logo_m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7" r="28769" b="17770"/>
          <a:stretch>
            <a:fillRect/>
          </a:stretch>
        </p:blipFill>
        <p:spPr bwMode="auto">
          <a:xfrm>
            <a:off x="6365875" y="6397625"/>
            <a:ext cx="181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7D3F6F73-944C-4F90-8161-F90F8E0F32BD}" type="datetimeFigureOut">
              <a:rPr lang="fi-FI" smtClean="0"/>
              <a:t>29.10.2018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342E12C3-6B6B-49C6-AD06-FE194B8F9D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6235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allokko merkki leikattu_rgb_55m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4933950"/>
            <a:ext cx="20701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12" descr="Jyväskylä_logo_web_is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67" b="6947"/>
          <a:stretch>
            <a:fillRect/>
          </a:stretch>
        </p:blipFill>
        <p:spPr bwMode="auto">
          <a:xfrm>
            <a:off x="3894138" y="5732463"/>
            <a:ext cx="30416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8" descr="Jkl_yläpalkki_A4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1741" b="94539"/>
          <a:stretch>
            <a:fillRect/>
          </a:stretch>
        </p:blipFill>
        <p:spPr bwMode="auto">
          <a:xfrm>
            <a:off x="0" y="0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034890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519205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/>
                <a:cs typeface="Arial"/>
              </a:defRPr>
            </a:lvl1pPr>
          </a:lstStyle>
          <a:p>
            <a:pPr>
              <a:defRPr/>
            </a:pPr>
            <a:fld id="{5556E9DB-BB59-E042-B6EF-8E8E2E47C700}" type="datetime1">
              <a:rPr lang="fi-FI"/>
              <a:pPr>
                <a:defRPr/>
              </a:pPr>
              <a:t>29.10.2018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6393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allokko merkki leikattu_rgb_55m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016625"/>
            <a:ext cx="9048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9" descr="Jyväskylä_logo_m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7" r="28769" b="17770"/>
          <a:stretch>
            <a:fillRect/>
          </a:stretch>
        </p:blipFill>
        <p:spPr bwMode="auto">
          <a:xfrm>
            <a:off x="6365875" y="6397625"/>
            <a:ext cx="181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990B859-AA55-0E4E-8FF3-DCAAB9E887A6}" type="datetime1">
              <a:rPr lang="fi-FI"/>
              <a:pPr>
                <a:defRPr/>
              </a:pPr>
              <a:t>29.10.2018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52DF7F1-61BF-4D4A-A3A4-FC1457762D9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8119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sivu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allokko merkki leikattu_rgb_55m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016625"/>
            <a:ext cx="9048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9" descr="Jyväskylä_logo_m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7" r="28769" b="17770"/>
          <a:stretch>
            <a:fillRect/>
          </a:stretch>
        </p:blipFill>
        <p:spPr bwMode="auto">
          <a:xfrm>
            <a:off x="6365875" y="6397625"/>
            <a:ext cx="181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Sisällön paikkamerkki 2"/>
          <p:cNvSpPr>
            <a:spLocks noGrp="1"/>
          </p:cNvSpPr>
          <p:nvPr>
            <p:ph idx="13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0FE2DCB-CF67-4D4C-9228-A4AD9F9E46A9}" type="datetime1">
              <a:rPr lang="fi-FI"/>
              <a:pPr>
                <a:defRPr/>
              </a:pPr>
              <a:t>29.10.2018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AC9CF3C-9A01-0649-AA76-A595CF1BDF4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470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uvapohja_Jkl_vär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1225176"/>
            <a:ext cx="7772400" cy="940574"/>
          </a:xfrm>
        </p:spPr>
        <p:txBody>
          <a:bodyPr anchor="b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722313" y="2434688"/>
            <a:ext cx="7772400" cy="1362075"/>
          </a:xfrm>
        </p:spPr>
        <p:txBody>
          <a:bodyPr anchor="t"/>
          <a:lstStyle>
            <a:lvl1pPr algn="ctr">
              <a:defRPr sz="4000" b="0" i="0" cap="none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CDE60-39F7-9448-9ED9-1FBC88A85563}" type="datetime1">
              <a:rPr lang="fi-FI"/>
              <a:pPr>
                <a:defRPr/>
              </a:pPr>
              <a:t>29.10.2018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7463E-2174-9242-AA9A-FCC3836111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8411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, iso kuva tai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B9A3A-DE49-0646-9AD7-2388BF193C35}" type="datetime1">
              <a:rPr lang="fi-FI"/>
              <a:pPr>
                <a:defRPr/>
              </a:pPr>
              <a:t>29.10.2018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6F2CB-7913-A149-9E78-AC0E5883D5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7638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5E428-6E76-9A4B-ADE9-8A5436A12C9E}" type="datetime1">
              <a:rPr lang="fi-FI"/>
              <a:pPr>
                <a:defRPr/>
              </a:pPr>
              <a:t>29.10.2018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B674B-9DDC-6440-93C2-52A8BF43E67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022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, iso kuva tai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476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uvapohja_Jkl_vär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" y="14941"/>
            <a:ext cx="9144000" cy="6858000"/>
          </a:xfrm>
          <a:prstGeom prst="rect">
            <a:avLst/>
          </a:prstGeom>
        </p:spPr>
      </p:pic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1225176"/>
            <a:ext cx="7772400" cy="940574"/>
          </a:xfrm>
        </p:spPr>
        <p:txBody>
          <a:bodyPr anchor="b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3F6F73-944C-4F90-8161-F90F8E0F32BD}" type="datetimeFigureOut">
              <a:rPr lang="fi-FI" smtClean="0"/>
              <a:t>29.10.2018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E12C3-6B6B-49C6-AD06-FE194B8F9D2D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722313" y="2434688"/>
            <a:ext cx="7772400" cy="1362075"/>
          </a:xfrm>
        </p:spPr>
        <p:txBody>
          <a:bodyPr anchor="t"/>
          <a:lstStyle>
            <a:lvl1pPr algn="ctr">
              <a:defRPr sz="4000" b="0" i="0" cap="none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68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, iso kuva tai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3F6F73-944C-4F90-8161-F90F8E0F32BD}" type="datetimeFigureOut">
              <a:rPr lang="fi-FI" smtClean="0"/>
              <a:t>29.10.2018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E12C3-6B6B-49C6-AD06-FE194B8F9D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228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3F6F73-944C-4F90-8161-F90F8E0F32BD}" type="datetimeFigureOut">
              <a:rPr lang="fi-FI" smtClean="0"/>
              <a:t>29.10.2018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E12C3-6B6B-49C6-AD06-FE194B8F9D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allokko merkki leikattu_rgb_55m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4933950"/>
            <a:ext cx="20701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12" descr="Jyväskylä_logo_web_is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67" b="6947"/>
          <a:stretch>
            <a:fillRect/>
          </a:stretch>
        </p:blipFill>
        <p:spPr bwMode="auto">
          <a:xfrm>
            <a:off x="3894138" y="5732463"/>
            <a:ext cx="30416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8" descr="Jkl_yläpalkki_A4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1741" b="94539"/>
          <a:stretch>
            <a:fillRect/>
          </a:stretch>
        </p:blipFill>
        <p:spPr bwMode="auto">
          <a:xfrm>
            <a:off x="0" y="0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034890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519205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/>
                <a:cs typeface="Arial"/>
              </a:defRPr>
            </a:lvl1pPr>
          </a:lstStyle>
          <a:p>
            <a:pPr>
              <a:defRPr/>
            </a:pPr>
            <a:fld id="{5556E9DB-BB59-E042-B6EF-8E8E2E47C700}" type="datetime1">
              <a:rPr lang="fi-FI"/>
              <a:pPr>
                <a:defRPr/>
              </a:pPr>
              <a:t>29.10.2018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3602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allokko merkki leikattu_rgb_55m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016625"/>
            <a:ext cx="9048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9" descr="Jyväskylä_logo_m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7" r="28769" b="17770"/>
          <a:stretch>
            <a:fillRect/>
          </a:stretch>
        </p:blipFill>
        <p:spPr bwMode="auto">
          <a:xfrm>
            <a:off x="6365875" y="6397625"/>
            <a:ext cx="181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990B859-AA55-0E4E-8FF3-DCAAB9E887A6}" type="datetime1">
              <a:rPr lang="fi-FI"/>
              <a:pPr>
                <a:defRPr/>
              </a:pPr>
              <a:t>29.10.2018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52DF7F1-61BF-4D4A-A3A4-FC1457762D9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858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sivu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allokko merkki leikattu_rgb_55m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016625"/>
            <a:ext cx="9048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9" descr="Jyväskylä_logo_m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7" r="28769" b="17770"/>
          <a:stretch>
            <a:fillRect/>
          </a:stretch>
        </p:blipFill>
        <p:spPr bwMode="auto">
          <a:xfrm>
            <a:off x="6365875" y="6397625"/>
            <a:ext cx="181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Sisällön paikkamerkki 2"/>
          <p:cNvSpPr>
            <a:spLocks noGrp="1"/>
          </p:cNvSpPr>
          <p:nvPr>
            <p:ph idx="13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0FE2DCB-CF67-4D4C-9228-A4AD9F9E46A9}" type="datetime1">
              <a:rPr lang="fi-FI"/>
              <a:pPr>
                <a:defRPr/>
              </a:pPr>
              <a:t>29.10.2018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AC9CF3C-9A01-0649-AA76-A595CF1BDF4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133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uvapohja_Jkl_vär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1225176"/>
            <a:ext cx="7772400" cy="940574"/>
          </a:xfrm>
        </p:spPr>
        <p:txBody>
          <a:bodyPr anchor="b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722313" y="2434688"/>
            <a:ext cx="7772400" cy="1362075"/>
          </a:xfrm>
        </p:spPr>
        <p:txBody>
          <a:bodyPr anchor="t"/>
          <a:lstStyle>
            <a:lvl1pPr algn="ctr">
              <a:defRPr sz="4000" b="0" i="0" cap="none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CDE60-39F7-9448-9ED9-1FBC88A85563}" type="datetime1">
              <a:rPr lang="fi-FI"/>
              <a:pPr>
                <a:defRPr/>
              </a:pPr>
              <a:t>29.10.2018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7463E-2174-9242-AA9A-FCC3836111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6796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perustyylejä osoitt.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146050" y="6429375"/>
            <a:ext cx="1285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7D3F6F73-944C-4F90-8161-F90F8E0F32BD}" type="datetimeFigureOut">
              <a:rPr lang="fi-FI" smtClean="0"/>
              <a:t>29.10.2018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563688" y="6429375"/>
            <a:ext cx="2895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565650" y="6429375"/>
            <a:ext cx="1498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342E12C3-6B6B-49C6-AD06-FE194B8F9D2D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perustyylejä osoitt.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146050" y="6429375"/>
            <a:ext cx="1285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BAB8813E-FD90-9047-A49F-33682ED6006F}" type="datetime1">
              <a:rPr lang="fi-FI"/>
              <a:pPr>
                <a:defRPr/>
              </a:pPr>
              <a:t>29.10.2018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563688" y="6429375"/>
            <a:ext cx="2895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565650" y="6429375"/>
            <a:ext cx="1498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A1CCC5DA-184C-0541-B408-6671D40D68D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692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perustyylejä osoitt.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146050" y="6429375"/>
            <a:ext cx="1285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BAB8813E-FD90-9047-A49F-33682ED6006F}" type="datetime1">
              <a:rPr lang="fi-FI"/>
              <a:pPr>
                <a:defRPr/>
              </a:pPr>
              <a:t>29.10.2018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563688" y="6429375"/>
            <a:ext cx="2895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565650" y="6429375"/>
            <a:ext cx="1498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A1CCC5DA-184C-0541-B408-6671D40D68D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65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perustyylejä osoitt.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146050" y="6429375"/>
            <a:ext cx="1285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BAB8813E-FD90-9047-A49F-33682ED6006F}" type="datetime1">
              <a:rPr lang="fi-FI"/>
              <a:pPr>
                <a:defRPr/>
              </a:pPr>
              <a:t>29.10.2018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563688" y="6429375"/>
            <a:ext cx="2895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565650" y="6429375"/>
            <a:ext cx="1498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A1CCC5DA-184C-0541-B408-6671D40D68D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048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yvaskyla.fi/instancedata/prime_product_julkaisu/jyvaskyla/embeds/jyvaskylawwwstructure/99534_Kortepohja_kehittamissuunnitelmaraportti_150518_pienennetty_testi.pd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smtClean="0"/>
              <a:t>Osallisuudesta</a:t>
            </a:r>
            <a:endParaRPr lang="fi-FI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1752600"/>
          </a:xfrm>
        </p:spPr>
        <p:txBody>
          <a:bodyPr/>
          <a:lstStyle/>
          <a:p>
            <a:r>
              <a:rPr lang="fi-FI" dirty="0" smtClean="0"/>
              <a:t>30.10.2018</a:t>
            </a:r>
          </a:p>
          <a:p>
            <a:r>
              <a:rPr lang="fi-FI" dirty="0"/>
              <a:t>Tanja Räty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205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KEHITYSRYHMÄN ROOLEJA esim.</a:t>
            </a:r>
            <a:endParaRPr lang="fi-FI" b="1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122" y="1628800"/>
            <a:ext cx="4690864" cy="1640064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90B859-AA55-0E4E-8FF3-DCAAB9E887A6}" type="datetime1">
              <a:rPr lang="fi-FI" smtClean="0"/>
              <a:pPr>
                <a:defRPr/>
              </a:pPr>
              <a:t>29.10.2018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DF7F1-61BF-4D4A-A3A4-FC1457762D92}" type="slidenum">
              <a:rPr lang="fi-FI" smtClean="0"/>
              <a:pPr>
                <a:defRPr/>
              </a:pPr>
              <a:t>10</a:t>
            </a:fld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2635978" y="2996513"/>
            <a:ext cx="2678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>
                <a:latin typeface="Bradley Hand ITC" panose="03070402050302030203" pitchFamily="66" charset="0"/>
              </a:rPr>
              <a:t>- </a:t>
            </a:r>
            <a:r>
              <a:rPr lang="fi-FI" sz="1400" dirty="0" err="1" smtClean="0">
                <a:latin typeface="Bradley Hand ITC" panose="03070402050302030203" pitchFamily="66" charset="0"/>
              </a:rPr>
              <a:t>Dettmann</a:t>
            </a:r>
            <a:r>
              <a:rPr lang="fi-FI" sz="1400" dirty="0" smtClean="0">
                <a:latin typeface="Bradley Hand ITC" panose="03070402050302030203" pitchFamily="66" charset="0"/>
              </a:rPr>
              <a:t> ja johtamisen taito</a:t>
            </a:r>
            <a:endParaRPr lang="fi-FI" sz="1400" dirty="0">
              <a:latin typeface="Bradley Hand ITC" panose="03070402050302030203" pitchFamily="66" charset="0"/>
            </a:endParaRP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60267"/>
            <a:ext cx="3352800" cy="2560320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395536" y="122404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FF0000"/>
                </a:solidFill>
              </a:rPr>
              <a:t>VIESTINTÄ</a:t>
            </a:r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3110459" y="6244709"/>
            <a:ext cx="148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FF0000"/>
                </a:solidFill>
              </a:rPr>
              <a:t>IDEOINTI</a:t>
            </a:r>
            <a:endParaRPr lang="fi-FI" b="1" dirty="0">
              <a:solidFill>
                <a:srgbClr val="FF0000"/>
              </a:solidFill>
            </a:endParaRPr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61" y="3985826"/>
            <a:ext cx="3570994" cy="1965573"/>
          </a:xfrm>
          <a:prstGeom prst="rect">
            <a:avLst/>
          </a:prstGeom>
        </p:spPr>
      </p:pic>
      <p:sp>
        <p:nvSpPr>
          <p:cNvPr id="13" name="Tekstiruutu 12"/>
          <p:cNvSpPr txBox="1"/>
          <p:nvPr/>
        </p:nvSpPr>
        <p:spPr>
          <a:xfrm>
            <a:off x="5580112" y="3660267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FF0000"/>
                </a:solidFill>
              </a:rPr>
              <a:t>YHTEISÖN SYNTYMISEN TUKIJA</a:t>
            </a:r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15" name="Pyöristetty suorakulmio 14"/>
          <p:cNvSpPr/>
          <p:nvPr/>
        </p:nvSpPr>
        <p:spPr>
          <a:xfrm>
            <a:off x="5369260" y="1476168"/>
            <a:ext cx="3384376" cy="2031467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/>
          <p:cNvSpPr txBox="1"/>
          <p:nvPr/>
        </p:nvSpPr>
        <p:spPr>
          <a:xfrm>
            <a:off x="5557242" y="1868568"/>
            <a:ext cx="3250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Millaisia tavoitteita kehitysryhmällä tulee olla?</a:t>
            </a:r>
          </a:p>
          <a:p>
            <a:endParaRPr lang="fi-FI" b="1" dirty="0"/>
          </a:p>
          <a:p>
            <a:r>
              <a:rPr lang="fi-FI" b="1" dirty="0" smtClean="0"/>
              <a:t>Millaisia tarpeita sille on?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539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57200" y="1340768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Ihmiselle on annettava mahdollisuus olla mukana tekemässä. </a:t>
            </a:r>
            <a:br>
              <a:rPr lang="fi-FI" b="1" dirty="0"/>
            </a:br>
            <a:r>
              <a:rPr lang="fi-FI" b="1" dirty="0"/>
              <a:t>Valmiiksi tehty on jonkun muun omaisuutta. </a:t>
            </a:r>
            <a:br>
              <a:rPr lang="fi-FI" b="1" dirty="0"/>
            </a:br>
            <a:r>
              <a:rPr lang="fi-FI" b="1" dirty="0"/>
              <a:t>Vain omaksi koettu </a:t>
            </a:r>
            <a:br>
              <a:rPr lang="fi-FI" b="1" dirty="0"/>
            </a:br>
            <a:r>
              <a:rPr lang="fi-FI" b="1" dirty="0"/>
              <a:t>on arvokasta, </a:t>
            </a:r>
            <a:br>
              <a:rPr lang="fi-FI" b="1" dirty="0"/>
            </a:br>
            <a:r>
              <a:rPr lang="fi-FI" b="1" dirty="0"/>
              <a:t>vain sellaisesta voi kantaa vastuuta. </a:t>
            </a:r>
            <a:r>
              <a:rPr lang="fi-FI" dirty="0"/>
              <a:t/>
            </a:r>
            <a:br>
              <a:rPr lang="fi-FI" dirty="0"/>
            </a:br>
            <a:endParaRPr lang="fi-FI" dirty="0" smtClean="0"/>
          </a:p>
          <a:p>
            <a:pPr marL="0" indent="0">
              <a:buNone/>
            </a:pPr>
            <a:r>
              <a:rPr lang="fi-FI" sz="2000" dirty="0" smtClean="0"/>
              <a:t>(</a:t>
            </a:r>
            <a:r>
              <a:rPr lang="fi-FI" sz="2000" dirty="0"/>
              <a:t>Mokka ja Neuvonen 2006)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pic>
        <p:nvPicPr>
          <p:cNvPr id="9" name="Sisällön paikkamerkki 8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4648200" y="1844824"/>
            <a:ext cx="4038600" cy="269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b="1" dirty="0" smtClean="0"/>
              <a:t>Hankkeeseen liittyviä ryhmiä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 smtClean="0"/>
              <a:t>Kortepohjan päiväkodin ja Kortesuon päiväkodin henkilöstö ja lapset</a:t>
            </a:r>
          </a:p>
          <a:p>
            <a:r>
              <a:rPr lang="fi-FI" sz="2000" dirty="0" smtClean="0"/>
              <a:t>Kortepohjan koulun henkilöstö ja oppilaat</a:t>
            </a:r>
          </a:p>
          <a:p>
            <a:r>
              <a:rPr lang="fi-FI" sz="2000" dirty="0" err="1" smtClean="0"/>
              <a:t>Jälkkärin</a:t>
            </a:r>
            <a:r>
              <a:rPr lang="fi-FI" sz="2000" dirty="0" smtClean="0"/>
              <a:t> väki (</a:t>
            </a:r>
            <a:r>
              <a:rPr lang="fi-FI" sz="2000" dirty="0" err="1" smtClean="0"/>
              <a:t>torppis</a:t>
            </a:r>
            <a:r>
              <a:rPr lang="fi-FI" sz="2000" dirty="0" smtClean="0"/>
              <a:t>)</a:t>
            </a:r>
          </a:p>
          <a:p>
            <a:r>
              <a:rPr lang="fi-FI" sz="2000" dirty="0" smtClean="0"/>
              <a:t>Nuorisopalvelut</a:t>
            </a:r>
          </a:p>
          <a:p>
            <a:r>
              <a:rPr lang="fi-FI" sz="2000" dirty="0" smtClean="0"/>
              <a:t>Kirjaston henkilöstö</a:t>
            </a:r>
          </a:p>
          <a:p>
            <a:r>
              <a:rPr lang="fi-FI" sz="2000" dirty="0" smtClean="0"/>
              <a:t>Yksityisten päiväkotien (Kartanonkuja ja Pikkukartano) lapset</a:t>
            </a:r>
          </a:p>
          <a:p>
            <a:r>
              <a:rPr lang="fi-FI" sz="2000" dirty="0" smtClean="0"/>
              <a:t>Muut sidosryhmät (vanhempaintoimikunta, JYY, asukasyhdistys)</a:t>
            </a:r>
          </a:p>
          <a:p>
            <a:r>
              <a:rPr lang="fi-FI" sz="2000" dirty="0" smtClean="0"/>
              <a:t>Alueen asukkaat</a:t>
            </a:r>
          </a:p>
          <a:p>
            <a:r>
              <a:rPr lang="fi-FI" sz="2000" dirty="0" smtClean="0"/>
              <a:t>Kehittämisryhmä (toimii osallisuuden suunnittelussa, edustajat koulun ja päiväkodin henkilöstö, nuorisopalvelut, kirjasto, </a:t>
            </a:r>
            <a:r>
              <a:rPr lang="fi-FI" sz="2000" dirty="0" err="1" smtClean="0"/>
              <a:t>jälkkäri</a:t>
            </a:r>
            <a:r>
              <a:rPr lang="fi-FI" sz="2000" dirty="0"/>
              <a:t>,</a:t>
            </a:r>
            <a:r>
              <a:rPr lang="fi-FI" sz="2000" dirty="0" smtClean="0"/>
              <a:t> oppilaat ja vanhemmat)</a:t>
            </a:r>
            <a:endParaRPr lang="fi-FI" sz="2000" dirty="0" smtClean="0"/>
          </a:p>
          <a:p>
            <a:r>
              <a:rPr lang="fi-FI" sz="2000" dirty="0" smtClean="0"/>
              <a:t>Ohjausryhmät (joissa käyttäjät ja kaavoitus edustettuna)? </a:t>
            </a:r>
          </a:p>
          <a:p>
            <a:r>
              <a:rPr lang="fi-FI" sz="2000" dirty="0" smtClean="0"/>
              <a:t>Osallisuus-, vuorovaikutussuunnittelijat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90B859-AA55-0E4E-8FF3-DCAAB9E887A6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29.10.2018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2DF7F1-61BF-4D4A-A3A4-FC1457762D92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41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Millaisia osallisuusprosesseja on jo ollut ja mitä vielä tulossa?</a:t>
            </a:r>
            <a:endParaRPr lang="fi-FI" b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90B859-AA55-0E4E-8FF3-DCAAB9E887A6}" type="datetime1">
              <a:rPr lang="fi-FI" smtClean="0"/>
              <a:pPr>
                <a:defRPr/>
              </a:pPr>
              <a:t>29.10.2018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DF7F1-61BF-4D4A-A3A4-FC1457762D92}" type="slidenum">
              <a:rPr lang="fi-FI" smtClean="0"/>
              <a:pPr>
                <a:defRPr/>
              </a:pPr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41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KEVÄT 2018</a:t>
            </a:r>
            <a:endParaRPr lang="fi-FI" b="1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Kortepohjan keskustan kehittämissuunnitelma, jonka osana alueen kehittämiseksi:</a:t>
            </a:r>
          </a:p>
          <a:p>
            <a:pPr lvl="1"/>
            <a:r>
              <a:rPr lang="fi-FI" dirty="0" smtClean="0"/>
              <a:t>Maankäytön ja osallistamisen työryhmät toteuttajaorganisaatioista</a:t>
            </a:r>
          </a:p>
          <a:p>
            <a:pPr lvl="1"/>
            <a:r>
              <a:rPr lang="fi-FI" dirty="0" smtClean="0"/>
              <a:t>Työpajat ja pop </a:t>
            </a:r>
            <a:r>
              <a:rPr lang="fi-FI" dirty="0" err="1" smtClean="0"/>
              <a:t>up</a:t>
            </a:r>
            <a:r>
              <a:rPr lang="fi-FI" dirty="0"/>
              <a:t> </a:t>
            </a:r>
            <a:r>
              <a:rPr lang="fi-FI" dirty="0" smtClean="0"/>
              <a:t>–tapahtumat sidosryhmille ja asukkaille</a:t>
            </a:r>
          </a:p>
          <a:p>
            <a:pPr lvl="1"/>
            <a:r>
              <a:rPr lang="fi-FI" dirty="0" smtClean="0"/>
              <a:t>Sähköinen kysely kaikille kiinnostuneille</a:t>
            </a:r>
          </a:p>
          <a:p>
            <a:pPr lvl="1"/>
            <a:r>
              <a:rPr lang="fi-FI" dirty="0" smtClean="0"/>
              <a:t>Työpaja Kortepohjan koulun oppilaille</a:t>
            </a:r>
          </a:p>
          <a:p>
            <a:pPr lvl="1"/>
            <a:r>
              <a:rPr lang="fi-FI" dirty="0" smtClean="0"/>
              <a:t>Karttakysely Kortepohjan päiväkotien lapsille</a:t>
            </a:r>
          </a:p>
          <a:p>
            <a:endParaRPr lang="fi-FI" dirty="0"/>
          </a:p>
          <a:p>
            <a:r>
              <a:rPr lang="fi-FI" dirty="0" smtClean="0"/>
              <a:t>Raportti luettavissa</a:t>
            </a:r>
            <a:r>
              <a:rPr lang="fi-FI" dirty="0"/>
              <a:t>: </a:t>
            </a:r>
            <a:r>
              <a:rPr lang="fi-FI" sz="1600" dirty="0">
                <a:hlinkClick r:id="rId2"/>
              </a:rPr>
              <a:t>http://</a:t>
            </a:r>
            <a:r>
              <a:rPr lang="fi-FI" sz="1600" dirty="0" smtClean="0">
                <a:hlinkClick r:id="rId2"/>
              </a:rPr>
              <a:t>www.jyvaskyla.fi/instancedata/prime_product_julkaisu/jyvaskyla/embeds/jyvaskylawwwstructure/99534_Kortepohja_kehittamissuunnitelmaraportti_150518_pienennetty_testi.pdf</a:t>
            </a:r>
            <a:endParaRPr lang="fi-FI" sz="1600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FCDE60-39F7-9448-9ED9-1FBC88A85563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29.10.2018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27463E-2174-9242-AA9A-FCC383611101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27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SYKSY 2018</a:t>
            </a:r>
            <a:endParaRPr lang="fi-FI" b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90B859-AA55-0E4E-8FF3-DCAAB9E887A6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29.10.2018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2DF7F1-61BF-4D4A-A3A4-FC1457762D92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graphicFrame>
        <p:nvGraphicFramePr>
          <p:cNvPr id="13" name="Sisällön paikkamerkki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158495"/>
              </p:ext>
            </p:extLst>
          </p:nvPr>
        </p:nvGraphicFramePr>
        <p:xfrm>
          <a:off x="450850" y="1207135"/>
          <a:ext cx="8229600" cy="518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61442054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63259645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0773345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13472428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63869891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223886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ELOKUU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SYYSKUU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LOKAKUU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MARRASKUU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JOULUKUU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703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Osallisuus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i-FI" sz="1000" dirty="0" smtClean="0"/>
                        <a:t>8.8. Tämänhetkisen</a:t>
                      </a:r>
                      <a:r>
                        <a:rPr lang="fi-FI" sz="1000" baseline="0" dirty="0" smtClean="0"/>
                        <a:t> tilanteen ja tulevan kehittämisryhmän idean esittely </a:t>
                      </a:r>
                      <a:r>
                        <a:rPr lang="fi-FI" sz="1000" b="1" baseline="0" dirty="0" smtClean="0"/>
                        <a:t>KOULUN VESO-PÄIVÄSSÄ</a:t>
                      </a:r>
                      <a:r>
                        <a:rPr lang="fi-FI" sz="1000" baseline="0" dirty="0" smtClean="0"/>
                        <a:t>, </a:t>
                      </a:r>
                      <a:r>
                        <a:rPr lang="fi-FI" sz="1000" baseline="0" dirty="0" smtClean="0"/>
                        <a:t>lähtöajatusten kerääminen kehittämisryhmän työskentelylle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i-FI" sz="1000" baseline="0" dirty="0" smtClean="0"/>
                        <a:t>29.8. illalla </a:t>
                      </a:r>
                      <a:r>
                        <a:rPr lang="fi-FI" sz="1000" b="1" baseline="0" dirty="0" smtClean="0"/>
                        <a:t>KOULUN VANHEMPAINILTA</a:t>
                      </a:r>
                      <a:endParaRPr lang="fi-FI" sz="1000" b="1" baseline="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i-FI" sz="1000" baseline="0" dirty="0" smtClean="0"/>
                        <a:t>Päivi L. </a:t>
                      </a:r>
                      <a:r>
                        <a:rPr lang="fi-FI" sz="1000" b="1" baseline="0" dirty="0" smtClean="0"/>
                        <a:t>KONTAKTOINUT ALUEEN ERI TOIMIJOITA</a:t>
                      </a:r>
                      <a:endParaRPr lang="fi-FI" sz="10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i-FI" sz="1000" dirty="0" smtClean="0"/>
                        <a:t>Asia</a:t>
                      </a:r>
                      <a:r>
                        <a:rPr lang="fi-FI" sz="1000" baseline="0" dirty="0" smtClean="0"/>
                        <a:t> esillä </a:t>
                      </a:r>
                      <a:r>
                        <a:rPr lang="fi-FI" sz="1000" b="1" baseline="0" dirty="0" smtClean="0"/>
                        <a:t>PÄIVÄKOTIEN TOIMINNALLISISSA VANHEMPAIN-ILLOISSA </a:t>
                      </a:r>
                      <a:r>
                        <a:rPr lang="fi-FI" sz="1000" baseline="0" dirty="0" smtClean="0"/>
                        <a:t>(11.9</a:t>
                      </a:r>
                      <a:r>
                        <a:rPr lang="fi-FI" sz="1000" baseline="0" dirty="0" smtClean="0"/>
                        <a:t>. </a:t>
                      </a:r>
                      <a:r>
                        <a:rPr lang="fi-FI" sz="1000" baseline="0" dirty="0" smtClean="0"/>
                        <a:t>Kortepohja </a:t>
                      </a:r>
                      <a:r>
                        <a:rPr lang="fi-FI" sz="1000" baseline="0" dirty="0" smtClean="0"/>
                        <a:t>pk, 12.9. </a:t>
                      </a:r>
                      <a:r>
                        <a:rPr lang="fi-FI" sz="1000" baseline="0" dirty="0" smtClean="0"/>
                        <a:t>Kortesuon </a:t>
                      </a:r>
                      <a:r>
                        <a:rPr lang="fi-FI" sz="1000" baseline="0" dirty="0" smtClean="0"/>
                        <a:t>pk)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i-FI" sz="1000" baseline="0" dirty="0" smtClean="0"/>
                        <a:t>Alueen </a:t>
                      </a:r>
                      <a:r>
                        <a:rPr lang="fi-FI" sz="1000" b="1" baseline="0" dirty="0" smtClean="0"/>
                        <a:t>YLEIS-SUUNNITELMA</a:t>
                      </a:r>
                      <a:r>
                        <a:rPr lang="fi-FI" sz="1000" baseline="0" dirty="0" smtClean="0"/>
                        <a:t> valmisteilla </a:t>
                      </a:r>
                      <a:r>
                        <a:rPr lang="fi-FI" sz="1000" baseline="0" dirty="0" smtClean="0"/>
                        <a:t>(mukana sivistyksestä liikuntapalveluiden Mikko Pajunen)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i-FI" sz="1000" b="1" baseline="0" dirty="0" smtClean="0"/>
                        <a:t>KAAVOITUS </a:t>
                      </a:r>
                      <a:r>
                        <a:rPr lang="fi-FI" sz="1000" baseline="0" dirty="0" smtClean="0"/>
                        <a:t>alkoi (Mari Raekallio kaavoittaja) ja suunnittelija valittu (ei vielä nimeä, tilapalvelut)</a:t>
                      </a:r>
                      <a:endParaRPr lang="fi-F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000" dirty="0" smtClean="0"/>
                        <a:t>24.10. Tämänhetkisen suunnittelutilanteen ja tulevan kehittämisryhmän idean/ tavoitteen esittely </a:t>
                      </a:r>
                      <a:r>
                        <a:rPr lang="fi-FI" sz="1000" b="1" dirty="0" smtClean="0"/>
                        <a:t>PÄIVÄKOTIEN HENKILÖ-KUNNAN TYÖILLASSA</a:t>
                      </a:r>
                      <a:r>
                        <a:rPr lang="fi-FI" sz="1000" dirty="0" smtClean="0"/>
                        <a:t>, </a:t>
                      </a:r>
                      <a:r>
                        <a:rPr lang="fi-FI" sz="1000" dirty="0" smtClean="0"/>
                        <a:t>lähtöajatusten kerääminen kehittämisryhmän työskentelylle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000" dirty="0" smtClean="0"/>
                        <a:t>30.10. Ensimmäinen </a:t>
                      </a:r>
                      <a:r>
                        <a:rPr lang="fi-FI" sz="1000" b="1" dirty="0" smtClean="0"/>
                        <a:t>KEHITTÄMIS-RYHMÄ</a:t>
                      </a:r>
                      <a:r>
                        <a:rPr lang="fi-FI" sz="1000" dirty="0" smtClean="0"/>
                        <a:t>, </a:t>
                      </a:r>
                      <a:r>
                        <a:rPr lang="fi-FI" sz="1000" dirty="0" smtClean="0"/>
                        <a:t>jossa läsnä myös kirjasto, liikuntapalvelut, nuorisopalvelut ja </a:t>
                      </a:r>
                      <a:r>
                        <a:rPr lang="fi-FI" sz="1000" dirty="0" err="1" smtClean="0"/>
                        <a:t>jälkkäri</a:t>
                      </a:r>
                      <a:endParaRPr lang="fi-FI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fi-FI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14.11</a:t>
                      </a:r>
                      <a:r>
                        <a:rPr kumimoji="0" lang="fi-FI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fi-FI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esi</a:t>
                      </a:r>
                      <a:r>
                        <a:rPr kumimoji="0" lang="fi-FI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ja alkuopettajien yhteistyön aloituspalaveria yhtenäisen opinpolun ja päiväkotikoulun toimintakulttuurityön tiimoilta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358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Viestintä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fi-FI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fi-FI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Kaavoitukseen liittyvä viestintä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fi-FI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Kaavoituksen yhteydessä verkkovaikuttamiskanavan käyttö?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672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38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KEVÄT 2019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827531"/>
              </p:ext>
            </p:extLst>
          </p:nvPr>
        </p:nvGraphicFramePr>
        <p:xfrm>
          <a:off x="457200" y="1600200"/>
          <a:ext cx="822959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151837617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39768637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12718335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428040272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75540190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4747982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532607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TAMMIKUU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HELMIKUU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MAALISKUU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HUHTIKUU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TOUKOKUU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KESÄ-HEINÄKUU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777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Osallisuus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i-FI" sz="1000" dirty="0" smtClean="0"/>
                        <a:t>- </a:t>
                      </a:r>
                      <a:r>
                        <a:rPr lang="fi-FI" sz="1000" dirty="0" err="1" smtClean="0"/>
                        <a:t>Kehittämis</a:t>
                      </a:r>
                      <a:r>
                        <a:rPr lang="fi-FI" sz="1000" dirty="0" smtClean="0"/>
                        <a:t>-ryhmän järjestämä </a:t>
                      </a:r>
                      <a:r>
                        <a:rPr lang="fi-FI" sz="1000" b="1" dirty="0" smtClean="0"/>
                        <a:t>ensimmäinen yhteinen TYHY-päivä </a:t>
                      </a:r>
                      <a:r>
                        <a:rPr lang="fi-FI" sz="1000" dirty="0" smtClean="0"/>
                        <a:t>henkilökunnille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027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Viestintä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dirty="0" smtClean="0">
                          <a:solidFill>
                            <a:srgbClr val="FF0000"/>
                          </a:solidFill>
                        </a:rPr>
                        <a:t>- Tiedote koulun näkökulmasta liittyen suunnitteluun?</a:t>
                      </a:r>
                      <a:endParaRPr lang="fi-FI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912029"/>
                  </a:ext>
                </a:extLst>
              </a:tr>
            </a:tbl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90B859-AA55-0E4E-8FF3-DCAAB9E887A6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29.10.2018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2DF7F1-61BF-4D4A-A3A4-FC1457762D92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507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SYKSY </a:t>
            </a:r>
            <a:r>
              <a:rPr lang="fi-FI" b="1" dirty="0" smtClean="0"/>
              <a:t>2019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54305944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08717627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1780261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78773179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6153473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2807121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ELOKUU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SYYSKUU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LOKAKUU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MARRASKUU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JOULUKUU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224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Osallisuus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501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Viestintä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229633"/>
                  </a:ext>
                </a:extLst>
              </a:tr>
            </a:tbl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90B859-AA55-0E4E-8FF3-DCAAB9E887A6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29.10.2018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2DF7F1-61BF-4D4A-A3A4-FC1457762D92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310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Kehitysryhmä</a:t>
            </a:r>
            <a:endParaRPr lang="fi-FI" b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90B859-AA55-0E4E-8FF3-DCAAB9E887A6}" type="datetime1">
              <a:rPr lang="fi-FI" smtClean="0"/>
              <a:pPr>
                <a:defRPr/>
              </a:pPr>
              <a:t>29.10.2018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DF7F1-61BF-4D4A-A3A4-FC1457762D92}" type="slidenum">
              <a:rPr lang="fi-FI" smtClean="0"/>
              <a:pPr>
                <a:defRPr/>
              </a:pPr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690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kl_powerpoint_pohja">
  <a:themeElements>
    <a:clrScheme name="Custom 2">
      <a:dk1>
        <a:sysClr val="windowText" lastClr="000000"/>
      </a:dk1>
      <a:lt1>
        <a:sysClr val="window" lastClr="FFFFFF"/>
      </a:lt1>
      <a:dk2>
        <a:srgbClr val="0A4B73"/>
      </a:dk2>
      <a:lt2>
        <a:srgbClr val="F2F2F2"/>
      </a:lt2>
      <a:accent1>
        <a:srgbClr val="F28705"/>
      </a:accent1>
      <a:accent2>
        <a:srgbClr val="2192BF"/>
      </a:accent2>
      <a:accent3>
        <a:srgbClr val="0A4B73"/>
      </a:accent3>
      <a:accent4>
        <a:srgbClr val="1AA17E"/>
      </a:accent4>
      <a:accent5>
        <a:srgbClr val="A69586"/>
      </a:accent5>
      <a:accent6>
        <a:srgbClr val="594C47"/>
      </a:accent6>
      <a:hlink>
        <a:srgbClr val="2192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Jkl_powerpoint_pohja">
  <a:themeElements>
    <a:clrScheme name="Custom 2">
      <a:dk1>
        <a:sysClr val="windowText" lastClr="000000"/>
      </a:dk1>
      <a:lt1>
        <a:sysClr val="window" lastClr="FFFFFF"/>
      </a:lt1>
      <a:dk2>
        <a:srgbClr val="0A4B73"/>
      </a:dk2>
      <a:lt2>
        <a:srgbClr val="F2F2F2"/>
      </a:lt2>
      <a:accent1>
        <a:srgbClr val="F28705"/>
      </a:accent1>
      <a:accent2>
        <a:srgbClr val="2192BF"/>
      </a:accent2>
      <a:accent3>
        <a:srgbClr val="0A4B73"/>
      </a:accent3>
      <a:accent4>
        <a:srgbClr val="1AA17E"/>
      </a:accent4>
      <a:accent5>
        <a:srgbClr val="A69586"/>
      </a:accent5>
      <a:accent6>
        <a:srgbClr val="594C47"/>
      </a:accent6>
      <a:hlink>
        <a:srgbClr val="2192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VA linjaukset 22.1.2018PM.potx [Vain luku]" id="{EAFD1701-7193-4B6E-AA1F-6CE01F755CE9}" vid="{4129306E-312F-4345-8473-54AB58CEA3D7}"/>
    </a:ext>
  </a:extLst>
</a:theme>
</file>

<file path=ppt/theme/theme3.xml><?xml version="1.0" encoding="utf-8"?>
<a:theme xmlns:a="http://schemas.openxmlformats.org/drawingml/2006/main" name="2_Jkl_powerpoint_pohja">
  <a:themeElements>
    <a:clrScheme name="Custom 2">
      <a:dk1>
        <a:sysClr val="windowText" lastClr="000000"/>
      </a:dk1>
      <a:lt1>
        <a:sysClr val="window" lastClr="FFFFFF"/>
      </a:lt1>
      <a:dk2>
        <a:srgbClr val="0A4B73"/>
      </a:dk2>
      <a:lt2>
        <a:srgbClr val="F2F2F2"/>
      </a:lt2>
      <a:accent1>
        <a:srgbClr val="F28705"/>
      </a:accent1>
      <a:accent2>
        <a:srgbClr val="2192BF"/>
      </a:accent2>
      <a:accent3>
        <a:srgbClr val="0A4B73"/>
      </a:accent3>
      <a:accent4>
        <a:srgbClr val="1AA17E"/>
      </a:accent4>
      <a:accent5>
        <a:srgbClr val="A69586"/>
      </a:accent5>
      <a:accent6>
        <a:srgbClr val="594C47"/>
      </a:accent6>
      <a:hlink>
        <a:srgbClr val="2192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VA linjaukset 22.1.2018PM.potx [Vain luku]" id="{EAFD1701-7193-4B6E-AA1F-6CE01F755CE9}" vid="{4129306E-312F-4345-8473-54AB58CEA3D7}"/>
    </a:ext>
  </a:extLst>
</a:theme>
</file>

<file path=ppt/theme/theme4.xml><?xml version="1.0" encoding="utf-8"?>
<a:theme xmlns:a="http://schemas.openxmlformats.org/drawingml/2006/main" name="3_Jkl_powerpoint_pohja">
  <a:themeElements>
    <a:clrScheme name="Custom 2">
      <a:dk1>
        <a:sysClr val="windowText" lastClr="000000"/>
      </a:dk1>
      <a:lt1>
        <a:sysClr val="window" lastClr="FFFFFF"/>
      </a:lt1>
      <a:dk2>
        <a:srgbClr val="0A4B73"/>
      </a:dk2>
      <a:lt2>
        <a:srgbClr val="F2F2F2"/>
      </a:lt2>
      <a:accent1>
        <a:srgbClr val="F28705"/>
      </a:accent1>
      <a:accent2>
        <a:srgbClr val="2192BF"/>
      </a:accent2>
      <a:accent3>
        <a:srgbClr val="0A4B73"/>
      </a:accent3>
      <a:accent4>
        <a:srgbClr val="1AA17E"/>
      </a:accent4>
      <a:accent5>
        <a:srgbClr val="A69586"/>
      </a:accent5>
      <a:accent6>
        <a:srgbClr val="594C47"/>
      </a:accent6>
      <a:hlink>
        <a:srgbClr val="2192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VA linjaukset 22.1.2018PM.potx [Vain luku]" id="{EAFD1701-7193-4B6E-AA1F-6CE01F755CE9}" vid="{4129306E-312F-4345-8473-54AB58CEA3D7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Jkl_powerpoint_pohja</Template>
  <TotalTime>1845</TotalTime>
  <Words>351</Words>
  <Application>Microsoft Office PowerPoint</Application>
  <PresentationFormat>Näytössä katseltava diaesitys (4:3)</PresentationFormat>
  <Paragraphs>90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10</vt:i4>
      </vt:variant>
    </vt:vector>
  </HeadingPairs>
  <TitlesOfParts>
    <vt:vector size="18" baseType="lpstr">
      <vt:lpstr>ＭＳ Ｐゴシック</vt:lpstr>
      <vt:lpstr>Arial</vt:lpstr>
      <vt:lpstr>Bradley Hand ITC</vt:lpstr>
      <vt:lpstr>Calibri</vt:lpstr>
      <vt:lpstr>Jkl_powerpoint_pohja</vt:lpstr>
      <vt:lpstr>1_Jkl_powerpoint_pohja</vt:lpstr>
      <vt:lpstr>2_Jkl_powerpoint_pohja</vt:lpstr>
      <vt:lpstr>3_Jkl_powerpoint_pohja</vt:lpstr>
      <vt:lpstr>Osallisuudesta</vt:lpstr>
      <vt:lpstr>PowerPoint-esitys</vt:lpstr>
      <vt:lpstr>Hankkeeseen liittyviä ryhmiä</vt:lpstr>
      <vt:lpstr>Millaisia osallisuusprosesseja on jo ollut ja mitä vielä tulossa?</vt:lpstr>
      <vt:lpstr>KEVÄT 2018</vt:lpstr>
      <vt:lpstr>SYKSY 2018</vt:lpstr>
      <vt:lpstr>KEVÄT 2019</vt:lpstr>
      <vt:lpstr>SYKSY 2019</vt:lpstr>
      <vt:lpstr>Kehitysryhmä</vt:lpstr>
      <vt:lpstr>KEHITYSRYHMÄN ROOLEJA esim.</vt:lpstr>
    </vt:vector>
  </TitlesOfParts>
  <Company>Jyväskylän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Keljonkangas  10.3.2015</dc:title>
  <dc:creator>Jyvaskylan kaupunki</dc:creator>
  <cp:lastModifiedBy>Tanja Räty</cp:lastModifiedBy>
  <cp:revision>89</cp:revision>
  <cp:lastPrinted>2017-08-22T14:45:50Z</cp:lastPrinted>
  <dcterms:created xsi:type="dcterms:W3CDTF">2015-03-05T05:33:46Z</dcterms:created>
  <dcterms:modified xsi:type="dcterms:W3CDTF">2018-10-30T12:32:14Z</dcterms:modified>
</cp:coreProperties>
</file>