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91" r:id="rId4"/>
    <p:sldId id="290" r:id="rId5"/>
    <p:sldId id="296" r:id="rId6"/>
    <p:sldId id="287" r:id="rId7"/>
    <p:sldId id="262" r:id="rId8"/>
    <p:sldId id="282" r:id="rId9"/>
    <p:sldId id="275" r:id="rId10"/>
    <p:sldId id="264" r:id="rId11"/>
    <p:sldId id="292" r:id="rId12"/>
    <p:sldId id="293" r:id="rId13"/>
    <p:sldId id="266" r:id="rId14"/>
    <p:sldId id="286" r:id="rId15"/>
    <p:sldId id="279" r:id="rId16"/>
    <p:sldId id="280" r:id="rId17"/>
    <p:sldId id="295" r:id="rId18"/>
    <p:sldId id="268" r:id="rId19"/>
    <p:sldId id="294" r:id="rId20"/>
  </p:sldIdLst>
  <p:sldSz cx="9144000" cy="6858000" type="screen4x3"/>
  <p:notesSz cx="6799263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F3847-246C-40B8-A90C-C9EC24F03D1F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5BFC7-B146-40AB-8C63-165E99C638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39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B26DF-F0C8-4812-B13F-498B4D2CF329}" type="datetimeFigureOut">
              <a:rPr lang="fi-FI" smtClean="0"/>
              <a:t>23.3.2020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E0FA1-D397-403F-A301-232CD3B6BF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226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E0FA1-D397-403F-A301-232CD3B6BF78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937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376857-5531-48A3-ABEE-3979E1E8EA29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EF199-45D1-439A-BD2E-CD112CED9A9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287464-5BC1-4D55-B215-92B6140B4E38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DAB5B-7D40-435C-BA92-CF37B099F69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5124D-99FB-4ADA-A962-89F1CB6EBC56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D965C-45BB-4D06-92D4-3280257A838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5F1A2-086E-4231-A29E-6B08D54EE929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54CC0-FC07-4E3B-989F-3D81577E4FC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5361F-0EF0-4A30-A34E-EFA240902135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C28CC1-7EDD-46FF-91CD-7EE0E84614B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A4D8C-7C1C-42B4-8009-07770E1AF4DD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39CB68-A58D-40FE-8700-132C1273494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592F94-43FA-457F-A67E-8BD3276E5E25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4A82C-FAA9-4190-A34C-310A31B0858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23.3.2020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therapiafennica.fi/wiki/images/b/bf/TFA_0710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http://therapiafennica.fi/wiki/images/b/bf/TFA_0710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laotsikko 2"/>
          <p:cNvSpPr>
            <a:spLocks noGrp="1"/>
          </p:cNvSpPr>
          <p:nvPr>
            <p:ph type="subTitle" idx="4294967295"/>
          </p:nvPr>
        </p:nvSpPr>
        <p:spPr>
          <a:xfrm>
            <a:off x="1187624" y="620688"/>
            <a:ext cx="6984776" cy="2664296"/>
          </a:xfrm>
        </p:spPr>
        <p:txBody>
          <a:bodyPr>
            <a:normAutofit/>
          </a:bodyPr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fi-FI" sz="4800" dirty="0" smtClean="0"/>
              <a:t>ETEISVÄRINÄ</a:t>
            </a:r>
          </a:p>
          <a:p>
            <a:pPr marL="0" indent="0" algn="ctr">
              <a:buNone/>
            </a:pPr>
            <a:r>
              <a:rPr lang="fi-FI" sz="4800" dirty="0" err="1" smtClean="0"/>
              <a:t>Flimmeri</a:t>
            </a:r>
            <a:endParaRPr lang="fi-FI" sz="4800" dirty="0" smtClean="0"/>
          </a:p>
          <a:p>
            <a:pPr marL="0" indent="0" algn="ctr">
              <a:buNone/>
            </a:pPr>
            <a:r>
              <a:rPr lang="fi-FI" sz="4800" dirty="0" smtClean="0"/>
              <a:t>FA</a:t>
            </a:r>
            <a:r>
              <a:rPr lang="fi-FI" sz="4800" dirty="0"/>
              <a:t> </a:t>
            </a:r>
            <a:r>
              <a:rPr lang="fi-FI" sz="4800" dirty="0" smtClean="0"/>
              <a:t>(fibrillatio </a:t>
            </a:r>
            <a:r>
              <a:rPr lang="fi-FI" sz="4800" dirty="0" err="1" smtClean="0"/>
              <a:t>atriorum</a:t>
            </a:r>
            <a:r>
              <a:rPr lang="fi-FI" sz="4800" dirty="0" smtClean="0"/>
              <a:t>)</a:t>
            </a:r>
            <a:endParaRPr lang="fi-FI" sz="4800" dirty="0"/>
          </a:p>
          <a:p>
            <a:pPr marL="0" indent="0" algn="ctr">
              <a:buNone/>
            </a:pPr>
            <a:endParaRPr lang="fi-FI" sz="4800" dirty="0"/>
          </a:p>
          <a:p>
            <a:pPr marL="0" indent="0" algn="ctr" eaLnBrk="1" hangingPunct="1">
              <a:buFont typeface="Wingdings 2" pitchFamily="18" charset="2"/>
              <a:buNone/>
            </a:pPr>
            <a:endParaRPr lang="fi-FI" sz="4800" dirty="0" smtClean="0">
              <a:solidFill>
                <a:schemeClr val="tx2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3501008"/>
            <a:ext cx="4478869" cy="29804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SEURAUKSET</a:t>
            </a:r>
          </a:p>
        </p:txBody>
      </p:sp>
      <p:sp>
        <p:nvSpPr>
          <p:cNvPr id="23554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pelätyin seuraus on </a:t>
            </a:r>
            <a:r>
              <a:rPr lang="fi-FI" b="1" dirty="0" smtClean="0"/>
              <a:t>verihyytymän muodostuminen</a:t>
            </a:r>
            <a:r>
              <a:rPr lang="fi-FI" dirty="0" smtClean="0"/>
              <a:t> sydämen vasempaan eteiseen </a:t>
            </a:r>
          </a:p>
          <a:p>
            <a:pPr marL="0" indent="0"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 smtClean="0"/>
              <a:t>hyytymä lähtee helposti liikkeelle ja kulkeutuu veren mukana pahimmassa tapauksessa aivovaltimoihin</a:t>
            </a:r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                                          JOKO </a:t>
            </a:r>
            <a:br>
              <a:rPr lang="fi-FI" dirty="0" smtClean="0"/>
            </a:br>
            <a:r>
              <a:rPr lang="fi-FI" b="1" dirty="0" smtClean="0"/>
              <a:t>Sykkeenhallinta</a:t>
            </a:r>
            <a:endParaRPr lang="fi-FI" dirty="0" smtClean="0"/>
          </a:p>
          <a:p>
            <a:r>
              <a:rPr lang="fi-FI" dirty="0" smtClean="0"/>
              <a:t>rytmihäiriö </a:t>
            </a:r>
            <a:r>
              <a:rPr lang="fi-FI" dirty="0"/>
              <a:t>jätetään pysyväksi rytmiksi, </a:t>
            </a:r>
            <a:r>
              <a:rPr lang="fi-FI" dirty="0" smtClean="0"/>
              <a:t>hyvä </a:t>
            </a:r>
            <a:r>
              <a:rPr lang="fi-FI" dirty="0"/>
              <a:t>vaihtoehto </a:t>
            </a:r>
            <a:r>
              <a:rPr lang="fi-FI" dirty="0" smtClean="0"/>
              <a:t>iäkkäillä </a:t>
            </a:r>
            <a:r>
              <a:rPr lang="fi-FI" dirty="0"/>
              <a:t>ja vähäoireisilla </a:t>
            </a:r>
            <a:r>
              <a:rPr lang="fi-FI" dirty="0" smtClean="0"/>
              <a:t>potilailla</a:t>
            </a:r>
          </a:p>
          <a:p>
            <a:r>
              <a:rPr lang="fi-FI" dirty="0"/>
              <a:t>usein </a:t>
            </a:r>
            <a:r>
              <a:rPr lang="fi-FI" dirty="0" smtClean="0"/>
              <a:t>syketaajuuden </a:t>
            </a:r>
            <a:r>
              <a:rPr lang="fi-FI" dirty="0"/>
              <a:t>hidastaminen helpottaa oireita </a:t>
            </a:r>
            <a:r>
              <a:rPr lang="fi-FI" dirty="0" smtClean="0"/>
              <a:t>riittävästi</a:t>
            </a:r>
          </a:p>
          <a:p>
            <a:pPr marL="0" indent="0">
              <a:buNone/>
            </a:pPr>
            <a:r>
              <a:rPr lang="fi-FI" dirty="0" smtClean="0"/>
              <a:t>                                           TAI</a:t>
            </a:r>
          </a:p>
          <a:p>
            <a:pPr marL="0" indent="0">
              <a:buNone/>
            </a:pPr>
            <a:r>
              <a:rPr lang="fi-FI" b="1" dirty="0" smtClean="0"/>
              <a:t>Rytminhallinta</a:t>
            </a:r>
            <a:endParaRPr lang="fi-FI" b="1" dirty="0"/>
          </a:p>
          <a:p>
            <a:r>
              <a:rPr lang="fi-FI" dirty="0"/>
              <a:t>j</a:t>
            </a:r>
            <a:r>
              <a:rPr lang="fi-FI" dirty="0" smtClean="0"/>
              <a:t>os vaikeita rytmihäiriöoireita </a:t>
            </a:r>
          </a:p>
          <a:p>
            <a:r>
              <a:rPr lang="fi-FI" dirty="0" smtClean="0"/>
              <a:t>sinusrytmin </a:t>
            </a:r>
            <a:r>
              <a:rPr lang="fi-FI" dirty="0"/>
              <a:t>palauttaminen rytminsiirrolla </a:t>
            </a:r>
          </a:p>
        </p:txBody>
      </p:sp>
    </p:spTree>
    <p:extLst>
      <p:ext uri="{BB962C8B-B14F-4D97-AF65-F5344CB8AC3E}">
        <p14:creationId xmlns:p14="http://schemas.microsoft.com/office/powerpoint/2010/main" val="1203346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Jos </a:t>
            </a:r>
            <a:r>
              <a:rPr lang="fi-FI" dirty="0"/>
              <a:t>eteisvärinä ei reagoi lääkehoitoon ja on voimakasoireinen, voidaan harkita </a:t>
            </a:r>
            <a:r>
              <a:rPr lang="fi-FI" dirty="0" err="1" smtClean="0"/>
              <a:t>katetriablaatiohoitoa</a:t>
            </a:r>
            <a:endParaRPr lang="fi-FI" dirty="0"/>
          </a:p>
          <a:p>
            <a:r>
              <a:rPr lang="fi-FI" dirty="0" smtClean="0"/>
              <a:t>sydämen </a:t>
            </a:r>
            <a:r>
              <a:rPr lang="fi-FI" dirty="0"/>
              <a:t>sisäiset rytmihäiriöpesäkkeet eliminoidaan </a:t>
            </a:r>
            <a:r>
              <a:rPr lang="fi-FI" dirty="0" smtClean="0"/>
              <a:t>hoitokatetrilla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4359627"/>
            <a:ext cx="2979415" cy="198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883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4000" dirty="0" smtClean="0"/>
              <a:t>Kun </a:t>
            </a:r>
            <a:r>
              <a:rPr lang="fi-FI" sz="4000" dirty="0" err="1" smtClean="0"/>
              <a:t>flimmeri</a:t>
            </a:r>
            <a:r>
              <a:rPr lang="fi-FI" sz="4000" dirty="0" smtClean="0"/>
              <a:t> tulee äkillisesti…</a:t>
            </a:r>
            <a:endParaRPr lang="fi-FI" sz="4000" dirty="0" smtClean="0"/>
          </a:p>
        </p:txBody>
      </p:sp>
      <p:sp>
        <p:nvSpPr>
          <p:cNvPr id="26626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hoidetaan sairaalan päivystyksessä</a:t>
            </a:r>
          </a:p>
          <a:p>
            <a:pPr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s</a:t>
            </a:r>
            <a:r>
              <a:rPr lang="fi-FI" dirty="0" smtClean="0"/>
              <a:t>ykettä hidastetaan </a:t>
            </a:r>
            <a:r>
              <a:rPr lang="fi-FI" dirty="0" smtClean="0"/>
              <a:t>ensin lääkkeillä</a:t>
            </a:r>
            <a:endParaRPr lang="fi-FI" dirty="0" smtClean="0"/>
          </a:p>
          <a:p>
            <a:pPr marL="742950" lvl="1" indent="-285750" eaLnBrk="1" hangingPunct="1"/>
            <a:r>
              <a:rPr lang="fi-FI" dirty="0"/>
              <a:t>b</a:t>
            </a:r>
            <a:r>
              <a:rPr lang="fi-FI" dirty="0" smtClean="0"/>
              <a:t>eetasalpaajat, digitalis</a:t>
            </a:r>
          </a:p>
          <a:p>
            <a:pPr marL="742950" lvl="1" indent="-285750"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uore eteisvärinä pyritään yleensä palauttamaan normaaliksi </a:t>
            </a:r>
            <a:r>
              <a:rPr lang="fi-FI" b="1" dirty="0" smtClean="0"/>
              <a:t>rytminsiirrolla</a:t>
            </a:r>
          </a:p>
          <a:p>
            <a:pPr lvl="1"/>
            <a:r>
              <a:rPr lang="fi-FI" dirty="0" smtClean="0"/>
              <a:t>sähköisesti </a:t>
            </a:r>
            <a:r>
              <a:rPr lang="fi-FI" dirty="0"/>
              <a:t>tai lääkkeillä</a:t>
            </a:r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Rytminsiirto</a:t>
            </a:r>
            <a:endParaRPr lang="fi-FI" dirty="0" smtClean="0"/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dirty="0" smtClean="0"/>
              <a:t>akuutti </a:t>
            </a:r>
            <a:r>
              <a:rPr lang="fi-FI" b="1" dirty="0" smtClean="0"/>
              <a:t>(alle 48 tuntia</a:t>
            </a:r>
            <a:r>
              <a:rPr lang="fi-FI" dirty="0" smtClean="0"/>
              <a:t>) </a:t>
            </a:r>
            <a:r>
              <a:rPr lang="fi-FI" dirty="0" err="1" smtClean="0"/>
              <a:t>flimmeri</a:t>
            </a:r>
            <a:r>
              <a:rPr lang="fi-FI" dirty="0" smtClean="0"/>
              <a:t>: </a:t>
            </a:r>
            <a:r>
              <a:rPr lang="fi-FI" dirty="0" smtClean="0"/>
              <a:t>voidaan tehdä ilman edeltävää </a:t>
            </a:r>
            <a:r>
              <a:rPr lang="fi-FI" dirty="0" smtClean="0"/>
              <a:t>antikoagulaatiohoitoa</a:t>
            </a:r>
          </a:p>
          <a:p>
            <a:pPr eaLnBrk="1" hangingPunct="1">
              <a:lnSpc>
                <a:spcPct val="90000"/>
              </a:lnSpc>
            </a:pPr>
            <a:endParaRPr lang="fi-FI" dirty="0"/>
          </a:p>
          <a:p>
            <a:pPr eaLnBrk="1" hangingPunct="1">
              <a:lnSpc>
                <a:spcPct val="90000"/>
              </a:lnSpc>
            </a:pPr>
            <a:endParaRPr lang="fi-FI" dirty="0" smtClean="0"/>
          </a:p>
          <a:p>
            <a:pPr eaLnBrk="1" hangingPunct="1">
              <a:lnSpc>
                <a:spcPct val="90000"/>
              </a:lnSpc>
            </a:pPr>
            <a:endParaRPr lang="fi-FI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fi-FI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fi-FI" dirty="0" smtClean="0"/>
          </a:p>
          <a:p>
            <a:pPr eaLnBrk="1" hangingPunct="1">
              <a:lnSpc>
                <a:spcPct val="90000"/>
              </a:lnSpc>
            </a:pPr>
            <a:r>
              <a:rPr lang="fi-FI" dirty="0"/>
              <a:t>t</a:t>
            </a:r>
            <a:r>
              <a:rPr lang="fi-FI" dirty="0" smtClean="0"/>
              <a:t>ärkeää tietää, milloin oireet alkoivat!</a:t>
            </a:r>
            <a:endParaRPr lang="fi-FI" dirty="0" smtClean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2783061"/>
            <a:ext cx="4763972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Sähköinen rytminsiirto</a:t>
            </a:r>
            <a:endParaRPr lang="fi-FI" dirty="0" smtClean="0"/>
          </a:p>
        </p:txBody>
      </p:sp>
      <p:sp>
        <p:nvSpPr>
          <p:cNvPr id="29698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sinusrytmi palautetaan tasavirtasähköiskulla (=</a:t>
            </a:r>
            <a:r>
              <a:rPr lang="fi-FI" dirty="0" err="1" smtClean="0"/>
              <a:t>kardioversio</a:t>
            </a:r>
            <a:r>
              <a:rPr lang="fi-FI" dirty="0" smtClean="0"/>
              <a:t>) kevyen anestesian aikana</a:t>
            </a:r>
          </a:p>
          <a:p>
            <a:pPr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r</a:t>
            </a:r>
            <a:r>
              <a:rPr lang="fi-FI" dirty="0" smtClean="0"/>
              <a:t>avinnotta olo 4 tuntia!</a:t>
            </a:r>
          </a:p>
          <a:p>
            <a:pPr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 smtClean="0"/>
              <a:t>sähköisen rytminsiirron teho huononee eteisvärinän pitkittyessä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Lääkkeellinen rytminsiirto</a:t>
            </a:r>
            <a:endParaRPr lang="fi-FI" dirty="0" smtClean="0"/>
          </a:p>
        </p:txBody>
      </p:sp>
      <p:sp>
        <p:nvSpPr>
          <p:cNvPr id="30722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tehoaa hyvin akuutissa eteisvärinässä, menettää nopeasti tehoaan eteisvärinän </a:t>
            </a:r>
            <a:r>
              <a:rPr lang="fi-FI" dirty="0" smtClean="0"/>
              <a:t>pitkittyessä</a:t>
            </a:r>
          </a:p>
          <a:p>
            <a:pPr lvl="1"/>
            <a:r>
              <a:rPr lang="fi-FI" dirty="0" smtClean="0"/>
              <a:t>ei käytettä suunnitellussa rytminsiirrossa</a:t>
            </a:r>
            <a:endParaRPr lang="fi-FI" dirty="0" smtClean="0"/>
          </a:p>
          <a:p>
            <a:pPr lvl="1" eaLnBrk="1" hangingPunct="1"/>
            <a:r>
              <a:rPr lang="fi-FI" dirty="0"/>
              <a:t>a</a:t>
            </a:r>
            <a:r>
              <a:rPr lang="fi-FI" dirty="0" smtClean="0"/>
              <a:t>nestesiaa ja edeltävää paastoa ei tarvita</a:t>
            </a: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4221088"/>
            <a:ext cx="2837284" cy="2322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Rytminsiirto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dirty="0"/>
              <a:t>jos </a:t>
            </a:r>
            <a:r>
              <a:rPr lang="fi-FI" dirty="0" err="1" smtClean="0"/>
              <a:t>flimmerin</a:t>
            </a:r>
            <a:r>
              <a:rPr lang="fi-FI" dirty="0" smtClean="0"/>
              <a:t> kesto on yli </a:t>
            </a:r>
            <a:r>
              <a:rPr lang="fi-FI" b="1" dirty="0"/>
              <a:t>48 tuntia</a:t>
            </a:r>
            <a:r>
              <a:rPr lang="fi-FI" dirty="0"/>
              <a:t>: välittömään rytminsiirtoon liittyy noin 5%:n suuruinen aivohalvauksen </a:t>
            </a:r>
            <a:r>
              <a:rPr lang="fi-FI" dirty="0" smtClean="0"/>
              <a:t>vaara</a:t>
            </a:r>
          </a:p>
          <a:p>
            <a:pPr>
              <a:lnSpc>
                <a:spcPct val="90000"/>
              </a:lnSpc>
            </a:pPr>
            <a:endParaRPr lang="fi-FI" sz="2800" dirty="0"/>
          </a:p>
          <a:p>
            <a:pPr>
              <a:lnSpc>
                <a:spcPct val="90000"/>
              </a:lnSpc>
            </a:pPr>
            <a:r>
              <a:rPr lang="fi-FI" dirty="0"/>
              <a:t>pitkittyneessä eteisvärinässä (</a:t>
            </a:r>
            <a:r>
              <a:rPr lang="fi-FI" b="1" dirty="0"/>
              <a:t>yli 48 tuntia</a:t>
            </a:r>
            <a:r>
              <a:rPr lang="fi-FI" dirty="0"/>
              <a:t>) rytminsiirron edellytyksenä on se, että </a:t>
            </a:r>
          </a:p>
          <a:p>
            <a:pPr lvl="1">
              <a:lnSpc>
                <a:spcPct val="90000"/>
              </a:lnSpc>
            </a:pPr>
            <a:r>
              <a:rPr lang="fi-FI" sz="3200" dirty="0"/>
              <a:t>INR on ollut hoitotasolla (2-3) ainakin kolmen viikon ajan ennen rytminsiirtoa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5068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HOITO</a:t>
            </a:r>
          </a:p>
        </p:txBody>
      </p:sp>
      <p:sp>
        <p:nvSpPr>
          <p:cNvPr id="32770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jos FA uusiutuu toistuvasti rytminsiirtojen jälkeen, niitä ei kannata jatkaa</a:t>
            </a:r>
          </a:p>
          <a:p>
            <a:pPr lvl="1">
              <a:buNone/>
            </a:pPr>
            <a:r>
              <a:rPr lang="fi-FI" dirty="0" smtClean="0"/>
              <a:t>-&gt; eteisvärinärytmi jää pysyväksi </a:t>
            </a:r>
          </a:p>
          <a:p>
            <a:pPr lvl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p</a:t>
            </a:r>
            <a:r>
              <a:rPr lang="fi-FI" dirty="0" smtClean="0"/>
              <a:t>ysyvässä eteisvärinässä leposyke säädetään lääkkeillä sopivaksi ja samanaikaisesti käytetään </a:t>
            </a:r>
            <a:r>
              <a:rPr lang="fi-FI" b="1" dirty="0" smtClean="0"/>
              <a:t>antikoagulaatiohoitoa</a:t>
            </a:r>
          </a:p>
          <a:p>
            <a:pPr marL="0" indent="0" eaLnBrk="1" hangingPunct="1"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Lääkehoito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verenohennuslääkkeet </a:t>
            </a:r>
            <a:r>
              <a:rPr lang="fi-FI" dirty="0"/>
              <a:t>estävät tehokkaasti </a:t>
            </a:r>
            <a:r>
              <a:rPr lang="fi-FI" dirty="0" smtClean="0"/>
              <a:t>aivohalvausta</a:t>
            </a:r>
          </a:p>
          <a:p>
            <a:r>
              <a:rPr lang="fi-FI" dirty="0" smtClean="0"/>
              <a:t>suorat </a:t>
            </a:r>
            <a:r>
              <a:rPr lang="fi-FI" dirty="0" err="1" smtClean="0"/>
              <a:t>antikoagulantit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apiksabaani (</a:t>
            </a:r>
            <a:r>
              <a:rPr lang="fi-FI" dirty="0" err="1" smtClean="0"/>
              <a:t>Eliquis</a:t>
            </a:r>
            <a:r>
              <a:rPr lang="fi-FI" dirty="0" smtClean="0"/>
              <a:t>) </a:t>
            </a:r>
          </a:p>
          <a:p>
            <a:pPr lvl="1"/>
            <a:r>
              <a:rPr lang="fi-FI" dirty="0"/>
              <a:t>d</a:t>
            </a:r>
            <a:r>
              <a:rPr lang="fi-FI" dirty="0" smtClean="0"/>
              <a:t>abigatraani (</a:t>
            </a:r>
            <a:r>
              <a:rPr lang="fi-FI" dirty="0" err="1" smtClean="0"/>
              <a:t>Pradaxa</a:t>
            </a:r>
            <a:r>
              <a:rPr lang="fi-FI" dirty="0" smtClean="0"/>
              <a:t>)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doksabaani (</a:t>
            </a:r>
            <a:r>
              <a:rPr lang="fi-FI" dirty="0" err="1" smtClean="0"/>
              <a:t>Lixiana</a:t>
            </a:r>
            <a:r>
              <a:rPr lang="fi-FI" dirty="0" smtClean="0"/>
              <a:t>) 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ivaroksabaani (</a:t>
            </a:r>
            <a:r>
              <a:rPr lang="fi-FI" dirty="0" err="1" smtClean="0"/>
              <a:t>Xarelto</a:t>
            </a:r>
            <a:r>
              <a:rPr lang="fi-FI" dirty="0" smtClean="0"/>
              <a:t>)</a:t>
            </a:r>
          </a:p>
          <a:p>
            <a:r>
              <a:rPr lang="fi-FI" dirty="0" smtClean="0"/>
              <a:t>tai varfariini (</a:t>
            </a:r>
            <a:r>
              <a:rPr lang="fi-FI" dirty="0"/>
              <a:t>M</a:t>
            </a:r>
            <a:r>
              <a:rPr lang="fi-FI" dirty="0" smtClean="0"/>
              <a:t>arevan)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2924944"/>
            <a:ext cx="4101027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3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ETEISVÄRINÄ</a:t>
            </a:r>
          </a:p>
        </p:txBody>
      </p:sp>
      <p:sp>
        <p:nvSpPr>
          <p:cNvPr id="11266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sähköimpulssit kiertävät kaaosmaisesti eteisten seinämässä</a:t>
            </a:r>
            <a:endParaRPr lang="fi-FI" dirty="0"/>
          </a:p>
          <a:p>
            <a:pPr lvl="1"/>
            <a:r>
              <a:rPr lang="fi-FI" dirty="0" smtClean="0"/>
              <a:t>&gt; eteiset eivät supistu säännöllisesti, vaan eri 	kohdat supistelevat eri tahdissa, eteiset ikään 	kuin värisevät </a:t>
            </a:r>
          </a:p>
          <a:p>
            <a:pPr eaLnBrk="1" hangingPunct="1">
              <a:buFont typeface="Wingdings 2" pitchFamily="18" charset="2"/>
              <a:buNone/>
            </a:pPr>
            <a:endParaRPr lang="fi-FI" dirty="0" smtClean="0"/>
          </a:p>
          <a:p>
            <a:pPr eaLnBrk="1" hangingPunct="1"/>
            <a:r>
              <a:rPr lang="fi-FI" dirty="0"/>
              <a:t>s</a:t>
            </a:r>
            <a:r>
              <a:rPr lang="fi-FI" dirty="0" smtClean="0"/>
              <a:t>ähköimpulssit kulkeutuvat sattumanvaraisesti kammioiden </a:t>
            </a:r>
            <a:r>
              <a:rPr lang="fi-FI" dirty="0" smtClean="0"/>
              <a:t>puolelle -&gt; syke </a:t>
            </a:r>
            <a:r>
              <a:rPr lang="fi-FI" dirty="0" smtClean="0"/>
              <a:t>epäsäännöllinen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Eteisvärinä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f</a:t>
            </a:r>
            <a:r>
              <a:rPr lang="fi-FI" dirty="0" err="1" smtClean="0"/>
              <a:t>limmeri</a:t>
            </a:r>
            <a:r>
              <a:rPr lang="fi-FI" dirty="0" smtClean="0"/>
              <a:t> on </a:t>
            </a:r>
            <a:r>
              <a:rPr lang="fi-FI" dirty="0"/>
              <a:t>yleisin sydämen rytmihäiriö, </a:t>
            </a:r>
            <a:r>
              <a:rPr lang="fi-FI" dirty="0" smtClean="0"/>
              <a:t>”toiseksi paras rytmi”</a:t>
            </a:r>
          </a:p>
          <a:p>
            <a:endParaRPr lang="fi-FI" dirty="0"/>
          </a:p>
          <a:p>
            <a:r>
              <a:rPr lang="fi-FI" dirty="0" smtClean="0"/>
              <a:t>sydämen </a:t>
            </a:r>
            <a:r>
              <a:rPr lang="fi-FI" dirty="0"/>
              <a:t>rytmi </a:t>
            </a:r>
            <a:r>
              <a:rPr lang="fi-FI" dirty="0" smtClean="0"/>
              <a:t>nopea </a:t>
            </a:r>
            <a:r>
              <a:rPr lang="fi-FI" dirty="0"/>
              <a:t>ja </a:t>
            </a:r>
            <a:r>
              <a:rPr lang="fi-FI" dirty="0" smtClean="0"/>
              <a:t>epäsäännöllinen</a:t>
            </a:r>
          </a:p>
          <a:p>
            <a:endParaRPr lang="fi-FI" dirty="0"/>
          </a:p>
          <a:p>
            <a:r>
              <a:rPr lang="fi-FI" dirty="0" smtClean="0"/>
              <a:t>hoitamattomana altistaa </a:t>
            </a:r>
            <a:r>
              <a:rPr lang="fi-FI" dirty="0"/>
              <a:t>aivohalvaukselle ja voi aiheuttaa sydämen </a:t>
            </a:r>
            <a:r>
              <a:rPr lang="fi-FI" dirty="0" smtClean="0"/>
              <a:t>vajaatoimintaa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3700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ETEISVÄRINÄ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500" b="1" i="1" dirty="0" smtClean="0"/>
              <a:t>Kohtauksittainen</a:t>
            </a:r>
            <a:r>
              <a:rPr lang="fi-FI" sz="3500" b="1" dirty="0" smtClean="0"/>
              <a:t> (</a:t>
            </a:r>
            <a:r>
              <a:rPr lang="fi-FI" sz="3500" b="1" dirty="0" err="1" smtClean="0"/>
              <a:t>paroxysmal</a:t>
            </a:r>
            <a:r>
              <a:rPr lang="fi-FI" sz="3500" b="1" dirty="0" smtClean="0"/>
              <a:t>) FA</a:t>
            </a:r>
            <a:endParaRPr lang="fi-FI" sz="3500" dirty="0" smtClean="0"/>
          </a:p>
          <a:p>
            <a:endParaRPr lang="fi-FI" sz="3500" dirty="0" smtClean="0"/>
          </a:p>
          <a:p>
            <a:r>
              <a:rPr lang="fi-FI" sz="3500" b="1" i="1" dirty="0" smtClean="0"/>
              <a:t>Jatkuva</a:t>
            </a:r>
            <a:r>
              <a:rPr lang="fi-FI" sz="3500" b="1" dirty="0" smtClean="0"/>
              <a:t> FA</a:t>
            </a:r>
          </a:p>
          <a:p>
            <a:endParaRPr lang="fi-FI" sz="3500" dirty="0" smtClean="0"/>
          </a:p>
          <a:p>
            <a:r>
              <a:rPr lang="fi-FI" sz="3500" b="1" i="1" dirty="0" smtClean="0"/>
              <a:t>Pysyvä</a:t>
            </a:r>
            <a:r>
              <a:rPr lang="fi-FI" sz="3500" b="1" dirty="0" smtClean="0"/>
              <a:t> FA</a:t>
            </a:r>
            <a:endParaRPr lang="fi-FI" sz="3500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702" y="3212976"/>
            <a:ext cx="5323733" cy="280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Sinusrytmi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9348" y="1420583"/>
            <a:ext cx="5065303" cy="5133447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5868144" y="1403039"/>
            <a:ext cx="3131840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Säännöllinen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6758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Kuva:TFA 0710.jpg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>
          <a:xfrm>
            <a:off x="0" y="1700808"/>
            <a:ext cx="9085263" cy="4614862"/>
          </a:xfrm>
          <a:prstGeom prst="rect">
            <a:avLst/>
          </a:prstGeom>
          <a:noFill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63888" y="274638"/>
            <a:ext cx="5122912" cy="1143000"/>
          </a:xfrm>
        </p:spPr>
        <p:txBody>
          <a:bodyPr/>
          <a:lstStyle/>
          <a:p>
            <a:r>
              <a:rPr lang="fi-FI" dirty="0" err="1" smtClean="0"/>
              <a:t>Flimmeri</a:t>
            </a:r>
            <a:endParaRPr lang="fi-FI" dirty="0"/>
          </a:p>
        </p:txBody>
      </p:sp>
      <p:sp>
        <p:nvSpPr>
          <p:cNvPr id="5" name="Ellipsi 4"/>
          <p:cNvSpPr/>
          <p:nvPr/>
        </p:nvSpPr>
        <p:spPr>
          <a:xfrm>
            <a:off x="1979712" y="928149"/>
            <a:ext cx="3168352" cy="100811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P-aalto puuttuu</a:t>
            </a:r>
            <a:endParaRPr lang="fi-FI" sz="2400" dirty="0"/>
          </a:p>
        </p:txBody>
      </p:sp>
      <p:sp>
        <p:nvSpPr>
          <p:cNvPr id="6" name="Ellipsi 5"/>
          <p:cNvSpPr/>
          <p:nvPr/>
        </p:nvSpPr>
        <p:spPr>
          <a:xfrm>
            <a:off x="179512" y="195635"/>
            <a:ext cx="3168352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Epäsäännöllinen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Altistavat tekijät</a:t>
            </a:r>
            <a:endParaRPr lang="fi-FI" dirty="0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i</a:t>
            </a:r>
            <a:r>
              <a:rPr lang="fi-FI" dirty="0" smtClean="0"/>
              <a:t>kä</a:t>
            </a:r>
          </a:p>
          <a:p>
            <a:r>
              <a:rPr lang="fi-FI" dirty="0" smtClean="0"/>
              <a:t>kohonnut verenpaine</a:t>
            </a:r>
          </a:p>
          <a:p>
            <a:r>
              <a:rPr lang="fi-FI" dirty="0"/>
              <a:t>s</a:t>
            </a:r>
            <a:r>
              <a:rPr lang="fi-FI" dirty="0" smtClean="0"/>
              <a:t>ydämen vajaatoiminta</a:t>
            </a:r>
          </a:p>
          <a:p>
            <a:r>
              <a:rPr lang="fi-FI" dirty="0" smtClean="0"/>
              <a:t>läppäviat</a:t>
            </a:r>
          </a:p>
          <a:p>
            <a:r>
              <a:rPr lang="fi-FI" dirty="0" smtClean="0"/>
              <a:t>MCC</a:t>
            </a:r>
          </a:p>
          <a:p>
            <a:r>
              <a:rPr lang="fi-FI" dirty="0"/>
              <a:t>d</a:t>
            </a:r>
            <a:r>
              <a:rPr lang="fi-FI" dirty="0" smtClean="0"/>
              <a:t>iabetes</a:t>
            </a:r>
          </a:p>
          <a:p>
            <a:r>
              <a:rPr lang="fi-FI" dirty="0"/>
              <a:t>y</a:t>
            </a:r>
            <a:r>
              <a:rPr lang="fi-FI" dirty="0" smtClean="0"/>
              <a:t>lipaino</a:t>
            </a:r>
          </a:p>
          <a:p>
            <a:r>
              <a:rPr lang="fi-FI" dirty="0" smtClean="0"/>
              <a:t>voi </a:t>
            </a:r>
            <a:r>
              <a:rPr lang="fi-FI" dirty="0"/>
              <a:t>tulla </a:t>
            </a:r>
            <a:r>
              <a:rPr lang="fi-FI" dirty="0" smtClean="0"/>
              <a:t>terveelle henkilölle (itsenäinen eteisvärinä)</a:t>
            </a:r>
            <a:endParaRPr lang="fi-FI" dirty="0" smtClean="0"/>
          </a:p>
          <a:p>
            <a:pPr>
              <a:spcBef>
                <a:spcPts val="580"/>
              </a:spcBef>
              <a:defRPr/>
            </a:pPr>
            <a:endParaRPr lang="fi-FI" dirty="0"/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694" y="1772816"/>
            <a:ext cx="2832702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OIREET</a:t>
            </a:r>
          </a:p>
        </p:txBody>
      </p:sp>
      <p:sp>
        <p:nvSpPr>
          <p:cNvPr id="17410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epäsäännöllinen syke</a:t>
            </a:r>
          </a:p>
          <a:p>
            <a:r>
              <a:rPr lang="fi-FI" sz="3600" dirty="0" smtClean="0"/>
              <a:t>ahdistava ja epämiellyttävä olo</a:t>
            </a:r>
          </a:p>
          <a:p>
            <a:r>
              <a:rPr lang="fi-FI" sz="3600" dirty="0"/>
              <a:t>h</a:t>
            </a:r>
            <a:r>
              <a:rPr lang="fi-FI" sz="3600" dirty="0" smtClean="0"/>
              <a:t>uimaus</a:t>
            </a:r>
          </a:p>
          <a:p>
            <a:r>
              <a:rPr lang="fi-FI" sz="3600" dirty="0" smtClean="0"/>
              <a:t>väsymys </a:t>
            </a:r>
            <a:r>
              <a:rPr lang="fi-FI" sz="3600" dirty="0"/>
              <a:t>ja suorituskyvyn heikkeneminen</a:t>
            </a:r>
          </a:p>
          <a:p>
            <a:endParaRPr lang="fi-FI" sz="3600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912" y="4534719"/>
            <a:ext cx="2924175" cy="156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TUTKIMINEN</a:t>
            </a:r>
          </a:p>
        </p:txBody>
      </p:sp>
      <p:sp>
        <p:nvSpPr>
          <p:cNvPr id="20482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EKG</a:t>
            </a:r>
          </a:p>
          <a:p>
            <a:pPr>
              <a:buNone/>
            </a:pPr>
            <a:endParaRPr lang="fi-FI" b="1" dirty="0" smtClean="0"/>
          </a:p>
          <a:p>
            <a:r>
              <a:rPr lang="fi-FI" b="1" dirty="0" err="1" smtClean="0"/>
              <a:t>THX-röntgen</a:t>
            </a:r>
            <a:endParaRPr lang="fi-FI" b="1" dirty="0" smtClean="0"/>
          </a:p>
          <a:p>
            <a:pPr lvl="1"/>
            <a:r>
              <a:rPr lang="fi-FI" dirty="0" smtClean="0"/>
              <a:t>jos epäilyksenä sydämen vajaatoiminta </a:t>
            </a:r>
          </a:p>
          <a:p>
            <a:pPr lvl="1">
              <a:buNone/>
            </a:pPr>
            <a:endParaRPr lang="fi-FI" b="1" dirty="0" smtClean="0"/>
          </a:p>
          <a:p>
            <a:pPr marL="274320" indent="-274320">
              <a:spcBef>
                <a:spcPts val="580"/>
              </a:spcBef>
              <a:defRPr/>
            </a:pPr>
            <a:r>
              <a:rPr lang="fi-FI" b="1" dirty="0" smtClean="0"/>
              <a:t>Sydämen kaikututkimus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fi-FI" sz="2800" b="1" dirty="0" smtClean="0"/>
          </a:p>
          <a:p>
            <a:r>
              <a:rPr lang="fi-FI" b="1" dirty="0" smtClean="0"/>
              <a:t>EKG:n pitkäaikaisrekisteröinti</a:t>
            </a:r>
            <a:r>
              <a:rPr lang="fi-FI" dirty="0" smtClean="0"/>
              <a:t> (</a:t>
            </a:r>
            <a:r>
              <a:rPr lang="fi-FI" dirty="0" err="1" smtClean="0"/>
              <a:t>Holter-nauhoitus</a:t>
            </a:r>
            <a:r>
              <a:rPr lang="fi-FI" dirty="0" smtClean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</TotalTime>
  <Words>385</Words>
  <Application>Microsoft Office PowerPoint</Application>
  <PresentationFormat>Näytössä katseltava diaesitys (4:3)</PresentationFormat>
  <Paragraphs>108</Paragraphs>
  <Slides>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 2</vt:lpstr>
      <vt:lpstr>Office-teema</vt:lpstr>
      <vt:lpstr>PowerPoint-esitys</vt:lpstr>
      <vt:lpstr>ETEISVÄRINÄ</vt:lpstr>
      <vt:lpstr>Eteisvärinä</vt:lpstr>
      <vt:lpstr>ETEISVÄRINÄ</vt:lpstr>
      <vt:lpstr>Sinusrytmi</vt:lpstr>
      <vt:lpstr>Flimmeri</vt:lpstr>
      <vt:lpstr>Altistavat tekijät</vt:lpstr>
      <vt:lpstr>OIREET</vt:lpstr>
      <vt:lpstr>TUTKIMINEN</vt:lpstr>
      <vt:lpstr>SEURAUKSET</vt:lpstr>
      <vt:lpstr>Hoito</vt:lpstr>
      <vt:lpstr>Hoito</vt:lpstr>
      <vt:lpstr>Kun flimmeri tulee äkillisesti…</vt:lpstr>
      <vt:lpstr>Rytminsiirto</vt:lpstr>
      <vt:lpstr>Sähköinen rytminsiirto</vt:lpstr>
      <vt:lpstr>Lääkkeellinen rytminsiirto</vt:lpstr>
      <vt:lpstr>Rytminsiirto</vt:lpstr>
      <vt:lpstr>HOITO</vt:lpstr>
      <vt:lpstr>Lääkehoito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ETEISVÄRINÄ</dc:title>
  <dc:creator>AC</dc:creator>
  <cp:lastModifiedBy>Lähteenmäki Tanja</cp:lastModifiedBy>
  <cp:revision>57</cp:revision>
  <cp:lastPrinted>2017-10-02T12:30:12Z</cp:lastPrinted>
  <dcterms:created xsi:type="dcterms:W3CDTF">2011-08-29T11:20:18Z</dcterms:created>
  <dcterms:modified xsi:type="dcterms:W3CDTF">2020-03-23T15:25:00Z</dcterms:modified>
</cp:coreProperties>
</file>