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5" r:id="rId17"/>
    <p:sldId id="281" r:id="rId18"/>
    <p:sldId id="282" r:id="rId19"/>
    <p:sldId id="283" r:id="rId20"/>
    <p:sldId id="287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09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99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71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1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8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86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44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1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44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6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7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E933-0A3C-443D-9AD0-71BC4279DB0E}" type="datetimeFigureOut">
              <a:rPr lang="fi-FI" smtClean="0"/>
              <a:t>26.4.2018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3B9F-FA40-4DE6-8B7A-BCBFA0A7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0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03.edu.fi/oppimateriaalit/kannattavuus_katetuotto/index4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b="1" dirty="0"/>
              <a:t>H</a:t>
            </a:r>
            <a:r>
              <a:rPr lang="fi-FI" sz="5400" b="1" dirty="0" smtClean="0"/>
              <a:t>innoittelu</a:t>
            </a:r>
            <a:endParaRPr lang="fi-FI" sz="5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4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Myyntikatelaskelma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>
            <a:normAutofit/>
          </a:bodyPr>
          <a:lstStyle/>
          <a:p>
            <a:r>
              <a:rPr lang="fi-FI" altLang="fi-FI" sz="2800" dirty="0" smtClean="0"/>
              <a:t>palvelupaketin hinta 		70,00 </a:t>
            </a:r>
            <a:r>
              <a:rPr lang="fi-FI" altLang="fi-FI" sz="2800" dirty="0" err="1" smtClean="0"/>
              <a:t>eur/kpl</a:t>
            </a:r>
            <a:r>
              <a:rPr lang="fi-FI" altLang="fi-FI" sz="2800" dirty="0" smtClean="0"/>
              <a:t> alv 0%</a:t>
            </a:r>
          </a:p>
          <a:p>
            <a:r>
              <a:rPr lang="fi-FI" altLang="fi-FI" sz="2800" dirty="0" smtClean="0"/>
              <a:t>Myyntimäärä / vuosi 		468 kpl</a:t>
            </a:r>
          </a:p>
          <a:p>
            <a:r>
              <a:rPr lang="fi-FI" altLang="fi-FI" sz="2800" dirty="0" smtClean="0"/>
              <a:t>Muuttuvat kustannukset = 	58,16 / palvelupaketti</a:t>
            </a:r>
          </a:p>
          <a:p>
            <a:r>
              <a:rPr lang="fi-FI" altLang="fi-FI" sz="2800" dirty="0" smtClean="0"/>
              <a:t>Kiinteät kustannukset = vuokra 2400 </a:t>
            </a:r>
            <a:r>
              <a:rPr lang="fi-FI" altLang="fi-FI" sz="2800" dirty="0" err="1" smtClean="0"/>
              <a:t>eur</a:t>
            </a:r>
            <a:r>
              <a:rPr lang="fi-FI" altLang="fi-FI" sz="2800" dirty="0" smtClean="0"/>
              <a:t>/ vuosi</a:t>
            </a:r>
          </a:p>
          <a:p>
            <a:r>
              <a:rPr lang="fi-FI" altLang="fi-FI" sz="2800" dirty="0" smtClean="0"/>
              <a:t>Myyntitulot = 			   32760,00 </a:t>
            </a:r>
            <a:r>
              <a:rPr lang="fi-FI" altLang="fi-FI" sz="2800" dirty="0" err="1" smtClean="0"/>
              <a:t>eur</a:t>
            </a:r>
            <a:r>
              <a:rPr lang="fi-FI" altLang="fi-FI" sz="2800" dirty="0" smtClean="0"/>
              <a:t> / vuosi</a:t>
            </a:r>
          </a:p>
          <a:p>
            <a:r>
              <a:rPr lang="fi-FI" altLang="fi-FI" sz="2800" dirty="0" smtClean="0"/>
              <a:t>Muuttuvat kustannukset =      </a:t>
            </a:r>
            <a:r>
              <a:rPr lang="fi-FI" altLang="fi-FI" sz="2800" u="sng" dirty="0" smtClean="0"/>
              <a:t>- 27218,88</a:t>
            </a:r>
          </a:p>
          <a:p>
            <a:r>
              <a:rPr lang="fi-FI" altLang="fi-FI" sz="2800" dirty="0" smtClean="0"/>
              <a:t>Myyntikate=			    5541,12</a:t>
            </a:r>
          </a:p>
          <a:p>
            <a:r>
              <a:rPr lang="fi-FI" altLang="fi-FI" sz="2800" dirty="0" smtClean="0"/>
              <a:t>Kiinteät kustannukset =	   </a:t>
            </a:r>
            <a:r>
              <a:rPr lang="fi-FI" altLang="fi-FI" sz="2800" u="sng" dirty="0" smtClean="0"/>
              <a:t>-2400,00 </a:t>
            </a:r>
          </a:p>
          <a:p>
            <a:r>
              <a:rPr lang="fi-FI" altLang="fi-FI" sz="2800" dirty="0" smtClean="0"/>
              <a:t>Tulos =			                3141,12	</a:t>
            </a:r>
          </a:p>
          <a:p>
            <a:r>
              <a:rPr lang="fi-FI" altLang="fi-FI" sz="2800" dirty="0" smtClean="0"/>
              <a:t>KTP= 5541,12/32760,00*100= 16,91 %</a:t>
            </a:r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1518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Katetuottohinnoittelu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400" dirty="0" smtClean="0"/>
              <a:t>Esimerkki: Palvelupaketin tuottaminen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dirty="0" smtClean="0"/>
              <a:t>Muuttuvat kustannukset: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800" dirty="0" smtClean="0"/>
              <a:t>tarvikkeet	  5,00 (alv 0 %)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800" dirty="0" smtClean="0"/>
              <a:t>Työ 3h + 1h	</a:t>
            </a:r>
            <a:r>
              <a:rPr lang="fi-FI" altLang="fi-FI" sz="1800" u="sng" dirty="0" smtClean="0"/>
              <a:t>53,16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800" dirty="0" smtClean="0"/>
              <a:t>Yht.		58,16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dirty="0" smtClean="0"/>
              <a:t>Kiinteät kustannukset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800" dirty="0" smtClean="0"/>
              <a:t>Liiketilan vuokra 5,13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dirty="0" smtClean="0"/>
              <a:t>Katetuottotavoite = kiinteät kustannukset + voittotavoite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800" dirty="0" smtClean="0"/>
              <a:t>5,13 + voittotavoite 6,71 = 11,84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 smtClean="0"/>
              <a:t>Palvelupaketin hinta = 58,16 + 11,84 = 70,00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 smtClean="0"/>
              <a:t>Katetuotto% = 100 *(70,00 – 58,16) / 70,00 = 16,91 %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 smtClean="0"/>
              <a:t>Myyntihinta + alv 24 % = 70,00 * 1,24 = 86,80</a:t>
            </a:r>
          </a:p>
          <a:p>
            <a:pPr lvl="2" eaLnBrk="1" hangingPunct="1">
              <a:lnSpc>
                <a:spcPct val="90000"/>
              </a:lnSpc>
            </a:pPr>
            <a:endParaRPr lang="fi-FI" altLang="fi-FI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i-FI" alt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37400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Palkatun työntekijän työn hinta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Tuntipalkka		10,00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Lomakorvaus 9 % 	 </a:t>
            </a:r>
            <a:r>
              <a:rPr lang="fi-FI" altLang="fi-FI" sz="2800" u="sng" dirty="0" smtClean="0"/>
              <a:t> 0,90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err="1" smtClean="0"/>
              <a:t>Yht</a:t>
            </a:r>
            <a:r>
              <a:rPr lang="fi-FI" altLang="fi-FI" sz="2800" dirty="0" smtClean="0"/>
              <a:t>				10,90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err="1" smtClean="0"/>
              <a:t>Tyel</a:t>
            </a:r>
            <a:r>
              <a:rPr lang="fi-FI" altLang="fi-FI" sz="2800" dirty="0" smtClean="0"/>
              <a:t> 18,95%		  2,06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Sotu 1,08%		  0,12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err="1" smtClean="0"/>
              <a:t>Työttömyysvak</a:t>
            </a:r>
            <a:r>
              <a:rPr lang="fi-FI" altLang="fi-FI" sz="2800" dirty="0" smtClean="0"/>
              <a:t>. 0,8%	  0,09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Ryhmähenkivak.0,07%	  0,01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err="1" smtClean="0"/>
              <a:t>Tapaturmavak</a:t>
            </a:r>
            <a:r>
              <a:rPr lang="fi-FI" altLang="fi-FI" sz="2800" dirty="0" smtClean="0"/>
              <a:t>. 1%	  </a:t>
            </a:r>
            <a:r>
              <a:rPr lang="fi-FI" altLang="fi-FI" sz="2800" u="sng" dirty="0" smtClean="0"/>
              <a:t>0,11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Yht.			           13,29</a:t>
            </a:r>
          </a:p>
        </p:txBody>
      </p:sp>
    </p:spTree>
    <p:extLst>
      <p:ext uri="{BB962C8B-B14F-4D97-AF65-F5344CB8AC3E}">
        <p14:creationId xmlns:p14="http://schemas.microsoft.com/office/powerpoint/2010/main" val="31496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Kiinteät kustannukset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 smtClean="0"/>
              <a:t>Vuonna 2017 työpäiviä on 252 - 20 (vuosiloma) = 234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smtClean="0"/>
              <a:t>Tuottavaa työaikaa / työpäivä 6 h (+ 2h apuaikaa)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smtClean="0"/>
              <a:t>Tavoitteena on tuottaa 468 palvelupakettia / vuosi eli 2/työpäivä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smtClean="0"/>
              <a:t>Vuokra 200,00 / kk = 2400,00 vuosi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smtClean="0"/>
              <a:t>2400,00 / 468 = 5,13 / palvelupaketti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smtClean="0"/>
              <a:t>Voittotavoite = 6,71 </a:t>
            </a:r>
            <a:r>
              <a:rPr lang="fi-FI" altLang="fi-FI" dirty="0" err="1" smtClean="0"/>
              <a:t>eur/palvelupaketti</a:t>
            </a:r>
            <a:r>
              <a:rPr lang="fi-FI" altLang="fi-FI" dirty="0" smtClean="0"/>
              <a:t> =3140,28 / vuosi </a:t>
            </a:r>
          </a:p>
        </p:txBody>
      </p:sp>
    </p:spTree>
    <p:extLst>
      <p:ext uri="{BB962C8B-B14F-4D97-AF65-F5344CB8AC3E}">
        <p14:creationId xmlns:p14="http://schemas.microsoft.com/office/powerpoint/2010/main" val="25726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Hinnoittelukerroin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Erityisesti vähittäiskaupan ja mm. työvoiman vuokraustoiminnan sekä ravintola-alan suosima hinnoittelutapa.</a:t>
            </a:r>
          </a:p>
          <a:p>
            <a:pPr eaLnBrk="1" hangingPunct="1"/>
            <a:r>
              <a:rPr lang="fi-FI" altLang="fi-FI" dirty="0" smtClean="0"/>
              <a:t>Hinnoittelukerroin = 100 / (100 – katetuotto%)</a:t>
            </a:r>
          </a:p>
          <a:p>
            <a:pPr eaLnBrk="1" hangingPunct="1"/>
            <a:r>
              <a:rPr lang="fi-FI" altLang="fi-FI" dirty="0" smtClean="0"/>
              <a:t>Edellisen esimerkin hinnoittelukerroin = 100/(100 – 16,91) = 1,204</a:t>
            </a:r>
          </a:p>
          <a:p>
            <a:pPr eaLnBrk="1" hangingPunct="1"/>
            <a:r>
              <a:rPr lang="fi-FI" altLang="fi-FI" dirty="0" smtClean="0"/>
              <a:t>58,16 * 1,204 = 70,02</a:t>
            </a:r>
          </a:p>
          <a:p>
            <a:pPr eaLnBrk="1" hangingPunct="1"/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1680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Voittolisähinnoittelu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800" smtClean="0"/>
              <a:t>Tuotteelle tai palvelulle kohdentamaan kaikki sen aiheuttamat kustannukset sekä välittömät että välilliset.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smtClean="0"/>
              <a:t>Hinnoittelu perustuu omakustannusarvon (oka) laskentaan.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b="1" smtClean="0"/>
              <a:t>Tavoitemyyntihinta = oka + voittotavoite.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smtClean="0"/>
              <a:t>Voittotavoite  voidaan määritellä joko euro- tai %määräisenä.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smtClean="0"/>
              <a:t>Voittolisähinnoittelun haasteena on välillisten kustannusten kohdentaminen tuotteelle tai palvelulle.</a:t>
            </a:r>
          </a:p>
          <a:p>
            <a:pPr eaLnBrk="1" hangingPunct="1">
              <a:lnSpc>
                <a:spcPct val="80000"/>
              </a:lnSpc>
            </a:pPr>
            <a:endParaRPr lang="fi-FI" altLang="fi-FI" sz="2800" smtClean="0"/>
          </a:p>
        </p:txBody>
      </p:sp>
    </p:spTree>
    <p:extLst>
      <p:ext uri="{BB962C8B-B14F-4D97-AF65-F5344CB8AC3E}">
        <p14:creationId xmlns:p14="http://schemas.microsoft.com/office/powerpoint/2010/main" val="28758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Perusryhmittelyt: välittömät ja välilliset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Välittömät kustannukset ovat tuotteen tai palvelun tuotannosta johtuvat kustannukset, jotka ovat kohdistettavissa suoraan.</a:t>
            </a:r>
          </a:p>
          <a:p>
            <a:pPr lvl="1"/>
            <a:r>
              <a:rPr lang="fi-FI" dirty="0" smtClean="0"/>
              <a:t>Tuotannon palkkakustannukset</a:t>
            </a:r>
          </a:p>
          <a:p>
            <a:pPr lvl="1"/>
            <a:r>
              <a:rPr lang="fi-FI" dirty="0" smtClean="0"/>
              <a:t>Materiaalikustannukset</a:t>
            </a:r>
          </a:p>
          <a:p>
            <a:pPr lvl="1"/>
            <a:r>
              <a:rPr lang="fi-FI" dirty="0" smtClean="0"/>
              <a:t>Koneet ja työvälineet</a:t>
            </a:r>
          </a:p>
          <a:p>
            <a:pPr lvl="1"/>
            <a:r>
              <a:rPr lang="fi-FI" dirty="0" smtClean="0"/>
              <a:t>Tuotantotilavuokrat</a:t>
            </a:r>
          </a:p>
          <a:p>
            <a:r>
              <a:rPr lang="fi-FI" dirty="0" smtClean="0"/>
              <a:t>Välilliset kustannukset eivät ole kohdistettavissa suoraan tuotteelle tai palvelulle, vaan ne on jaettava jollakin sopivalla jakajalla.</a:t>
            </a:r>
          </a:p>
          <a:p>
            <a:pPr lvl="1"/>
            <a:r>
              <a:rPr lang="fi-FI" dirty="0" smtClean="0"/>
              <a:t>Hallinto, yleismarkkinointi….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1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voittolisähinnoittelu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Esimerkki: Palvelupaketti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 smtClean="0"/>
              <a:t>Välittömät kustannukset: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Tarvikkeet	  5,00 (alv 0 %)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Työ 3 h 	</a:t>
            </a:r>
            <a:r>
              <a:rPr lang="fi-FI" altLang="fi-FI" sz="2000" u="sng" dirty="0" smtClean="0"/>
              <a:t>39,87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Yht.		44,87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 smtClean="0"/>
              <a:t>Välilliset kustannukset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Liikehuoneisto    5,13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Palkkakulut        </a:t>
            </a:r>
            <a:r>
              <a:rPr lang="fi-FI" altLang="fi-FI" sz="2000" u="sng" dirty="0" smtClean="0"/>
              <a:t>13,29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Yht.                      18,42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 smtClean="0"/>
              <a:t>Voittolisä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2000" dirty="0" smtClean="0"/>
              <a:t>6,71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palvelupaketin hinta = 44,87 + 18,42 + 6,71 = 70,00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voittolisä% = 100 *6,71/(70-6,71) = 10,60 %</a:t>
            </a:r>
          </a:p>
          <a:p>
            <a:pPr eaLnBrk="1" hangingPunct="1">
              <a:lnSpc>
                <a:spcPct val="80000"/>
              </a:lnSpc>
            </a:pPr>
            <a:endParaRPr lang="fi-FI" alt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554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Hinnoittelu palvelualalla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Palvelut syntyvät työstä ja erityisosaamisesta, mistä kertyvätkin palveluiden suurimmat kustannuserät.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Palveluyrityksen laskutus on usein tuntiperusteinen, joten välillisten kustannusten jakajana tunti on luonnollinen valinta.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Tuntimäärää laskettaessa on parempi huomioida todellinen toiminta-aste kuin kapasiteetti, jotta myös apuajan kustannukset tulevat huomioitua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 smtClean="0"/>
              <a:t>= Jakolaskenta</a:t>
            </a:r>
          </a:p>
          <a:p>
            <a:pPr eaLnBrk="1" hangingPunct="1">
              <a:lnSpc>
                <a:spcPct val="90000"/>
              </a:lnSpc>
            </a:pPr>
            <a:endParaRPr lang="fi-FI" alt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12688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altLang="fi-FI" sz="4000" smtClean="0"/>
              <a:t>Markkinaperusteinen ja arvoperusteinen hinnoittelu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Markkinaperusteisessa hinnoittelussa hinta määräytyy markkinoilla olevien kilpailevien tuotteiden perusteella.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Kustannukset sopeutetaan hintaan, jotta kannattavuus säilyy.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Sopii vakiotuotteille.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b="1" smtClean="0"/>
              <a:t>Myyntihinta – voittotavoite = tuotantokustannukset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Arvoperusteisessa hinnoittelussa hinnan määrää tuotteen tai palvelun asiakkaalle tuottama arvo.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Arvo syntyy asiakkaan ongelman ratkaisusta, joka perustuu asiakasymmärrykseen ja asiakkaan prosessien tuntemiseen.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Soveltuu räätälöidyille tuotteille tai palveluille.</a:t>
            </a:r>
          </a:p>
        </p:txBody>
      </p:sp>
    </p:spTree>
    <p:extLst>
      <p:ext uri="{BB962C8B-B14F-4D97-AF65-F5344CB8AC3E}">
        <p14:creationId xmlns:p14="http://schemas.microsoft.com/office/powerpoint/2010/main" val="35676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Näkökulmia hinnoitteluun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Perinteisesti sitä on tutkittu ja siitä ovat kirjoittaneet lähinnä markkinointi-ihmiset, sillä se on yksi yritysten kilpailukeinoista.</a:t>
            </a:r>
          </a:p>
          <a:p>
            <a:r>
              <a:rPr lang="fi-FI" dirty="0" smtClean="0"/>
              <a:t>Tuotantokustannukset  muodostavat hinnalle kuitenkin alarajan ja markkinat ylärajan. Niiden väliin jää hinnoittelualue.</a:t>
            </a:r>
          </a:p>
          <a:p>
            <a:r>
              <a:rPr lang="fi-FI" dirty="0"/>
              <a:t>Hinnoittelu on osa palvelu- ja tuotekehitystä</a:t>
            </a:r>
          </a:p>
          <a:p>
            <a:r>
              <a:rPr lang="fi-FI" dirty="0" smtClean="0"/>
              <a:t>Hinnoittelussa on myös kannattavuuden perusta eli kannattavuus on suoraan riippuvainen hinnoittelusta.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Tehtävä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/>
              <a:t>Käsityöyrittäjä valmistaa tuotettaan 15 kpl/työpäivä. </a:t>
            </a:r>
          </a:p>
          <a:p>
            <a:pPr eaLnBrk="1" hangingPunct="1"/>
            <a:r>
              <a:rPr lang="fi-FI" altLang="fi-FI" sz="2800" dirty="0" smtClean="0"/>
              <a:t>Kuukaudessa on keskimäärin 21 työpäivää.</a:t>
            </a:r>
          </a:p>
          <a:p>
            <a:pPr eaLnBrk="1" hangingPunct="1"/>
            <a:r>
              <a:rPr lang="fi-FI" altLang="fi-FI" sz="2800" dirty="0" smtClean="0"/>
              <a:t>Tuotteen </a:t>
            </a:r>
            <a:r>
              <a:rPr lang="fi-FI" altLang="fi-FI" sz="2800" dirty="0" smtClean="0"/>
              <a:t>valmistuskustannukset (muuttuvat / välittömät) </a:t>
            </a:r>
            <a:r>
              <a:rPr lang="fi-FI" altLang="fi-FI" sz="2800" dirty="0" smtClean="0"/>
              <a:t>ovat 12 eur/kpl.</a:t>
            </a:r>
          </a:p>
          <a:p>
            <a:pPr eaLnBrk="1" hangingPunct="1"/>
            <a:r>
              <a:rPr lang="fi-FI" altLang="fi-FI" sz="2800" dirty="0" smtClean="0"/>
              <a:t>Kiinteät </a:t>
            </a:r>
            <a:r>
              <a:rPr lang="fi-FI" altLang="fi-FI" sz="2800" dirty="0" smtClean="0"/>
              <a:t>(välilliset) </a:t>
            </a:r>
            <a:r>
              <a:rPr lang="fi-FI" altLang="fi-FI" sz="2800" dirty="0" smtClean="0"/>
              <a:t>kustannukset ovat 1200,00/kk</a:t>
            </a:r>
          </a:p>
          <a:p>
            <a:pPr eaLnBrk="1" hangingPunct="1"/>
            <a:r>
              <a:rPr lang="fi-FI" altLang="fi-FI" sz="2800" dirty="0" smtClean="0"/>
              <a:t>Omaksi ansiokseen yrittäjä haluaisi 2200,00/kk</a:t>
            </a:r>
          </a:p>
          <a:p>
            <a:pPr eaLnBrk="1" hangingPunct="1"/>
            <a:r>
              <a:rPr lang="fi-FI" altLang="fi-FI" sz="2800" dirty="0" smtClean="0"/>
              <a:t>Mikä on tuotteen myyntihinta?</a:t>
            </a:r>
          </a:p>
        </p:txBody>
      </p:sp>
    </p:spTree>
    <p:extLst>
      <p:ext uri="{BB962C8B-B14F-4D97-AF65-F5344CB8AC3E}">
        <p14:creationId xmlns:p14="http://schemas.microsoft.com/office/powerpoint/2010/main" val="21306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 smtClean="0"/>
              <a:t>Hinnanasetantaprosessi</a:t>
            </a:r>
            <a:endParaRPr lang="fi-FI" altLang="fi-FI" dirty="0" smtClean="0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3203575" y="1484313"/>
            <a:ext cx="28797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395288" y="3141663"/>
            <a:ext cx="3529012" cy="1582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5651500" y="3141663"/>
            <a:ext cx="30956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>
            <a:off x="3276600" y="4868863"/>
            <a:ext cx="28797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03" name="Line 18"/>
          <p:cNvSpPr>
            <a:spLocks noChangeShapeType="1"/>
          </p:cNvSpPr>
          <p:nvPr/>
        </p:nvSpPr>
        <p:spPr bwMode="auto">
          <a:xfrm>
            <a:off x="6227763" y="191611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4" name="Line 19"/>
          <p:cNvSpPr>
            <a:spLocks noChangeShapeType="1"/>
          </p:cNvSpPr>
          <p:nvPr/>
        </p:nvSpPr>
        <p:spPr bwMode="auto">
          <a:xfrm flipH="1">
            <a:off x="6372225" y="4797425"/>
            <a:ext cx="12954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5" name="Line 20"/>
          <p:cNvSpPr>
            <a:spLocks noChangeShapeType="1"/>
          </p:cNvSpPr>
          <p:nvPr/>
        </p:nvSpPr>
        <p:spPr bwMode="auto">
          <a:xfrm flipH="1" flipV="1">
            <a:off x="1835150" y="4868863"/>
            <a:ext cx="12239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6" name="Line 21"/>
          <p:cNvSpPr>
            <a:spLocks noChangeShapeType="1"/>
          </p:cNvSpPr>
          <p:nvPr/>
        </p:nvSpPr>
        <p:spPr bwMode="auto">
          <a:xfrm flipV="1">
            <a:off x="1476375" y="2133600"/>
            <a:ext cx="15827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07" name="Text Box 22"/>
          <p:cNvSpPr txBox="1">
            <a:spLocks noChangeArrowheads="1"/>
          </p:cNvSpPr>
          <p:nvPr/>
        </p:nvSpPr>
        <p:spPr bwMode="auto">
          <a:xfrm>
            <a:off x="3203575" y="1557338"/>
            <a:ext cx="28813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/>
              <a:t>ANALYSOINTI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/>
              <a:t>Tunne asiakkaasi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/>
              <a:t>Tunne markkinatilanne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/>
              <a:t>Tunne kilpailevat tuotteet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dirty="0"/>
          </a:p>
        </p:txBody>
      </p:sp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5724525" y="3141663"/>
            <a:ext cx="30956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KUSTANNUSLASKENTA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Mikä on tuotteen kustannus?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Mikä on voittotavoite?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Mikä on oletettu menekki?</a:t>
            </a:r>
          </a:p>
        </p:txBody>
      </p:sp>
      <p:sp>
        <p:nvSpPr>
          <p:cNvPr id="4109" name="Text Box 24"/>
          <p:cNvSpPr txBox="1">
            <a:spLocks noChangeArrowheads="1"/>
          </p:cNvSpPr>
          <p:nvPr/>
        </p:nvSpPr>
        <p:spPr bwMode="auto">
          <a:xfrm>
            <a:off x="3348038" y="5013325"/>
            <a:ext cx="27368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800"/>
              <a:t>HINNOITTELUMALLIN VALINTA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800"/>
              <a:t>-&gt; Hinnoittele tuote</a:t>
            </a:r>
          </a:p>
        </p:txBody>
      </p:sp>
      <p:sp>
        <p:nvSpPr>
          <p:cNvPr id="4110" name="Text Box 25"/>
          <p:cNvSpPr txBox="1">
            <a:spLocks noChangeArrowheads="1"/>
          </p:cNvSpPr>
          <p:nvPr/>
        </p:nvSpPr>
        <p:spPr bwMode="auto">
          <a:xfrm>
            <a:off x="395288" y="3068638"/>
            <a:ext cx="352901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SEURANTA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Alhainen myynti -&gt; laske hintaa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Tavoitteen mukainen myynti -&gt; tarkkaile kilpailijoita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Kysyntää yli odotusten -&gt;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nosta hintaa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468313" y="6165850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fi-FI" sz="1800"/>
              <a:t>(Eklund &amp; Kekkonen 2011, 103.)</a:t>
            </a:r>
          </a:p>
        </p:txBody>
      </p:sp>
    </p:spTree>
    <p:extLst>
      <p:ext uri="{BB962C8B-B14F-4D97-AF65-F5344CB8AC3E}">
        <p14:creationId xmlns:p14="http://schemas.microsoft.com/office/powerpoint/2010/main" val="792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Hinnoitteluprosessi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i-FI" altLang="fi-FI" sz="2800" smtClean="0"/>
              <a:t>Prosessiin vaiheet: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fi-FI" altLang="fi-FI" sz="2400" smtClean="0"/>
              <a:t>Markkinatilanneanalyysi = kilpailevat tuotteet/palvelut, niiden ominaisuudet ja hinnat sekä kysyntä ja sen kehittyminen. Myös asiakkaat tulee tuntea = asiakaslähtöisyys, asiakasymmärrys.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fi-FI" altLang="fi-FI" sz="2400" smtClean="0"/>
              <a:t>Tuotteen kustannusanalyysi = tuotekehitys-, rahoitus-, investointi-, välillisten ja välittömien kustannusten kohdistaminen tuotteelle tai palvelulle.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fi-FI" altLang="fi-FI" sz="2400" smtClean="0"/>
              <a:t>Kustannukset asettavat tuotteen/palvelun hinnalle alarajan ja markkinat ylärajan.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fi-FI" altLang="fi-FI" sz="2400" smtClean="0"/>
              <a:t>Seurannan tulee kohdistua myös asetetun voittotavoitteen toteutumiseen.</a:t>
            </a:r>
          </a:p>
        </p:txBody>
      </p:sp>
    </p:spTree>
    <p:extLst>
      <p:ext uri="{BB962C8B-B14F-4D97-AF65-F5344CB8AC3E}">
        <p14:creationId xmlns:p14="http://schemas.microsoft.com/office/powerpoint/2010/main" val="22857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Hinnoittelun perustekniikat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Kustannusperusteinen hinnoittelu</a:t>
            </a:r>
          </a:p>
          <a:p>
            <a:pPr lvl="1" eaLnBrk="1" hangingPunct="1"/>
            <a:r>
              <a:rPr lang="fi-FI" altLang="fi-FI" smtClean="0"/>
              <a:t>Katetuottohinnoittelu</a:t>
            </a:r>
          </a:p>
          <a:p>
            <a:pPr lvl="2" eaLnBrk="1" hangingPunct="1"/>
            <a:r>
              <a:rPr lang="fi-FI" altLang="fi-FI" smtClean="0"/>
              <a:t>Hinnoittelukerroin</a:t>
            </a:r>
          </a:p>
          <a:p>
            <a:pPr lvl="1" eaLnBrk="1" hangingPunct="1"/>
            <a:r>
              <a:rPr lang="fi-FI" altLang="fi-FI" smtClean="0"/>
              <a:t>Voittolisähinnoittelu</a:t>
            </a:r>
          </a:p>
          <a:p>
            <a:pPr eaLnBrk="1" hangingPunct="1"/>
            <a:r>
              <a:rPr lang="fi-FI" altLang="fi-FI" smtClean="0"/>
              <a:t>Markkinaperusteinen hinnoittelu</a:t>
            </a:r>
          </a:p>
          <a:p>
            <a:pPr eaLnBrk="1" hangingPunct="1"/>
            <a:r>
              <a:rPr lang="fi-FI" altLang="fi-FI" smtClean="0"/>
              <a:t>Arvoperusteinen hinnoittelu</a:t>
            </a:r>
          </a:p>
        </p:txBody>
      </p:sp>
    </p:spTree>
    <p:extLst>
      <p:ext uri="{BB962C8B-B14F-4D97-AF65-F5344CB8AC3E}">
        <p14:creationId xmlns:p14="http://schemas.microsoft.com/office/powerpoint/2010/main" val="31087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Kustannuspohjaisen hinnoittelun ongelmat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i-FI" dirty="0" smtClean="0"/>
              <a:t>Kustannukset ovat korkeammat kuin kilpailijoilla  -&gt; hinta muodostuu markkinahintaa korkeammaksi.</a:t>
            </a:r>
          </a:p>
          <a:p>
            <a:pPr>
              <a:defRPr/>
            </a:pPr>
            <a:r>
              <a:rPr lang="fi-FI" dirty="0" smtClean="0"/>
              <a:t>Toiminta on tehokasta tai hinnoittelussa ei ole mukana kaikkia kustannuksia: kustannukset ovat matalammat kuin kilpailijoilla -&gt; hinta muodostuu markkinahintaa matalammaksi.</a:t>
            </a:r>
          </a:p>
          <a:p>
            <a:pPr>
              <a:defRPr/>
            </a:pPr>
            <a:r>
              <a:rPr lang="fi-FI" dirty="0" smtClean="0"/>
              <a:t>Tuotantokustannukset muodostavat aina tuotteen tai palvelun hinnalle alarajan = kriittinen piste.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9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Myyntikate eli katetuotto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r>
              <a:rPr lang="fi-FI" altLang="fi-FI" sz="2600" dirty="0" smtClean="0"/>
              <a:t>Voidaan laskea koko yritykselle tai yksittäiselle tuotteelle/ palvelulle</a:t>
            </a:r>
          </a:p>
          <a:p>
            <a:r>
              <a:rPr lang="fi-FI" altLang="fi-FI" sz="2600" dirty="0" smtClean="0"/>
              <a:t>Laskennassa huomioidaan:</a:t>
            </a:r>
          </a:p>
          <a:p>
            <a:pPr lvl="1"/>
            <a:r>
              <a:rPr lang="fi-FI" altLang="fi-FI" sz="2600" dirty="0" smtClean="0"/>
              <a:t>Vain myyntituotot ei muita tuottoja</a:t>
            </a:r>
          </a:p>
          <a:p>
            <a:pPr lvl="1"/>
            <a:r>
              <a:rPr lang="fi-FI" altLang="fi-FI" sz="2600" dirty="0" smtClean="0"/>
              <a:t>Vain muuttuvat kustannukset, ei kiinteiden kustannusten, poistojen, rahoituskustannusten eikä tuloverojen osuutta.</a:t>
            </a:r>
          </a:p>
          <a:p>
            <a:r>
              <a:rPr lang="fi-FI" altLang="fi-FI" sz="2600" dirty="0" smtClean="0"/>
              <a:t>Kertoo yrityksen tuotteiden ja palvelujen kannattavuudesta.</a:t>
            </a:r>
          </a:p>
          <a:p>
            <a:r>
              <a:rPr lang="fi-FI" altLang="fi-FI" sz="2600" dirty="0" smtClean="0"/>
              <a:t>Myyntikate% mahdollistaa yritysten vertailun samalla toimialalla, mutta ei eri toimialojen välillä.</a:t>
            </a:r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4660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smtClean="0"/>
              <a:t>Katetuoton laskeminen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250825" y="1600200"/>
            <a:ext cx="8713788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i-FI" dirty="0" smtClean="0">
                <a:hlinkClick r:id="rId2"/>
              </a:rPr>
              <a:t>Katetuotto</a:t>
            </a:r>
            <a:r>
              <a:rPr lang="fi-FI" dirty="0" smtClean="0"/>
              <a:t> = KT, katetuotto% = KTP</a:t>
            </a:r>
          </a:p>
          <a:p>
            <a:pPr>
              <a:defRPr/>
            </a:pPr>
            <a:r>
              <a:rPr lang="fi-FI" dirty="0" smtClean="0"/>
              <a:t>Peruskaava:	  Myyntituotto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u="sng" dirty="0" smtClean="0"/>
              <a:t>- Muuttuvat kustannukset</a:t>
            </a:r>
            <a:endParaRPr lang="fi-FI" dirty="0" smtClean="0"/>
          </a:p>
          <a:p>
            <a:pPr marL="0" indent="0">
              <a:buFontTx/>
              <a:buNone/>
              <a:defRPr/>
            </a:pPr>
            <a:r>
              <a:rPr lang="fi-FI" dirty="0" smtClean="0"/>
              <a:t>			= Katetuotto</a:t>
            </a:r>
          </a:p>
          <a:p>
            <a:pPr>
              <a:defRPr/>
            </a:pPr>
            <a:r>
              <a:rPr lang="fi-FI" dirty="0" smtClean="0"/>
              <a:t>Myyntituotto = myyntiyksikköhinta * myyntimäärä</a:t>
            </a:r>
          </a:p>
          <a:p>
            <a:pPr>
              <a:defRPr/>
            </a:pPr>
            <a:r>
              <a:rPr lang="fi-FI" dirty="0" smtClean="0"/>
              <a:t>Muuttuvat kustannukset = </a:t>
            </a:r>
            <a:r>
              <a:rPr lang="fi-FI" smtClean="0"/>
              <a:t>ostohinta ja / tai </a:t>
            </a:r>
            <a:r>
              <a:rPr lang="fi-FI" dirty="0" smtClean="0"/>
              <a:t>valmistuskustannukset * myyntimäärä</a:t>
            </a:r>
          </a:p>
          <a:p>
            <a:pPr>
              <a:defRPr/>
            </a:pPr>
            <a:r>
              <a:rPr lang="fi-FI" dirty="0" smtClean="0"/>
              <a:t>Katetuotto% = katetuotto / myyntituotot * 100</a:t>
            </a:r>
          </a:p>
        </p:txBody>
      </p:sp>
    </p:spTree>
    <p:extLst>
      <p:ext uri="{BB962C8B-B14F-4D97-AF65-F5344CB8AC3E}">
        <p14:creationId xmlns:p14="http://schemas.microsoft.com/office/powerpoint/2010/main" val="6179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Perusryhmittelyt: muuttuvat ja kiinteät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Muuttuvat ja kiinteät kustannukset</a:t>
            </a:r>
          </a:p>
          <a:p>
            <a:pPr lvl="1"/>
            <a:r>
              <a:rPr lang="fi-FI" dirty="0" smtClean="0"/>
              <a:t>Muuttuvat kustannukset seuraavat tuotantoa: ne lisääntyvät tuotannon määrän kasvaessa ja vähenevät tuotannon määrän laskiessa</a:t>
            </a:r>
          </a:p>
          <a:p>
            <a:pPr lvl="2"/>
            <a:r>
              <a:rPr lang="fi-FI" dirty="0" smtClean="0"/>
              <a:t>Aineet ja tarvikkeet, tuotannon palkat</a:t>
            </a:r>
          </a:p>
          <a:p>
            <a:pPr lvl="1"/>
            <a:r>
              <a:rPr lang="fi-FI" dirty="0" smtClean="0"/>
              <a:t>Kiinteät kustannukset eivät ole riippuvaisia tuotannon määrästä</a:t>
            </a:r>
          </a:p>
          <a:p>
            <a:pPr lvl="2"/>
            <a:r>
              <a:rPr lang="fi-FI" dirty="0" smtClean="0"/>
              <a:t>Vuokrat, vakuutukset, markkinointi, hallinto, investoinnit</a:t>
            </a:r>
          </a:p>
          <a:p>
            <a:pPr lvl="1"/>
            <a:endParaRPr lang="fi-FI" dirty="0" smtClean="0"/>
          </a:p>
          <a:p>
            <a:pPr marL="400050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497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710</Words>
  <Application>Microsoft Office PowerPoint</Application>
  <PresentationFormat>Näytössä katseltava diaesitys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Hinnoittelu</vt:lpstr>
      <vt:lpstr>Näkökulmia hinnoitteluun</vt:lpstr>
      <vt:lpstr>Hinnanasetantaprosessi</vt:lpstr>
      <vt:lpstr>Hinnoitteluprosessi</vt:lpstr>
      <vt:lpstr>Hinnoittelun perustekniikat</vt:lpstr>
      <vt:lpstr>Kustannuspohjaisen hinnoittelun ongelmat</vt:lpstr>
      <vt:lpstr>Myyntikate eli katetuotto</vt:lpstr>
      <vt:lpstr>Katetuoton laskeminen</vt:lpstr>
      <vt:lpstr>Perusryhmittelyt: muuttuvat ja kiinteät kustannukset</vt:lpstr>
      <vt:lpstr>Myyntikatelaskelma</vt:lpstr>
      <vt:lpstr>Katetuottohinnoittelu</vt:lpstr>
      <vt:lpstr>Palkatun työntekijän työn hinta</vt:lpstr>
      <vt:lpstr>Kiinteät kustannukset</vt:lpstr>
      <vt:lpstr>Hinnoittelukerroin</vt:lpstr>
      <vt:lpstr>Voittolisähinnoittelu</vt:lpstr>
      <vt:lpstr>Perusryhmittelyt: välittömät ja välilliset kustannukset</vt:lpstr>
      <vt:lpstr>voittolisähinnoittelu</vt:lpstr>
      <vt:lpstr>Hinnoittelu palvelualalla</vt:lpstr>
      <vt:lpstr>Markkinaperusteinen ja arvoperusteinen hinnoittelu</vt:lpstr>
      <vt:lpstr>Tehtävä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Palvelun hinnoittelu</dc:title>
  <dc:creator>Jaana Välimäki</dc:creator>
  <cp:lastModifiedBy>Välimäki Jaana</cp:lastModifiedBy>
  <cp:revision>36</cp:revision>
  <dcterms:created xsi:type="dcterms:W3CDTF">2017-04-24T04:16:42Z</dcterms:created>
  <dcterms:modified xsi:type="dcterms:W3CDTF">2018-04-26T06:44:39Z</dcterms:modified>
</cp:coreProperties>
</file>