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0" r:id="rId2"/>
    <p:sldId id="256" r:id="rId3"/>
    <p:sldId id="257" r:id="rId4"/>
    <p:sldId id="258" r:id="rId5"/>
    <p:sldId id="259" r:id="rId6"/>
    <p:sldId id="285" r:id="rId7"/>
    <p:sldId id="286" r:id="rId8"/>
    <p:sldId id="273" r:id="rId9"/>
    <p:sldId id="287" r:id="rId10"/>
    <p:sldId id="261" r:id="rId11"/>
    <p:sldId id="262" r:id="rId12"/>
    <p:sldId id="263" r:id="rId13"/>
    <p:sldId id="275" r:id="rId14"/>
    <p:sldId id="288" r:id="rId15"/>
    <p:sldId id="277" r:id="rId16"/>
    <p:sldId id="289" r:id="rId17"/>
    <p:sldId id="280" r:id="rId18"/>
    <p:sldId id="283" r:id="rId19"/>
    <p:sldId id="284" r:id="rId2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7" autoAdjust="0"/>
    <p:restoredTop sz="94660"/>
  </p:normalViewPr>
  <p:slideViewPr>
    <p:cSldViewPr>
      <p:cViewPr varScale="1">
        <p:scale>
          <a:sx n="83" d="100"/>
          <a:sy n="83" d="100"/>
        </p:scale>
        <p:origin x="138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2" name="Alaotsikk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F4F4-68D1-4D3A-8A2B-2B03264328C8}" type="datetimeFigureOut">
              <a:rPr lang="fi-FI" smtClean="0"/>
              <a:t>22.1.2021</a:t>
            </a:fld>
            <a:endParaRPr lang="fi-FI"/>
          </a:p>
        </p:txBody>
      </p:sp>
      <p:sp>
        <p:nvSpPr>
          <p:cNvPr id="20" name="Alatunnisteen paikkamerk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51FD-63F7-4DF7-AFF4-CE7C75DA5202}" type="slidenum">
              <a:rPr lang="fi-FI" smtClean="0"/>
              <a:t>‹#›</a:t>
            </a:fld>
            <a:endParaRPr lang="fi-FI"/>
          </a:p>
        </p:txBody>
      </p:sp>
      <p:sp>
        <p:nvSpPr>
          <p:cNvPr id="8" name="Ellipsi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F4F4-68D1-4D3A-8A2B-2B03264328C8}" type="datetimeFigureOut">
              <a:rPr lang="fi-FI" smtClean="0"/>
              <a:t>22.1.2021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51FD-63F7-4DF7-AFF4-CE7C75DA52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F4F4-68D1-4D3A-8A2B-2B03264328C8}" type="datetimeFigureOut">
              <a:rPr lang="fi-FI" smtClean="0"/>
              <a:t>22.1.2021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51FD-63F7-4DF7-AFF4-CE7C75DA52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F4F4-68D1-4D3A-8A2B-2B03264328C8}" type="datetimeFigureOut">
              <a:rPr lang="fi-FI" smtClean="0"/>
              <a:t>22.1.2021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51FD-63F7-4DF7-AFF4-CE7C75DA52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F4F4-68D1-4D3A-8A2B-2B03264328C8}" type="datetimeFigureOut">
              <a:rPr lang="fi-FI" smtClean="0"/>
              <a:t>22.1.2021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51FD-63F7-4DF7-AFF4-CE7C75DA5202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Suorakulmi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F4F4-68D1-4D3A-8A2B-2B03264328C8}" type="datetimeFigureOut">
              <a:rPr lang="fi-FI" smtClean="0"/>
              <a:t>22.1.2021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51FD-63F7-4DF7-AFF4-CE7C75DA52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F4F4-68D1-4D3A-8A2B-2B03264328C8}" type="datetimeFigureOut">
              <a:rPr lang="fi-FI" smtClean="0"/>
              <a:t>22.1.2021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51FD-63F7-4DF7-AFF4-CE7C75DA52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F4F4-68D1-4D3A-8A2B-2B03264328C8}" type="datetimeFigureOut">
              <a:rPr lang="fi-FI" smtClean="0"/>
              <a:t>22.1.2021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51FD-63F7-4DF7-AFF4-CE7C75DA52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F4F4-68D1-4D3A-8A2B-2B03264328C8}" type="datetimeFigureOut">
              <a:rPr lang="fi-FI" smtClean="0"/>
              <a:t>22.1.2021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51FD-63F7-4DF7-AFF4-CE7C75DA5202}" type="slidenum">
              <a:rPr lang="fi-FI" smtClean="0"/>
              <a:t>‹#›</a:t>
            </a:fld>
            <a:endParaRPr lang="fi-FI"/>
          </a:p>
        </p:txBody>
      </p:sp>
      <p:sp>
        <p:nvSpPr>
          <p:cNvPr id="6" name="Suorakulmi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F4F4-68D1-4D3A-8A2B-2B03264328C8}" type="datetimeFigureOut">
              <a:rPr lang="fi-FI" smtClean="0"/>
              <a:t>22.1.2021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51FD-63F7-4DF7-AFF4-CE7C75DA520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F4F4-68D1-4D3A-8A2B-2B03264328C8}" type="datetimeFigureOut">
              <a:rPr lang="fi-FI" smtClean="0"/>
              <a:t>22.1.2021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51FD-63F7-4DF7-AFF4-CE7C75DA5202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uorakulmi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9" name="Vuokaavio: Prosessi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uokaavio: Prosessi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ktori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ngas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Otsikon paikkamerkki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Tekstin paikkamerkki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4" name="Päivämäärän paikkamerkki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316F4F4-68D1-4D3A-8A2B-2B03264328C8}" type="datetimeFigureOut">
              <a:rPr lang="fi-FI" smtClean="0"/>
              <a:t>22.1.2021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79951FD-63F7-4DF7-AFF4-CE7C75DA5202}" type="slidenum">
              <a:rPr lang="fi-FI" smtClean="0"/>
              <a:t>‹#›</a:t>
            </a:fld>
            <a:endParaRPr lang="fi-FI"/>
          </a:p>
        </p:txBody>
      </p:sp>
      <p:sp>
        <p:nvSpPr>
          <p:cNvPr id="15" name="Suorakulmi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sumut.fi/wp-content/uploads/2020/02/MMSE-ohjeet-testin-tekemiseen.pdf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rZXz10FcVM" TargetMode="External"/><Relationship Id="rId2" Type="http://schemas.openxmlformats.org/officeDocument/2006/relationships/hyperlink" Target="https://www.muistiliitto.fi/fi/tuki-ja-palvelut/luettavaa-ja-tekemista/hyvan-hoidon-kriteerist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8HLEr-zP3f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MMSE-testi ohje:</a:t>
            </a:r>
          </a:p>
          <a:p>
            <a:pPr marL="82296" indent="0">
              <a:buNone/>
            </a:pPr>
            <a:r>
              <a:rPr lang="fi-FI" dirty="0">
                <a:hlinkClick r:id="rId2"/>
              </a:rPr>
              <a:t>MMSE-ohjeet-testin-tekemiseen.pdf (sumut.fi</a:t>
            </a:r>
            <a:r>
              <a:rPr lang="fi-FI" dirty="0" smtClean="0">
                <a:hlinkClick r:id="rId2"/>
              </a:rPr>
              <a:t>)</a:t>
            </a:r>
            <a:endParaRPr lang="fi-FI" dirty="0" smtClean="0"/>
          </a:p>
          <a:p>
            <a:r>
              <a:rPr lang="fi-FI" dirty="0" smtClean="0"/>
              <a:t>CERAD-testi</a:t>
            </a:r>
          </a:p>
          <a:p>
            <a:pPr marL="82296" indent="0">
              <a:buNone/>
            </a:pPr>
            <a:r>
              <a:rPr lang="fi-FI" dirty="0" smtClean="0"/>
              <a:t>Kognitiivinen tehtäväsarja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2556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Lääkkeetön hoito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Muistisairaslähtöisen tarpeiden tunnistamisen ja räätälöidyn hoidon prosessi </a:t>
            </a:r>
            <a:endParaRPr lang="fi-FI" dirty="0" smtClean="0"/>
          </a:p>
          <a:p>
            <a:r>
              <a:rPr lang="fi-FI" dirty="0" smtClean="0"/>
              <a:t>Haasteellinen käyttäytyminen on viesti muistisairaan ihmisen: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Sisäisestä mielen maailmasta ja pahasta olosta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Toiminnasta, jolla hän pyrkii saavuttamaan jotain itselleen sillä hetkellä tärkeää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Tavasta tai pyrkimyksestä ylläpitää hyvinvointia tai ehkäistä pahan olon syntymistä</a:t>
            </a:r>
          </a:p>
        </p:txBody>
      </p:sp>
    </p:spTree>
    <p:extLst>
      <p:ext uri="{BB962C8B-B14F-4D97-AF65-F5344CB8AC3E}">
        <p14:creationId xmlns:p14="http://schemas.microsoft.com/office/powerpoint/2010/main" val="4175804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Muistisairaslähtöisten tarpeiden tunnistamisen ja räätälöidyn hoidon prosessi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Yhteistyössä muistisairaan ihmisen, omaisten ja </a:t>
            </a:r>
            <a:r>
              <a:rPr lang="fi-FI" dirty="0" err="1" smtClean="0"/>
              <a:t>moniammatillisen</a:t>
            </a:r>
            <a:r>
              <a:rPr lang="fi-FI" dirty="0" smtClean="0"/>
              <a:t> tiimin kanssa löydetään monipuolisesti ja laajasti todennäköiset haasteellisen tilanteen syntyyn vaikuttavat tekijät = muistisairaan ihmisen näkökulmasta hyvinvointitarpeet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008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7956376" cy="6336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765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Lääkehoito</a:t>
            </a:r>
            <a:br>
              <a:rPr lang="fi-FI" sz="3200" dirty="0" smtClean="0"/>
            </a:b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AD-lääkkeet ovat ykköslääkevaihtoehto</a:t>
            </a:r>
          </a:p>
          <a:p>
            <a:r>
              <a:rPr lang="fi-FI" dirty="0" smtClean="0"/>
              <a:t>Lääkehoidon säännöllinen tarkastaminen tärkeää</a:t>
            </a:r>
            <a:endParaRPr lang="fi-FI" dirty="0"/>
          </a:p>
          <a:p>
            <a:r>
              <a:rPr lang="fi-FI" dirty="0" smtClean="0"/>
              <a:t>Ahdistuslääkitys (esim. </a:t>
            </a:r>
            <a:r>
              <a:rPr lang="fi-FI" dirty="0" err="1" smtClean="0"/>
              <a:t>loratsepaami</a:t>
            </a:r>
            <a:r>
              <a:rPr lang="fi-FI" dirty="0" smtClean="0"/>
              <a:t>)</a:t>
            </a:r>
          </a:p>
          <a:p>
            <a:r>
              <a:rPr lang="fi-FI" dirty="0" smtClean="0"/>
              <a:t>Masennuslääkitys (esim. </a:t>
            </a:r>
            <a:r>
              <a:rPr lang="fi-FI" dirty="0" err="1" smtClean="0"/>
              <a:t>sitalopraami</a:t>
            </a:r>
            <a:r>
              <a:rPr lang="fi-FI" dirty="0" smtClean="0"/>
              <a:t>)</a:t>
            </a:r>
          </a:p>
          <a:p>
            <a:r>
              <a:rPr lang="fi-FI" dirty="0" smtClean="0"/>
              <a:t>Psykoosilääkitys (esim. </a:t>
            </a:r>
            <a:r>
              <a:rPr lang="fi-FI" dirty="0" err="1" smtClean="0"/>
              <a:t>ketiapiini</a:t>
            </a:r>
            <a:r>
              <a:rPr lang="fi-FI" dirty="0" smtClean="0"/>
              <a:t>)</a:t>
            </a:r>
          </a:p>
          <a:p>
            <a:pPr marL="82296" indent="0">
              <a:buNone/>
            </a:pPr>
            <a:endParaRPr lang="fi-FI" dirty="0" smtClean="0"/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9261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Oireita, joissa lääkevaste pieni tai puuttuu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Kuljeskelu</a:t>
            </a:r>
          </a:p>
          <a:p>
            <a:r>
              <a:rPr lang="fi-FI" dirty="0" smtClean="0"/>
              <a:t>Hyperseksuaalisuus, masturbaatio</a:t>
            </a:r>
          </a:p>
          <a:p>
            <a:r>
              <a:rPr lang="fi-FI" dirty="0" smtClean="0"/>
              <a:t>Tavaroiden keräily ja kätkeminen</a:t>
            </a:r>
          </a:p>
          <a:p>
            <a:r>
              <a:rPr lang="fi-FI" dirty="0" smtClean="0"/>
              <a:t>Tarkoitukseton pukeutuminen ja riisuuntuminen</a:t>
            </a:r>
          </a:p>
          <a:p>
            <a:r>
              <a:rPr lang="fi-FI" dirty="0" smtClean="0"/>
              <a:t>Puheen juuttuminen</a:t>
            </a:r>
            <a:r>
              <a:rPr lang="fi-FI" smtClean="0"/>
              <a:t>, </a:t>
            </a:r>
            <a:r>
              <a:rPr lang="fi-FI" smtClean="0"/>
              <a:t>huutelu</a:t>
            </a:r>
            <a:r>
              <a:rPr lang="fi-FI" dirty="0" smtClean="0"/>
              <a:t>, kiroilu</a:t>
            </a:r>
          </a:p>
          <a:p>
            <a:r>
              <a:rPr lang="fi-FI" dirty="0" smtClean="0"/>
              <a:t>Esineiden syöminen</a:t>
            </a:r>
          </a:p>
          <a:p>
            <a:r>
              <a:rPr lang="fi-FI" dirty="0" smtClean="0"/>
              <a:t>Itsensä vahingoittaminen</a:t>
            </a:r>
          </a:p>
          <a:p>
            <a:r>
              <a:rPr lang="fi-FI" dirty="0" smtClean="0"/>
              <a:t>Epäasiallinen toiminnallisuus: koskettelu, taputtelu, ym.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043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Käytösoireita, joihin lääkehoidosta voi olla hyötyä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Ahdistuneisuus, levottomuus, agitaatio</a:t>
            </a:r>
          </a:p>
          <a:p>
            <a:r>
              <a:rPr lang="fi-FI" dirty="0" smtClean="0"/>
              <a:t>Surullisuus, itkuisuus, ruokahaluttomuus, unettomuus, nihilistinen ja toivoton ajattelu, psykomotorinen jähmeys</a:t>
            </a:r>
          </a:p>
          <a:p>
            <a:r>
              <a:rPr lang="fi-FI" dirty="0" smtClean="0"/>
              <a:t>Apaattinen vetäytyminen, sulkeutuneisuus</a:t>
            </a:r>
          </a:p>
          <a:p>
            <a:r>
              <a:rPr lang="fi-FI" dirty="0" smtClean="0"/>
              <a:t>Ylihilpeä mieliala, psykomotorinen yliaktiivisuus</a:t>
            </a:r>
          </a:p>
          <a:p>
            <a:r>
              <a:rPr lang="fi-FI" dirty="0" smtClean="0"/>
              <a:t>Meluavuus, vihamielisyys, </a:t>
            </a:r>
            <a:r>
              <a:rPr lang="fi-FI" dirty="0" err="1" smtClean="0"/>
              <a:t>aggressivisuus</a:t>
            </a:r>
            <a:endParaRPr lang="fi-FI" dirty="0" smtClean="0"/>
          </a:p>
          <a:p>
            <a:r>
              <a:rPr lang="fi-FI" dirty="0" smtClean="0"/>
              <a:t>Harhaluulot, harha-aistimukset, paranoidisuus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993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Äkillinen tilan muutos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Infektio</a:t>
            </a:r>
          </a:p>
          <a:p>
            <a:r>
              <a:rPr lang="fi-FI" dirty="0" smtClean="0"/>
              <a:t>Metabolinen häiriö</a:t>
            </a:r>
          </a:p>
          <a:p>
            <a:r>
              <a:rPr lang="fi-FI" dirty="0" smtClean="0"/>
              <a:t>Lääkkeen haittavaikutus</a:t>
            </a:r>
          </a:p>
          <a:p>
            <a:r>
              <a:rPr lang="fi-FI" dirty="0" smtClean="0"/>
              <a:t>Epileptinen kohtaus</a:t>
            </a:r>
          </a:p>
          <a:p>
            <a:r>
              <a:rPr lang="fi-FI" dirty="0" smtClean="0"/>
              <a:t>Sydän- ja verisuonisairaudet</a:t>
            </a:r>
          </a:p>
          <a:p>
            <a:r>
              <a:rPr lang="fi-FI" dirty="0" smtClean="0"/>
              <a:t>Kasvaimet</a:t>
            </a:r>
          </a:p>
          <a:p>
            <a:r>
              <a:rPr lang="fi-FI" dirty="0" smtClean="0"/>
              <a:t>AVH</a:t>
            </a:r>
          </a:p>
          <a:p>
            <a:r>
              <a:rPr lang="fi-FI" dirty="0" smtClean="0"/>
              <a:t>Trauma</a:t>
            </a:r>
          </a:p>
          <a:p>
            <a:pPr marL="82296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1241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Kuntoutumisen tukeminen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Validaatioterapia</a:t>
            </a:r>
            <a:endParaRPr lang="fi-FI" dirty="0" smtClean="0"/>
          </a:p>
          <a:p>
            <a:pPr lvl="1"/>
            <a:r>
              <a:rPr lang="fi-FI" dirty="0" smtClean="0"/>
              <a:t>Naomi </a:t>
            </a:r>
            <a:r>
              <a:rPr lang="fi-FI" dirty="0" err="1" smtClean="0"/>
              <a:t>Feil</a:t>
            </a:r>
            <a:endParaRPr lang="fi-FI" dirty="0" smtClean="0"/>
          </a:p>
          <a:p>
            <a:pPr lvl="1"/>
            <a:r>
              <a:rPr lang="fi-FI" dirty="0" err="1" smtClean="0"/>
              <a:t>TunteVa-menetelmä</a:t>
            </a:r>
            <a:endParaRPr lang="fi-FI" dirty="0" smtClean="0"/>
          </a:p>
          <a:p>
            <a:pPr lvl="1"/>
            <a:r>
              <a:rPr lang="fi-FI" dirty="0" smtClean="0"/>
              <a:t>Perustuu ihmisen tapaan käsitellä menneisyyden tapahtumia uudelleen mielikuvien avulla</a:t>
            </a:r>
          </a:p>
          <a:p>
            <a:pPr lvl="1"/>
            <a:r>
              <a:rPr lang="fi-FI" dirty="0" smtClean="0"/>
              <a:t>Mielikuvat, joissa iäkäs muistisairas elää, ovat hänen sisäistä todellisuutta ja näitä pidetään validina eli luotettavana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104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Snoezelen-menetelmä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Hollannissa ja Belgiassa kehitetty</a:t>
            </a:r>
          </a:p>
          <a:p>
            <a:r>
              <a:rPr lang="fi-FI" dirty="0" smtClean="0"/>
              <a:t>”nuuhkimista ja torkkumista”</a:t>
            </a:r>
          </a:p>
          <a:p>
            <a:r>
              <a:rPr lang="fi-FI" dirty="0" smtClean="0"/>
              <a:t>Kuvaa kokemusta, jonka tavoitteena rentoutumisen ja toiminnan tasapaino</a:t>
            </a:r>
          </a:p>
          <a:p>
            <a:r>
              <a:rPr lang="fi-FI" dirty="0" smtClean="0"/>
              <a:t>Tarjotaan järjestettyjä aistiärsykkeitä valikoiden monipuolisesti stimuloivassa ympäristössä</a:t>
            </a:r>
          </a:p>
          <a:p>
            <a:r>
              <a:rPr lang="fi-FI" dirty="0" smtClean="0"/>
              <a:t>Saavutetaan aktivoivan toiminnan ja rentoutumisen tasapaino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6524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Muistisairas voi hoitajan kanssa kulkea tilassa</a:t>
            </a:r>
          </a:p>
          <a:p>
            <a:r>
              <a:rPr lang="fi-FI" dirty="0" smtClean="0"/>
              <a:t>Missään vaiheessa muistisairasta ei saa jättää yksin tilaan</a:t>
            </a:r>
          </a:p>
          <a:p>
            <a:r>
              <a:rPr lang="fi-FI" dirty="0" smtClean="0"/>
              <a:t>Tilassa edetään kunkin kävijän yksilöllisiä reaktioita ja </a:t>
            </a:r>
            <a:r>
              <a:rPr lang="fi-FI" smtClean="0"/>
              <a:t>ilmaisuja kunnioittaen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113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Käytösoireen syntyyn vaikuttavat tekijät ja hoito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3955200"/>
          </a:xfrm>
        </p:spPr>
        <p:txBody>
          <a:bodyPr>
            <a:normAutofit/>
          </a:bodyPr>
          <a:lstStyle/>
          <a:p>
            <a:endParaRPr lang="fi-FI" dirty="0"/>
          </a:p>
          <a:p>
            <a:r>
              <a:rPr lang="fi-FI" dirty="0" smtClean="0"/>
              <a:t>Luentojen pohjalla:</a:t>
            </a:r>
          </a:p>
          <a:p>
            <a:pPr marL="541782" indent="-514350">
              <a:buFont typeface="+mj-lt"/>
              <a:buAutoNum type="arabicPeriod"/>
            </a:pPr>
            <a:r>
              <a:rPr lang="fi-FI" dirty="0" smtClean="0"/>
              <a:t>Ulla Eloniemi-Sulkavan sekä Raimo Sulkavan luennot</a:t>
            </a:r>
          </a:p>
          <a:p>
            <a:pPr marL="541782" indent="-514350">
              <a:buFont typeface="+mj-lt"/>
              <a:buAutoNum type="arabicPeriod"/>
            </a:pPr>
            <a:r>
              <a:rPr lang="fi-FI" dirty="0" smtClean="0"/>
              <a:t>Muistiliitto</a:t>
            </a:r>
          </a:p>
          <a:p>
            <a:pPr marL="541782" indent="-514350">
              <a:buFont typeface="+mj-lt"/>
              <a:buAutoNum type="arabicPeriod"/>
            </a:pPr>
            <a:r>
              <a:rPr lang="fi-FI" dirty="0" smtClean="0"/>
              <a:t>Käypä hoito -suositukset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046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Muistisairaan ihmisen käyttäytyminen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Arviointi sairauslähtöisesti ja ulkopuolisen näkökulmasta VAI arviointi ihmisen itsensä näkökulmasta</a:t>
            </a:r>
          </a:p>
          <a:p>
            <a:pPr lvl="1"/>
            <a:r>
              <a:rPr lang="fi-FI" dirty="0" smtClean="0"/>
              <a:t>Tarpeiden ja toiveiden ilmaisemista</a:t>
            </a:r>
          </a:p>
          <a:p>
            <a:pPr lvl="1"/>
            <a:r>
              <a:rPr lang="fi-FI" dirty="0" smtClean="0"/>
              <a:t>Ympäristö kyvytön vastaamaan tarpeisiin</a:t>
            </a:r>
          </a:p>
          <a:p>
            <a:pPr lvl="1"/>
            <a:r>
              <a:rPr lang="fi-FI" dirty="0" smtClean="0"/>
              <a:t>Sopeutumis- ja selviytymispyrkimystä</a:t>
            </a:r>
          </a:p>
          <a:p>
            <a:pPr lvl="1"/>
            <a:r>
              <a:rPr lang="fi-FI" dirty="0" smtClean="0"/>
              <a:t>Itsesäätelyn vaikeutta ympäristössä, jossa muistisairaan ihmisen tarpeita ei huomioida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73256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Haasteellisen käyttäytymisen muuttuva käsitys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	    </a:t>
            </a:r>
            <a:r>
              <a:rPr lang="fi-FI" sz="2400" dirty="0" smtClean="0"/>
              <a:t>Kognitiivisista muutoksista</a:t>
            </a:r>
          </a:p>
          <a:p>
            <a:pPr marL="0" indent="0">
              <a:buNone/>
            </a:pPr>
            <a:r>
              <a:rPr lang="fi-FI" sz="2400" dirty="0"/>
              <a:t>	</a:t>
            </a:r>
            <a:r>
              <a:rPr lang="fi-FI" sz="2400" dirty="0" smtClean="0"/>
              <a:t>	     johtuva toimintatapa</a:t>
            </a:r>
          </a:p>
          <a:p>
            <a:pPr marL="0" indent="0">
              <a:buNone/>
            </a:pPr>
            <a:r>
              <a:rPr lang="fi-FI" sz="2400" dirty="0" smtClean="0"/>
              <a:t>														Psykoottinen</a:t>
            </a:r>
            <a:endParaRPr lang="fi-FI" sz="2400" dirty="0"/>
          </a:p>
          <a:p>
            <a:pPr marL="0" indent="0">
              <a:buNone/>
            </a:pPr>
            <a:r>
              <a:rPr lang="fi-FI" sz="2400" dirty="0" smtClean="0"/>
              <a:t>Delirium	        HAASTEELLINEN 	</a:t>
            </a:r>
            <a:r>
              <a:rPr lang="fi-FI" sz="2400" dirty="0"/>
              <a:t>oire</a:t>
            </a:r>
          </a:p>
          <a:p>
            <a:pPr marL="0" indent="0">
              <a:buNone/>
            </a:pPr>
            <a:r>
              <a:rPr lang="fi-FI" sz="2400" dirty="0" smtClean="0"/>
              <a:t>		        KÄYTTÄYTYMINEN	</a:t>
            </a:r>
          </a:p>
          <a:p>
            <a:pPr marL="0" indent="0">
              <a:buNone/>
            </a:pPr>
            <a:r>
              <a:rPr lang="fi-FI" sz="2400" dirty="0"/>
              <a:t>	</a:t>
            </a:r>
            <a:r>
              <a:rPr lang="fi-FI" sz="2400" dirty="0" smtClean="0"/>
              <a:t>	</a:t>
            </a:r>
          </a:p>
          <a:p>
            <a:pPr marL="0" indent="0">
              <a:buNone/>
            </a:pPr>
            <a:r>
              <a:rPr lang="fi-FI" sz="2400" dirty="0"/>
              <a:t>	</a:t>
            </a:r>
            <a:r>
              <a:rPr lang="fi-FI" sz="2400" dirty="0" smtClean="0"/>
              <a:t>	       Hyvinvoinnin tarpeen ilmaisu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07256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Mitä muistisairaus merkitsee ihmiselle?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Kognitiivisia muutoksia ja fyysisen toimintakyvyn vaikeuksia</a:t>
            </a:r>
          </a:p>
          <a:p>
            <a:pPr marL="457200" lvl="1" indent="0">
              <a:buNone/>
            </a:pPr>
            <a:r>
              <a:rPr lang="fi-FI" dirty="0"/>
              <a:t>	</a:t>
            </a:r>
            <a:r>
              <a:rPr lang="fi-FI" dirty="0" smtClean="0"/>
              <a:t>	</a:t>
            </a:r>
          </a:p>
          <a:p>
            <a:pPr lvl="2"/>
            <a:endParaRPr lang="fi-FI" dirty="0" smtClean="0"/>
          </a:p>
          <a:p>
            <a:pPr lvl="2"/>
            <a:r>
              <a:rPr lang="fi-FI" dirty="0" smtClean="0"/>
              <a:t>Kommunikoinnin vaikeuksia</a:t>
            </a:r>
          </a:p>
          <a:p>
            <a:pPr lvl="2"/>
            <a:r>
              <a:rPr lang="fi-FI" dirty="0" smtClean="0"/>
              <a:t>Elämänhallinnan heikkenemistä</a:t>
            </a:r>
          </a:p>
          <a:p>
            <a:pPr lvl="2"/>
            <a:r>
              <a:rPr lang="fi-FI" dirty="0" smtClean="0"/>
              <a:t>Kaaoksen ja turvattomuuden tunteita</a:t>
            </a:r>
          </a:p>
          <a:p>
            <a:pPr lvl="2"/>
            <a:r>
              <a:rPr lang="fi-FI" dirty="0" smtClean="0"/>
              <a:t>Kyvyttömyyttä huolehtia tarpeistaan ja puolustaa omia tarpeita</a:t>
            </a:r>
          </a:p>
          <a:p>
            <a:pPr lvl="2"/>
            <a:r>
              <a:rPr lang="fi-FI" dirty="0" smtClean="0"/>
              <a:t>Autonomian uhkaa</a:t>
            </a:r>
          </a:p>
          <a:p>
            <a:pPr lvl="2"/>
            <a:r>
              <a:rPr lang="fi-FI" dirty="0" smtClean="0"/>
              <a:t>Henkistä haurastumista</a:t>
            </a:r>
          </a:p>
          <a:p>
            <a:pPr lvl="2"/>
            <a:r>
              <a:rPr lang="fi-FI" dirty="0" smtClean="0"/>
              <a:t>Identiteetin heikkenemistä		</a:t>
            </a:r>
            <a:endParaRPr lang="fi-FI" dirty="0"/>
          </a:p>
        </p:txBody>
      </p:sp>
      <p:sp>
        <p:nvSpPr>
          <p:cNvPr id="4" name="Alanuoli 3"/>
          <p:cNvSpPr/>
          <p:nvPr/>
        </p:nvSpPr>
        <p:spPr>
          <a:xfrm>
            <a:off x="2861564" y="2416944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914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Käytösoire-termi on harhaanjohtava ja sairastuneen persoonaa ja tarpeiden ilmaisua mitätöivä </a:t>
            </a:r>
          </a:p>
          <a:p>
            <a:r>
              <a:rPr lang="fi-FI" dirty="0" smtClean="0"/>
              <a:t>Muistisairas ihminen reagoi ympäristön tapahtumiin ja omiin sisäisiin kokemuksiinsa aivan kuten jokainen meistä</a:t>
            </a:r>
          </a:p>
        </p:txBody>
      </p:sp>
    </p:spTree>
    <p:extLst>
      <p:ext uri="{BB962C8B-B14F-4D97-AF65-F5344CB8AC3E}">
        <p14:creationId xmlns:p14="http://schemas.microsoft.com/office/powerpoint/2010/main" val="157050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Käytösoireilla tarkoitetaan mm. seuraavaa: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Masennus</a:t>
            </a:r>
          </a:p>
          <a:p>
            <a:r>
              <a:rPr lang="fi-FI" dirty="0" smtClean="0"/>
              <a:t>Apatia</a:t>
            </a:r>
          </a:p>
          <a:p>
            <a:r>
              <a:rPr lang="fi-FI" dirty="0" smtClean="0"/>
              <a:t>Levottomuus</a:t>
            </a:r>
          </a:p>
          <a:p>
            <a:r>
              <a:rPr lang="fi-FI" dirty="0" smtClean="0"/>
              <a:t>Ahdistuneisuus</a:t>
            </a:r>
          </a:p>
          <a:p>
            <a:r>
              <a:rPr lang="fi-FI" dirty="0" smtClean="0"/>
              <a:t>Vaeltelu</a:t>
            </a:r>
          </a:p>
          <a:p>
            <a:r>
              <a:rPr lang="fi-FI" dirty="0" smtClean="0"/>
              <a:t>Harhaisuus</a:t>
            </a:r>
          </a:p>
          <a:p>
            <a:r>
              <a:rPr lang="fi-FI" dirty="0" smtClean="0"/>
              <a:t>Persoonallisuuden muuttuminen</a:t>
            </a:r>
          </a:p>
          <a:p>
            <a:r>
              <a:rPr lang="fi-FI" dirty="0" smtClean="0"/>
              <a:t>Uni- ja valverytmin häiriöt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7467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Käytösoireisen muistipotilaan hoito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Erilaisia dementiaan liittyviä käytösoireita on jopa 90 %:lla potilaista</a:t>
            </a:r>
          </a:p>
          <a:p>
            <a:r>
              <a:rPr lang="fi-FI" sz="2800" dirty="0" smtClean="0"/>
              <a:t>Vaikuttavat:</a:t>
            </a:r>
          </a:p>
          <a:p>
            <a:pPr lvl="1"/>
            <a:r>
              <a:rPr lang="fi-FI" sz="2000" dirty="0" smtClean="0"/>
              <a:t>Potilaan elämänlaatuun</a:t>
            </a:r>
          </a:p>
          <a:p>
            <a:pPr lvl="1"/>
            <a:r>
              <a:rPr lang="fi-FI" sz="2000" dirty="0" smtClean="0"/>
              <a:t>Lisäävät </a:t>
            </a:r>
            <a:r>
              <a:rPr lang="fi-FI" sz="2000" dirty="0" err="1" smtClean="0"/>
              <a:t>sosiaali</a:t>
            </a:r>
            <a:r>
              <a:rPr lang="fi-FI" sz="2000" dirty="0" smtClean="0"/>
              <a:t>- ja terveydenhuollon palvelujen käyttöä</a:t>
            </a:r>
          </a:p>
          <a:p>
            <a:r>
              <a:rPr lang="fi-FI" sz="2400" dirty="0" smtClean="0"/>
              <a:t>Niitä pitää hoitaa, kun</a:t>
            </a:r>
          </a:p>
          <a:p>
            <a:pPr lvl="1"/>
            <a:r>
              <a:rPr lang="fi-FI" sz="2000" dirty="0" smtClean="0"/>
              <a:t>Rasittavat potilasta</a:t>
            </a:r>
          </a:p>
          <a:p>
            <a:pPr lvl="1"/>
            <a:r>
              <a:rPr lang="fi-FI" sz="2000" dirty="0" smtClean="0"/>
              <a:t>Heikentävät kykyä huolehtia itsestä, sosiaalista vuorovaikutusta tai toimintakykyä</a:t>
            </a:r>
          </a:p>
          <a:p>
            <a:pPr lvl="1"/>
            <a:r>
              <a:rPr lang="fi-FI" sz="2000" dirty="0" smtClean="0"/>
              <a:t>Aiheuttavat vaaratilanteita</a:t>
            </a:r>
          </a:p>
          <a:p>
            <a:pPr lvl="1"/>
            <a:r>
              <a:rPr lang="fi-FI" sz="2000" dirty="0" smtClean="0"/>
              <a:t>Vaikuttavat omaisten jaksamiseen</a:t>
            </a:r>
          </a:p>
          <a:p>
            <a:pPr lvl="1"/>
            <a:endParaRPr lang="fi-FI" sz="2000" dirty="0" smtClean="0"/>
          </a:p>
          <a:p>
            <a:pPr marL="402336" lvl="1" indent="0">
              <a:buNone/>
            </a:pPr>
            <a:endParaRPr lang="fi-FI" sz="2400" dirty="0" smtClean="0"/>
          </a:p>
          <a:p>
            <a:pPr marL="82296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633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Lääkkeetön 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Pyritään tunnistamaan oireita laukaisevat tekijät</a:t>
            </a:r>
          </a:p>
          <a:p>
            <a:r>
              <a:rPr lang="fi-FI" dirty="0" smtClean="0"/>
              <a:t>Muokataan ympäristöä</a:t>
            </a:r>
          </a:p>
          <a:p>
            <a:r>
              <a:rPr lang="fi-FI" dirty="0" smtClean="0"/>
              <a:t>Tuetaan omannäköisen elämän elämistä</a:t>
            </a:r>
          </a:p>
          <a:p>
            <a:r>
              <a:rPr lang="fi-FI" dirty="0">
                <a:hlinkClick r:id="rId2"/>
              </a:rPr>
              <a:t>Hyvän hoidon </a:t>
            </a:r>
            <a:r>
              <a:rPr lang="fi-FI" dirty="0" err="1">
                <a:hlinkClick r:id="rId2"/>
              </a:rPr>
              <a:t>kriteeristö</a:t>
            </a:r>
            <a:r>
              <a:rPr lang="fi-FI" dirty="0">
                <a:hlinkClick r:id="rId2"/>
              </a:rPr>
              <a:t> :: </a:t>
            </a:r>
            <a:r>
              <a:rPr lang="fi-FI" dirty="0" smtClean="0">
                <a:hlinkClick r:id="rId2"/>
              </a:rPr>
              <a:t>Muistiliitto</a:t>
            </a:r>
            <a:endParaRPr lang="fi-FI" dirty="0" smtClean="0"/>
          </a:p>
          <a:p>
            <a:r>
              <a:rPr lang="en-US" dirty="0">
                <a:hlinkClick r:id="rId3"/>
              </a:rPr>
              <a:t>Gladys Wilson and Naomi </a:t>
            </a:r>
            <a:r>
              <a:rPr lang="en-US" dirty="0" err="1">
                <a:hlinkClick r:id="rId3"/>
              </a:rPr>
              <a:t>Feil</a:t>
            </a:r>
            <a:r>
              <a:rPr lang="en-US" dirty="0">
                <a:hlinkClick r:id="rId3"/>
              </a:rPr>
              <a:t> </a:t>
            </a:r>
            <a:r>
              <a:rPr lang="en-US" dirty="0" smtClean="0">
                <a:hlinkClick r:id="rId3"/>
              </a:rPr>
              <a:t>– YouTube</a:t>
            </a:r>
            <a:endParaRPr lang="en-US" dirty="0" smtClean="0"/>
          </a:p>
          <a:p>
            <a:r>
              <a:rPr lang="en-US" dirty="0">
                <a:hlinkClick r:id="rId4"/>
              </a:rPr>
              <a:t>Sundance Film Festival (2014) - Alive Inside: A Story Of Music &amp; Memory Featurette - Documentary HD - YouTube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47835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äivänseisaus">
  <a:themeElements>
    <a:clrScheme name="Päivänseisaus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äivänseisaus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äivänseisau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217</TotalTime>
  <Words>568</Words>
  <Application>Microsoft Office PowerPoint</Application>
  <PresentationFormat>Näytössä katseltava diaesitys (4:3)</PresentationFormat>
  <Paragraphs>119</Paragraphs>
  <Slides>19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3" baseType="lpstr">
      <vt:lpstr>Gill Sans MT</vt:lpstr>
      <vt:lpstr>Verdana</vt:lpstr>
      <vt:lpstr>Wingdings 2</vt:lpstr>
      <vt:lpstr>Päivänseisaus</vt:lpstr>
      <vt:lpstr>PowerPoint-esitys</vt:lpstr>
      <vt:lpstr>Käytösoireen syntyyn vaikuttavat tekijät ja hoito</vt:lpstr>
      <vt:lpstr>Muistisairaan ihmisen käyttäytyminen</vt:lpstr>
      <vt:lpstr>Haasteellisen käyttäytymisen muuttuva käsitys</vt:lpstr>
      <vt:lpstr>Mitä muistisairaus merkitsee ihmiselle?</vt:lpstr>
      <vt:lpstr>PowerPoint-esitys</vt:lpstr>
      <vt:lpstr>Käytösoireilla tarkoitetaan mm. seuraavaa:</vt:lpstr>
      <vt:lpstr>Käytösoireisen muistipotilaan hoito</vt:lpstr>
      <vt:lpstr>Lääkkeetön hoito</vt:lpstr>
      <vt:lpstr>Lääkkeetön hoito</vt:lpstr>
      <vt:lpstr>Muistisairaslähtöisten tarpeiden tunnistamisen ja räätälöidyn hoidon prosessi</vt:lpstr>
      <vt:lpstr>PowerPoint-esitys</vt:lpstr>
      <vt:lpstr>Lääkehoito </vt:lpstr>
      <vt:lpstr>Oireita, joissa lääkevaste pieni tai puuttuu </vt:lpstr>
      <vt:lpstr>Käytösoireita, joihin lääkehoidosta voi olla hyötyä</vt:lpstr>
      <vt:lpstr>Äkillinen tilan muutos</vt:lpstr>
      <vt:lpstr>Kuntoutumisen tukeminen</vt:lpstr>
      <vt:lpstr>Snoezelen-menetelmä</vt:lpstr>
      <vt:lpstr>PowerPoint-esitys</vt:lpstr>
    </vt:vector>
  </TitlesOfParts>
  <Company>D620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Käytösoireen syntyyn vaikuttavat tekijät</dc:title>
  <dc:creator>D620</dc:creator>
  <cp:lastModifiedBy>Partanen Mari</cp:lastModifiedBy>
  <cp:revision>41</cp:revision>
  <dcterms:created xsi:type="dcterms:W3CDTF">2011-11-01T16:04:40Z</dcterms:created>
  <dcterms:modified xsi:type="dcterms:W3CDTF">2021-01-22T08:24:25Z</dcterms:modified>
</cp:coreProperties>
</file>