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8288000" cy="10287000"/>
  <p:notesSz cx="6858000" cy="9144000"/>
  <p:embeddedFontLst>
    <p:embeddedFont>
      <p:font typeface="Alegreya" pitchFamily="2" charset="0"/>
      <p:regular r:id="rId10"/>
    </p:embeddedFont>
    <p:embeddedFont>
      <p:font typeface="Alegreya Bold" pitchFamily="2" charset="0"/>
      <p:regular r:id="rId11"/>
      <p:bold r:id="rId12"/>
    </p:embeddedFont>
    <p:embeddedFont>
      <p:font typeface="Bobby Jones" pitchFamily="2" charset="0"/>
      <p:regular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94608" autoAdjust="0"/>
  </p:normalViewPr>
  <p:slideViewPr>
    <p:cSldViewPr>
      <p:cViewPr varScale="1">
        <p:scale>
          <a:sx n="66" d="100"/>
          <a:sy n="66" d="100"/>
        </p:scale>
        <p:origin x="984" y="2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0" t="-9510" r="-1696" b="-11203"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3" name="TextBox 3"/>
          <p:cNvSpPr txBox="1"/>
          <p:nvPr/>
        </p:nvSpPr>
        <p:spPr>
          <a:xfrm>
            <a:off x="1761580" y="3027933"/>
            <a:ext cx="14764841" cy="24437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653"/>
              </a:lnSpc>
            </a:pPr>
            <a:r>
              <a:rPr lang="en-US" sz="14038">
                <a:solidFill>
                  <a:srgbClr val="000000"/>
                </a:solidFill>
                <a:latin typeface="Bobby Jones"/>
                <a:ea typeface="Bobby Jones"/>
                <a:cs typeface="Bobby Jones"/>
                <a:sym typeface="Bobby Jones"/>
              </a:rPr>
              <a:t>Vanhempainilta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2831326" y="5654893"/>
            <a:ext cx="12625348" cy="20069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029"/>
              </a:lnSpc>
            </a:pPr>
            <a:r>
              <a:rPr lang="en-US" sz="5735" b="1">
                <a:solidFill>
                  <a:srgbClr val="000000"/>
                </a:solidFill>
                <a:latin typeface="Alegreya Bold"/>
                <a:ea typeface="Alegreya Bold"/>
                <a:cs typeface="Alegreya Bold"/>
                <a:sym typeface="Alegreya Bold"/>
              </a:rPr>
              <a:t>3B:n vanhemmille 1.9.26</a:t>
            </a:r>
          </a:p>
          <a:p>
            <a:pPr algn="ctr">
              <a:lnSpc>
                <a:spcPts val="8029"/>
              </a:lnSpc>
            </a:pPr>
            <a:r>
              <a:rPr lang="en-US" sz="5735" b="1">
                <a:solidFill>
                  <a:srgbClr val="000000"/>
                </a:solidFill>
                <a:latin typeface="Alegreya Bold"/>
                <a:ea typeface="Alegreya Bold"/>
                <a:cs typeface="Alegreya Bold"/>
                <a:sym typeface="Alegreya Bold"/>
              </a:rPr>
              <a:t>Tervetuloa!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0" t="-9510" r="-1696" b="-11203"/>
            </a:stretch>
          </a:blipFill>
        </p:spPr>
        <p:txBody>
          <a:bodyPr/>
          <a:lstStyle/>
          <a:p>
            <a:endParaRPr lang="fi-FI"/>
          </a:p>
        </p:txBody>
      </p:sp>
      <p:grpSp>
        <p:nvGrpSpPr>
          <p:cNvPr id="3" name="Group 3"/>
          <p:cNvGrpSpPr/>
          <p:nvPr/>
        </p:nvGrpSpPr>
        <p:grpSpPr>
          <a:xfrm>
            <a:off x="1028700" y="1858535"/>
            <a:ext cx="7581159" cy="7382126"/>
            <a:chOff x="0" y="0"/>
            <a:chExt cx="2010380" cy="195760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010380" cy="1957600"/>
            </a:xfrm>
            <a:custGeom>
              <a:avLst/>
              <a:gdLst/>
              <a:ahLst/>
              <a:cxnLst/>
              <a:rect l="l" t="t" r="r" b="b"/>
              <a:pathLst>
                <a:path w="2010380" h="1957600">
                  <a:moveTo>
                    <a:pt x="52081" y="0"/>
                  </a:moveTo>
                  <a:lnTo>
                    <a:pt x="1958299" y="0"/>
                  </a:lnTo>
                  <a:cubicBezTo>
                    <a:pt x="1972112" y="0"/>
                    <a:pt x="1985359" y="5487"/>
                    <a:pt x="1995126" y="15254"/>
                  </a:cubicBezTo>
                  <a:cubicBezTo>
                    <a:pt x="2004893" y="25021"/>
                    <a:pt x="2010380" y="38269"/>
                    <a:pt x="2010380" y="52081"/>
                  </a:cubicBezTo>
                  <a:lnTo>
                    <a:pt x="2010380" y="1905519"/>
                  </a:lnTo>
                  <a:cubicBezTo>
                    <a:pt x="2010380" y="1919332"/>
                    <a:pt x="2004893" y="1932579"/>
                    <a:pt x="1995126" y="1942346"/>
                  </a:cubicBezTo>
                  <a:cubicBezTo>
                    <a:pt x="1985359" y="1952113"/>
                    <a:pt x="1972112" y="1957600"/>
                    <a:pt x="1958299" y="1957600"/>
                  </a:cubicBezTo>
                  <a:lnTo>
                    <a:pt x="52081" y="1957600"/>
                  </a:lnTo>
                  <a:cubicBezTo>
                    <a:pt x="38269" y="1957600"/>
                    <a:pt x="25021" y="1952113"/>
                    <a:pt x="15254" y="1942346"/>
                  </a:cubicBezTo>
                  <a:cubicBezTo>
                    <a:pt x="5487" y="1932579"/>
                    <a:pt x="0" y="1919332"/>
                    <a:pt x="0" y="1905519"/>
                  </a:cubicBezTo>
                  <a:lnTo>
                    <a:pt x="0" y="52081"/>
                  </a:lnTo>
                  <a:cubicBezTo>
                    <a:pt x="0" y="38269"/>
                    <a:pt x="5487" y="25021"/>
                    <a:pt x="15254" y="15254"/>
                  </a:cubicBezTo>
                  <a:cubicBezTo>
                    <a:pt x="25021" y="5487"/>
                    <a:pt x="38269" y="0"/>
                    <a:pt x="52081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000000"/>
              </a:solidFill>
              <a:prstDash val="lgDash"/>
              <a:round/>
            </a:ln>
          </p:spPr>
          <p:txBody>
            <a:bodyPr/>
            <a:lstStyle/>
            <a:p>
              <a:endParaRPr lang="fi-FI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2010380" cy="1995701"/>
            </a:xfrm>
            <a:prstGeom prst="rect">
              <a:avLst/>
            </a:prstGeom>
          </p:spPr>
          <p:txBody>
            <a:bodyPr lIns="50454" tIns="50454" rIns="50454" bIns="50454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139184" y="2611234"/>
            <a:ext cx="7360191" cy="47785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13"/>
              </a:lnSpc>
            </a:pPr>
            <a:r>
              <a:rPr lang="en-US" sz="3866" b="1">
                <a:solidFill>
                  <a:srgbClr val="000000"/>
                </a:solidFill>
                <a:latin typeface="Alegreya Bold"/>
                <a:ea typeface="Alegreya Bold"/>
                <a:cs typeface="Alegreya Bold"/>
                <a:sym typeface="Alegreya Bold"/>
              </a:rPr>
              <a:t>Yhteydenpito ensisijaisesti Wilman kautta.</a:t>
            </a:r>
          </a:p>
          <a:p>
            <a:pPr algn="l">
              <a:lnSpc>
                <a:spcPts val="5413"/>
              </a:lnSpc>
            </a:pPr>
            <a:r>
              <a:rPr lang="en-US" sz="3866" b="1">
                <a:solidFill>
                  <a:srgbClr val="000000"/>
                </a:solidFill>
                <a:latin typeface="Alegreya Bold"/>
                <a:ea typeface="Alegreya Bold"/>
                <a:cs typeface="Alegreya Bold"/>
                <a:sym typeface="Alegreya Bold"/>
              </a:rPr>
              <a:t>Vastaan arkena 7.30-16.00 välillä.</a:t>
            </a:r>
          </a:p>
          <a:p>
            <a:pPr algn="l">
              <a:lnSpc>
                <a:spcPts val="5413"/>
              </a:lnSpc>
            </a:pPr>
            <a:endParaRPr lang="en-US" sz="3866" b="1">
              <a:solidFill>
                <a:srgbClr val="000000"/>
              </a:solidFill>
              <a:latin typeface="Alegreya Bold"/>
              <a:ea typeface="Alegreya Bold"/>
              <a:cs typeface="Alegreya Bold"/>
              <a:sym typeface="Alegreya Bold"/>
            </a:endParaRPr>
          </a:p>
          <a:p>
            <a:pPr algn="l">
              <a:lnSpc>
                <a:spcPts val="5413"/>
              </a:lnSpc>
            </a:pPr>
            <a:r>
              <a:rPr lang="en-US" sz="3866" b="1">
                <a:solidFill>
                  <a:srgbClr val="000000"/>
                </a:solidFill>
                <a:latin typeface="Alegreya Bold"/>
                <a:ea typeface="Alegreya Bold"/>
                <a:cs typeface="Alegreya Bold"/>
                <a:sym typeface="Alegreya Bold"/>
              </a:rPr>
              <a:t>Puhelin: </a:t>
            </a:r>
            <a:r>
              <a:rPr lang="en-US" sz="3866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0400 855 771</a:t>
            </a:r>
          </a:p>
          <a:p>
            <a:pPr algn="l">
              <a:lnSpc>
                <a:spcPts val="5413"/>
              </a:lnSpc>
            </a:pPr>
            <a:r>
              <a:rPr lang="en-US" sz="3866" b="1">
                <a:solidFill>
                  <a:srgbClr val="000000"/>
                </a:solidFill>
                <a:latin typeface="Alegreya Bold"/>
                <a:ea typeface="Alegreya Bold"/>
                <a:cs typeface="Alegreya Bold"/>
                <a:sym typeface="Alegreya Bold"/>
              </a:rPr>
              <a:t>Sähköposti: </a:t>
            </a:r>
            <a:r>
              <a:rPr lang="en-US" sz="3866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venla.kokkonen@edu.pieksamaki.fi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9319028" y="1032353"/>
            <a:ext cx="8396629" cy="8691669"/>
            <a:chOff x="0" y="0"/>
            <a:chExt cx="2226627" cy="230486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226627" cy="2304867"/>
            </a:xfrm>
            <a:custGeom>
              <a:avLst/>
              <a:gdLst/>
              <a:ahLst/>
              <a:cxnLst/>
              <a:rect l="l" t="t" r="r" b="b"/>
              <a:pathLst>
                <a:path w="2226627" h="2304867">
                  <a:moveTo>
                    <a:pt x="47023" y="0"/>
                  </a:moveTo>
                  <a:lnTo>
                    <a:pt x="2179604" y="0"/>
                  </a:lnTo>
                  <a:cubicBezTo>
                    <a:pt x="2192076" y="0"/>
                    <a:pt x="2204036" y="4954"/>
                    <a:pt x="2212855" y="13773"/>
                  </a:cubicBezTo>
                  <a:cubicBezTo>
                    <a:pt x="2221673" y="22591"/>
                    <a:pt x="2226627" y="34552"/>
                    <a:pt x="2226627" y="47023"/>
                  </a:cubicBezTo>
                  <a:lnTo>
                    <a:pt x="2226627" y="2257843"/>
                  </a:lnTo>
                  <a:cubicBezTo>
                    <a:pt x="2226627" y="2270315"/>
                    <a:pt x="2221673" y="2282275"/>
                    <a:pt x="2212855" y="2291094"/>
                  </a:cubicBezTo>
                  <a:cubicBezTo>
                    <a:pt x="2204036" y="2299913"/>
                    <a:pt x="2192076" y="2304867"/>
                    <a:pt x="2179604" y="2304867"/>
                  </a:cubicBezTo>
                  <a:lnTo>
                    <a:pt x="47023" y="2304867"/>
                  </a:lnTo>
                  <a:cubicBezTo>
                    <a:pt x="34552" y="2304867"/>
                    <a:pt x="22591" y="2299913"/>
                    <a:pt x="13773" y="2291094"/>
                  </a:cubicBezTo>
                  <a:cubicBezTo>
                    <a:pt x="4954" y="2282275"/>
                    <a:pt x="0" y="2270315"/>
                    <a:pt x="0" y="2257843"/>
                  </a:cubicBezTo>
                  <a:lnTo>
                    <a:pt x="0" y="47023"/>
                  </a:lnTo>
                  <a:cubicBezTo>
                    <a:pt x="0" y="34552"/>
                    <a:pt x="4954" y="22591"/>
                    <a:pt x="13773" y="13773"/>
                  </a:cubicBezTo>
                  <a:cubicBezTo>
                    <a:pt x="22591" y="4954"/>
                    <a:pt x="34552" y="0"/>
                    <a:pt x="47023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000000"/>
              </a:solidFill>
              <a:prstDash val="lgDash"/>
              <a:round/>
            </a:ln>
          </p:spPr>
          <p:txBody>
            <a:bodyPr/>
            <a:lstStyle/>
            <a:p>
              <a:endParaRPr lang="fi-FI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2226627" cy="2342967"/>
            </a:xfrm>
            <a:prstGeom prst="rect">
              <a:avLst/>
            </a:prstGeom>
          </p:spPr>
          <p:txBody>
            <a:bodyPr lIns="50454" tIns="50454" rIns="50454" bIns="50454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9547206" y="1523608"/>
            <a:ext cx="7940272" cy="150655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13"/>
              </a:lnSpc>
            </a:pPr>
            <a:r>
              <a:rPr lang="en-US" sz="3866" b="1">
                <a:solidFill>
                  <a:srgbClr val="000000"/>
                </a:solidFill>
                <a:latin typeface="Alegreya Bold"/>
                <a:ea typeface="Alegreya Bold"/>
                <a:cs typeface="Alegreya Bold"/>
                <a:sym typeface="Alegreya Bold"/>
              </a:rPr>
              <a:t>Liikunta: </a:t>
            </a:r>
            <a:r>
              <a:rPr lang="en-US" sz="3866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Kimmo Malmstedt maanantaina ja Viivi Heimonen keskiviikkona</a:t>
            </a:r>
          </a:p>
          <a:p>
            <a:pPr algn="l">
              <a:lnSpc>
                <a:spcPts val="5413"/>
              </a:lnSpc>
            </a:pPr>
            <a:r>
              <a:rPr lang="en-US" sz="3866" b="1">
                <a:solidFill>
                  <a:srgbClr val="000000"/>
                </a:solidFill>
                <a:latin typeface="Alegreya Bold"/>
                <a:ea typeface="Alegreya Bold"/>
                <a:cs typeface="Alegreya Bold"/>
                <a:sym typeface="Alegreya Bold"/>
              </a:rPr>
              <a:t>Tekstiilityö: </a:t>
            </a:r>
            <a:r>
              <a:rPr lang="en-US" sz="3866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Oona Ohtonen</a:t>
            </a:r>
          </a:p>
          <a:p>
            <a:pPr algn="l">
              <a:lnSpc>
                <a:spcPts val="5413"/>
              </a:lnSpc>
            </a:pPr>
            <a:r>
              <a:rPr lang="en-US" sz="3866" b="1">
                <a:solidFill>
                  <a:srgbClr val="000000"/>
                </a:solidFill>
                <a:latin typeface="Alegreya Bold"/>
                <a:ea typeface="Alegreya Bold"/>
                <a:cs typeface="Alegreya Bold"/>
                <a:sym typeface="Alegreya Bold"/>
              </a:rPr>
              <a:t>Musiikki: </a:t>
            </a:r>
            <a:r>
              <a:rPr lang="en-US" sz="3866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Eeva Kaivonurmi</a:t>
            </a:r>
          </a:p>
          <a:p>
            <a:pPr algn="l">
              <a:lnSpc>
                <a:spcPts val="5413"/>
              </a:lnSpc>
            </a:pPr>
            <a:r>
              <a:rPr lang="en-US" sz="3866" b="1">
                <a:solidFill>
                  <a:srgbClr val="000000"/>
                </a:solidFill>
                <a:latin typeface="Alegreya Bold"/>
                <a:ea typeface="Alegreya Bold"/>
                <a:cs typeface="Alegreya Bold"/>
                <a:sym typeface="Alegreya Bold"/>
              </a:rPr>
              <a:t>Matematiikka: </a:t>
            </a:r>
            <a:r>
              <a:rPr lang="en-US" sz="3866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Johanna Lehvonen keskiviikkona 1 oppitunti</a:t>
            </a:r>
          </a:p>
          <a:p>
            <a:pPr algn="l">
              <a:lnSpc>
                <a:spcPts val="5413"/>
              </a:lnSpc>
            </a:pPr>
            <a:r>
              <a:rPr lang="en-US" sz="3866" b="1">
                <a:solidFill>
                  <a:srgbClr val="000000"/>
                </a:solidFill>
                <a:latin typeface="Alegreya Bold"/>
                <a:ea typeface="Alegreya Bold"/>
                <a:cs typeface="Alegreya Bold"/>
                <a:sym typeface="Alegreya Bold"/>
              </a:rPr>
              <a:t>Suomi toisena kielenä: </a:t>
            </a:r>
            <a:r>
              <a:rPr lang="en-US" sz="3866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Tea Nyström</a:t>
            </a:r>
          </a:p>
          <a:p>
            <a:pPr algn="l">
              <a:lnSpc>
                <a:spcPts val="5413"/>
              </a:lnSpc>
            </a:pPr>
            <a:r>
              <a:rPr lang="en-US" sz="3866" b="1">
                <a:solidFill>
                  <a:srgbClr val="000000"/>
                </a:solidFill>
                <a:latin typeface="Alegreya Bold"/>
                <a:ea typeface="Alegreya Bold"/>
                <a:cs typeface="Alegreya Bold"/>
                <a:sym typeface="Alegreya Bold"/>
              </a:rPr>
              <a:t>Ortodoksi uskonto: </a:t>
            </a:r>
            <a:r>
              <a:rPr lang="en-US" sz="3866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Tiina Hiltunen</a:t>
            </a:r>
          </a:p>
          <a:p>
            <a:pPr algn="l">
              <a:lnSpc>
                <a:spcPts val="5413"/>
              </a:lnSpc>
            </a:pPr>
            <a:r>
              <a:rPr lang="en-US" sz="3866" b="1">
                <a:solidFill>
                  <a:srgbClr val="000000"/>
                </a:solidFill>
                <a:latin typeface="Alegreya Bold"/>
                <a:ea typeface="Alegreya Bold"/>
                <a:cs typeface="Alegreya Bold"/>
                <a:sym typeface="Alegreya Bold"/>
              </a:rPr>
              <a:t>Elämänkatsomustieto: </a:t>
            </a:r>
            <a:r>
              <a:rPr lang="en-US" sz="3866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Ulla Heikkinen</a:t>
            </a:r>
          </a:p>
          <a:p>
            <a:pPr algn="l">
              <a:lnSpc>
                <a:spcPts val="5413"/>
              </a:lnSpc>
            </a:pPr>
            <a:r>
              <a:rPr lang="en-US" sz="3866" b="1">
                <a:solidFill>
                  <a:srgbClr val="000000"/>
                </a:solidFill>
                <a:latin typeface="Alegreya Bold"/>
                <a:ea typeface="Alegreya Bold"/>
                <a:cs typeface="Alegreya Bold"/>
                <a:sym typeface="Alegreya Bold"/>
              </a:rPr>
              <a:t>Erityisopettajat: </a:t>
            </a:r>
            <a:r>
              <a:rPr lang="en-US" sz="3866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Heli Puro-Kaunisto ja Satu Savolainen</a:t>
            </a:r>
          </a:p>
          <a:p>
            <a:pPr algn="l">
              <a:lnSpc>
                <a:spcPts val="5413"/>
              </a:lnSpc>
            </a:pPr>
            <a:endParaRPr lang="en-US" sz="3866">
              <a:solidFill>
                <a:srgbClr val="000000"/>
              </a:solidFill>
              <a:latin typeface="Alegreya"/>
              <a:ea typeface="Alegreya"/>
              <a:cs typeface="Alegreya"/>
              <a:sym typeface="Alegreya"/>
            </a:endParaRPr>
          </a:p>
          <a:p>
            <a:pPr algn="l">
              <a:lnSpc>
                <a:spcPts val="5413"/>
              </a:lnSpc>
            </a:pPr>
            <a:endParaRPr lang="en-US" sz="3866">
              <a:solidFill>
                <a:srgbClr val="000000"/>
              </a:solidFill>
              <a:latin typeface="Alegreya"/>
              <a:ea typeface="Alegreya"/>
              <a:cs typeface="Alegreya"/>
              <a:sym typeface="Alegreya"/>
            </a:endParaRPr>
          </a:p>
          <a:p>
            <a:pPr algn="l">
              <a:lnSpc>
                <a:spcPts val="5413"/>
              </a:lnSpc>
            </a:pPr>
            <a:r>
              <a:rPr lang="en-US" sz="3866" b="1">
                <a:solidFill>
                  <a:srgbClr val="000000"/>
                </a:solidFill>
                <a:latin typeface="Alegreya Bold"/>
                <a:ea typeface="Alegreya Bold"/>
                <a:cs typeface="Alegreya Bold"/>
                <a:sym typeface="Alegreya Bold"/>
              </a:rPr>
              <a:t>Eila Jauhiainen</a:t>
            </a:r>
            <a:r>
              <a:rPr lang="en-US" sz="3866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: koulunkäynnin- ja iltapäivätoiminnanohjaaja</a:t>
            </a:r>
          </a:p>
          <a:p>
            <a:pPr algn="l">
              <a:lnSpc>
                <a:spcPts val="5413"/>
              </a:lnSpc>
            </a:pPr>
            <a:r>
              <a:rPr lang="en-US" sz="3866" b="1">
                <a:solidFill>
                  <a:srgbClr val="000000"/>
                </a:solidFill>
                <a:latin typeface="Alegreya Bold"/>
                <a:ea typeface="Alegreya Bold"/>
                <a:cs typeface="Alegreya Bold"/>
                <a:sym typeface="Alegreya Bold"/>
              </a:rPr>
              <a:t>Pia Kuosmanen</a:t>
            </a:r>
            <a:r>
              <a:rPr lang="en-US" sz="3866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: englanti, musiikki</a:t>
            </a:r>
          </a:p>
          <a:p>
            <a:pPr algn="l">
              <a:lnSpc>
                <a:spcPts val="5413"/>
              </a:lnSpc>
            </a:pPr>
            <a:r>
              <a:rPr lang="en-US" sz="3866" b="1">
                <a:solidFill>
                  <a:srgbClr val="000000"/>
                </a:solidFill>
                <a:latin typeface="Alegreya Bold"/>
                <a:ea typeface="Alegreya Bold"/>
                <a:cs typeface="Alegreya Bold"/>
                <a:sym typeface="Alegreya Bold"/>
              </a:rPr>
              <a:t>Antti Blinnikka</a:t>
            </a:r>
            <a:r>
              <a:rPr lang="en-US" sz="3866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: elämänkatsomustieto</a:t>
            </a:r>
          </a:p>
          <a:p>
            <a:pPr algn="l">
              <a:lnSpc>
                <a:spcPts val="5413"/>
              </a:lnSpc>
            </a:pPr>
            <a:r>
              <a:rPr lang="en-US" sz="3866" b="1">
                <a:solidFill>
                  <a:srgbClr val="000000"/>
                </a:solidFill>
                <a:latin typeface="Alegreya Bold"/>
                <a:ea typeface="Alegreya Bold"/>
                <a:cs typeface="Alegreya Bold"/>
                <a:sym typeface="Alegreya Bold"/>
              </a:rPr>
              <a:t>Maarit Kasurinen ja Tiina Lempiälä</a:t>
            </a:r>
            <a:r>
              <a:rPr lang="en-US" sz="3866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: erityisopetus</a:t>
            </a:r>
          </a:p>
          <a:p>
            <a:pPr algn="l">
              <a:lnSpc>
                <a:spcPts val="5413"/>
              </a:lnSpc>
            </a:pPr>
            <a:r>
              <a:rPr lang="en-US" sz="3866" b="1">
                <a:solidFill>
                  <a:srgbClr val="000000"/>
                </a:solidFill>
                <a:latin typeface="Alegreya Bold"/>
                <a:ea typeface="Alegreya Bold"/>
                <a:cs typeface="Alegreya Bold"/>
                <a:sym typeface="Alegreya Bold"/>
              </a:rPr>
              <a:t>Anne Kanervo-Rytkönen</a:t>
            </a:r>
            <a:r>
              <a:rPr lang="en-US" sz="3866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: virta-toiminta</a:t>
            </a:r>
          </a:p>
        </p:txBody>
      </p:sp>
      <p:sp>
        <p:nvSpPr>
          <p:cNvPr id="13" name="Pyöristetty suorakulmio 12">
            <a:extLst>
              <a:ext uri="{FF2B5EF4-FFF2-40B4-BE49-F238E27FC236}">
                <a16:creationId xmlns:a16="http://schemas.microsoft.com/office/drawing/2014/main" id="{001F2A90-3F70-5566-FD63-A8B1EC9DA3DD}"/>
              </a:ext>
            </a:extLst>
          </p:cNvPr>
          <p:cNvSpPr/>
          <p:nvPr/>
        </p:nvSpPr>
        <p:spPr>
          <a:xfrm>
            <a:off x="1139184" y="1311694"/>
            <a:ext cx="7360191" cy="950008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TextBox 11"/>
          <p:cNvSpPr txBox="1"/>
          <p:nvPr/>
        </p:nvSpPr>
        <p:spPr>
          <a:xfrm>
            <a:off x="1363978" y="1321619"/>
            <a:ext cx="6910602" cy="95000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47"/>
              </a:lnSpc>
            </a:pPr>
            <a:r>
              <a:rPr lang="en-US" sz="5462" dirty="0" err="1">
                <a:solidFill>
                  <a:srgbClr val="000000"/>
                </a:solidFill>
                <a:latin typeface="Bobby Jones"/>
                <a:ea typeface="Bobby Jones"/>
                <a:cs typeface="Bobby Jones"/>
                <a:sym typeface="Bobby Jones"/>
              </a:rPr>
              <a:t>Luokanopettaja</a:t>
            </a:r>
            <a:r>
              <a:rPr lang="en-US" sz="5462" dirty="0">
                <a:solidFill>
                  <a:srgbClr val="000000"/>
                </a:solidFill>
                <a:latin typeface="Bobby Jones"/>
                <a:ea typeface="Bobby Jones"/>
                <a:cs typeface="Bobby Jones"/>
                <a:sym typeface="Bobby Jones"/>
              </a:rPr>
              <a:t> Venla</a:t>
            </a:r>
          </a:p>
        </p:txBody>
      </p:sp>
      <p:sp>
        <p:nvSpPr>
          <p:cNvPr id="14" name="Pyöristetty suorakulmio 13">
            <a:extLst>
              <a:ext uri="{FF2B5EF4-FFF2-40B4-BE49-F238E27FC236}">
                <a16:creationId xmlns:a16="http://schemas.microsoft.com/office/drawing/2014/main" id="{3F5331E3-56CB-3128-2DDB-D81564311810}"/>
              </a:ext>
            </a:extLst>
          </p:cNvPr>
          <p:cNvSpPr/>
          <p:nvPr/>
        </p:nvSpPr>
        <p:spPr>
          <a:xfrm>
            <a:off x="10668000" y="469375"/>
            <a:ext cx="5661099" cy="950008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2" name="TextBox 12"/>
          <p:cNvSpPr txBox="1"/>
          <p:nvPr/>
        </p:nvSpPr>
        <p:spPr>
          <a:xfrm>
            <a:off x="10062041" y="495436"/>
            <a:ext cx="6910602" cy="9500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47"/>
              </a:lnSpc>
            </a:pPr>
            <a:r>
              <a:rPr lang="en-US" sz="5462">
                <a:solidFill>
                  <a:srgbClr val="000000"/>
                </a:solidFill>
                <a:latin typeface="Bobby Jones"/>
                <a:ea typeface="Bobby Jones"/>
                <a:cs typeface="Bobby Jones"/>
                <a:sym typeface="Bobby Jones"/>
              </a:rPr>
              <a:t>Muut opettajat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0" t="-9510" r="-1696" b="-11203"/>
            </a:stretch>
          </a:blipFill>
        </p:spPr>
        <p:txBody>
          <a:bodyPr/>
          <a:lstStyle/>
          <a:p>
            <a:endParaRPr lang="fi-FI"/>
          </a:p>
        </p:txBody>
      </p:sp>
      <p:grpSp>
        <p:nvGrpSpPr>
          <p:cNvPr id="3" name="Group 3"/>
          <p:cNvGrpSpPr/>
          <p:nvPr/>
        </p:nvGrpSpPr>
        <p:grpSpPr>
          <a:xfrm>
            <a:off x="1341032" y="2044410"/>
            <a:ext cx="15918268" cy="7642360"/>
            <a:chOff x="0" y="0"/>
            <a:chExt cx="3930028" cy="188680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930028" cy="1886806"/>
            </a:xfrm>
            <a:custGeom>
              <a:avLst/>
              <a:gdLst/>
              <a:ahLst/>
              <a:cxnLst/>
              <a:rect l="l" t="t" r="r" b="b"/>
              <a:pathLst>
                <a:path w="3930028" h="1886806">
                  <a:moveTo>
                    <a:pt x="24804" y="0"/>
                  </a:moveTo>
                  <a:lnTo>
                    <a:pt x="3905224" y="0"/>
                  </a:lnTo>
                  <a:cubicBezTo>
                    <a:pt x="3911802" y="0"/>
                    <a:pt x="3918111" y="2613"/>
                    <a:pt x="3922762" y="7265"/>
                  </a:cubicBezTo>
                  <a:cubicBezTo>
                    <a:pt x="3927414" y="11917"/>
                    <a:pt x="3930028" y="18226"/>
                    <a:pt x="3930028" y="24804"/>
                  </a:cubicBezTo>
                  <a:lnTo>
                    <a:pt x="3930028" y="1862002"/>
                  </a:lnTo>
                  <a:cubicBezTo>
                    <a:pt x="3930028" y="1868581"/>
                    <a:pt x="3927414" y="1874890"/>
                    <a:pt x="3922762" y="1879541"/>
                  </a:cubicBezTo>
                  <a:cubicBezTo>
                    <a:pt x="3918111" y="1884193"/>
                    <a:pt x="3911802" y="1886806"/>
                    <a:pt x="3905224" y="1886806"/>
                  </a:cubicBezTo>
                  <a:lnTo>
                    <a:pt x="24804" y="1886806"/>
                  </a:lnTo>
                  <a:cubicBezTo>
                    <a:pt x="18226" y="1886806"/>
                    <a:pt x="11917" y="1884193"/>
                    <a:pt x="7265" y="1879541"/>
                  </a:cubicBezTo>
                  <a:cubicBezTo>
                    <a:pt x="2613" y="1874890"/>
                    <a:pt x="0" y="1868581"/>
                    <a:pt x="0" y="1862002"/>
                  </a:cubicBezTo>
                  <a:lnTo>
                    <a:pt x="0" y="24804"/>
                  </a:lnTo>
                  <a:cubicBezTo>
                    <a:pt x="0" y="18226"/>
                    <a:pt x="2613" y="11917"/>
                    <a:pt x="7265" y="7265"/>
                  </a:cubicBezTo>
                  <a:cubicBezTo>
                    <a:pt x="11917" y="2613"/>
                    <a:pt x="18226" y="0"/>
                    <a:pt x="24804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000000"/>
              </a:solidFill>
              <a:prstDash val="lgDash"/>
              <a:round/>
            </a:ln>
          </p:spPr>
          <p:txBody>
            <a:bodyPr/>
            <a:lstStyle/>
            <a:p>
              <a:endParaRPr lang="fi-FI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3930028" cy="1924906"/>
            </a:xfrm>
            <a:prstGeom prst="rect">
              <a:avLst/>
            </a:prstGeom>
          </p:spPr>
          <p:txBody>
            <a:bodyPr lIns="54192" tIns="54192" rIns="54192" bIns="54192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724968" y="2137483"/>
            <a:ext cx="14838065" cy="78684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204"/>
              </a:lnSpc>
            </a:pPr>
            <a:r>
              <a:rPr lang="en-US" sz="3717" b="1">
                <a:solidFill>
                  <a:srgbClr val="000000"/>
                </a:solidFill>
                <a:latin typeface="Alegreya Bold"/>
                <a:ea typeface="Alegreya Bold"/>
                <a:cs typeface="Alegreya Bold"/>
                <a:sym typeface="Alegreya Bold"/>
              </a:rPr>
              <a:t>Wilma:</a:t>
            </a:r>
          </a:p>
          <a:p>
            <a:pPr algn="l">
              <a:lnSpc>
                <a:spcPts val="5204"/>
              </a:lnSpc>
            </a:pPr>
            <a:r>
              <a:rPr lang="en-US" sz="3717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-pääasiallinen yhteydenpito, kaikki päivittäinen viestintä, “kiireelliset tiedotteet”</a:t>
            </a:r>
          </a:p>
          <a:p>
            <a:pPr algn="l">
              <a:lnSpc>
                <a:spcPts val="5204"/>
              </a:lnSpc>
            </a:pPr>
            <a:r>
              <a:rPr lang="en-US" sz="3717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-läksyt</a:t>
            </a:r>
          </a:p>
          <a:p>
            <a:pPr algn="l">
              <a:lnSpc>
                <a:spcPts val="5204"/>
              </a:lnSpc>
            </a:pPr>
            <a:r>
              <a:rPr lang="en-US" sz="3717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-tuntimerkinnät</a:t>
            </a:r>
          </a:p>
          <a:p>
            <a:pPr algn="l">
              <a:lnSpc>
                <a:spcPts val="5204"/>
              </a:lnSpc>
            </a:pPr>
            <a:r>
              <a:rPr lang="en-US" sz="3717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 </a:t>
            </a:r>
          </a:p>
          <a:p>
            <a:pPr algn="l">
              <a:lnSpc>
                <a:spcPts val="5204"/>
              </a:lnSpc>
            </a:pPr>
            <a:r>
              <a:rPr lang="en-US" sz="3717" b="1">
                <a:solidFill>
                  <a:srgbClr val="000000"/>
                </a:solidFill>
                <a:latin typeface="Alegreya Bold"/>
                <a:ea typeface="Alegreya Bold"/>
                <a:cs typeface="Alegreya Bold"/>
                <a:sym typeface="Alegreya Bold"/>
              </a:rPr>
              <a:t>Pedanet:</a:t>
            </a:r>
          </a:p>
          <a:p>
            <a:pPr algn="l">
              <a:lnSpc>
                <a:spcPts val="5204"/>
              </a:lnSpc>
            </a:pPr>
            <a:r>
              <a:rPr lang="en-US" sz="3717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-koulun sivut ja luokan sivut</a:t>
            </a:r>
          </a:p>
          <a:p>
            <a:pPr algn="l">
              <a:lnSpc>
                <a:spcPts val="5204"/>
              </a:lnSpc>
            </a:pPr>
            <a:r>
              <a:rPr lang="en-US" sz="3717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-pysyvät asiat ja aikataulut: lukujärjestys, ruoka-ajat, välipalapäivät ja -ajat</a:t>
            </a:r>
          </a:p>
          <a:p>
            <a:pPr algn="l">
              <a:lnSpc>
                <a:spcPts val="5204"/>
              </a:lnSpc>
            </a:pPr>
            <a:r>
              <a:rPr lang="en-US" sz="3717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-linkkejä ja vinkkejä tueksi kokeisiin harjoitteluun ja lisätehtäviksi</a:t>
            </a:r>
          </a:p>
          <a:p>
            <a:pPr algn="l">
              <a:lnSpc>
                <a:spcPts val="5204"/>
              </a:lnSpc>
            </a:pPr>
            <a:r>
              <a:rPr lang="en-US" sz="3717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-vanhempainillan diat </a:t>
            </a:r>
          </a:p>
          <a:p>
            <a:pPr algn="l">
              <a:lnSpc>
                <a:spcPts val="5204"/>
              </a:lnSpc>
            </a:pPr>
            <a:endParaRPr lang="en-US" sz="3717">
              <a:solidFill>
                <a:srgbClr val="000000"/>
              </a:solidFill>
              <a:latin typeface="Alegreya"/>
              <a:ea typeface="Alegreya"/>
              <a:cs typeface="Alegreya"/>
              <a:sym typeface="Alegreya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3679044" y="228591"/>
            <a:ext cx="10929913" cy="1419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432"/>
              </a:lnSpc>
            </a:pPr>
            <a:r>
              <a:rPr lang="en-US" sz="8165">
                <a:solidFill>
                  <a:srgbClr val="000000"/>
                </a:solidFill>
                <a:latin typeface="Bobby Jones"/>
                <a:ea typeface="Bobby Jones"/>
                <a:cs typeface="Bobby Jones"/>
                <a:sym typeface="Bobby Jones"/>
              </a:rPr>
              <a:t>wilma ja pedanet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0" t="-9510" r="-1696" b="-11203"/>
            </a:stretch>
          </a:blipFill>
        </p:spPr>
        <p:txBody>
          <a:bodyPr/>
          <a:lstStyle/>
          <a:p>
            <a:endParaRPr lang="fi-FI"/>
          </a:p>
        </p:txBody>
      </p:sp>
      <p:grpSp>
        <p:nvGrpSpPr>
          <p:cNvPr id="3" name="Group 3"/>
          <p:cNvGrpSpPr/>
          <p:nvPr/>
        </p:nvGrpSpPr>
        <p:grpSpPr>
          <a:xfrm>
            <a:off x="1341032" y="2215674"/>
            <a:ext cx="15918268" cy="7642360"/>
            <a:chOff x="0" y="0"/>
            <a:chExt cx="3930028" cy="188680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930028" cy="1886806"/>
            </a:xfrm>
            <a:custGeom>
              <a:avLst/>
              <a:gdLst/>
              <a:ahLst/>
              <a:cxnLst/>
              <a:rect l="l" t="t" r="r" b="b"/>
              <a:pathLst>
                <a:path w="3930028" h="1886806">
                  <a:moveTo>
                    <a:pt x="24804" y="0"/>
                  </a:moveTo>
                  <a:lnTo>
                    <a:pt x="3905224" y="0"/>
                  </a:lnTo>
                  <a:cubicBezTo>
                    <a:pt x="3911802" y="0"/>
                    <a:pt x="3918111" y="2613"/>
                    <a:pt x="3922762" y="7265"/>
                  </a:cubicBezTo>
                  <a:cubicBezTo>
                    <a:pt x="3927414" y="11917"/>
                    <a:pt x="3930028" y="18226"/>
                    <a:pt x="3930028" y="24804"/>
                  </a:cubicBezTo>
                  <a:lnTo>
                    <a:pt x="3930028" y="1862002"/>
                  </a:lnTo>
                  <a:cubicBezTo>
                    <a:pt x="3930028" y="1868581"/>
                    <a:pt x="3927414" y="1874890"/>
                    <a:pt x="3922762" y="1879541"/>
                  </a:cubicBezTo>
                  <a:cubicBezTo>
                    <a:pt x="3918111" y="1884193"/>
                    <a:pt x="3911802" y="1886806"/>
                    <a:pt x="3905224" y="1886806"/>
                  </a:cubicBezTo>
                  <a:lnTo>
                    <a:pt x="24804" y="1886806"/>
                  </a:lnTo>
                  <a:cubicBezTo>
                    <a:pt x="18226" y="1886806"/>
                    <a:pt x="11917" y="1884193"/>
                    <a:pt x="7265" y="1879541"/>
                  </a:cubicBezTo>
                  <a:cubicBezTo>
                    <a:pt x="2613" y="1874890"/>
                    <a:pt x="0" y="1868581"/>
                    <a:pt x="0" y="1862002"/>
                  </a:cubicBezTo>
                  <a:lnTo>
                    <a:pt x="0" y="24804"/>
                  </a:lnTo>
                  <a:cubicBezTo>
                    <a:pt x="0" y="18226"/>
                    <a:pt x="2613" y="11917"/>
                    <a:pt x="7265" y="7265"/>
                  </a:cubicBezTo>
                  <a:cubicBezTo>
                    <a:pt x="11917" y="2613"/>
                    <a:pt x="18226" y="0"/>
                    <a:pt x="24804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000000"/>
              </a:solidFill>
              <a:prstDash val="lgDash"/>
              <a:round/>
            </a:ln>
          </p:spPr>
          <p:txBody>
            <a:bodyPr/>
            <a:lstStyle/>
            <a:p>
              <a:endParaRPr lang="fi-FI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3930028" cy="1924906"/>
            </a:xfrm>
            <a:prstGeom prst="rect">
              <a:avLst/>
            </a:prstGeom>
          </p:spPr>
          <p:txBody>
            <a:bodyPr lIns="54192" tIns="54192" rIns="54192" bIns="54192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731303" y="2393447"/>
            <a:ext cx="14467135" cy="72106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64"/>
              </a:lnSpc>
            </a:pPr>
            <a:r>
              <a:rPr lang="en-US" sz="4117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Ilmoita Wilmaan mahdollisimman pian, jotta tiedän lapsen olevan poissa, eikä esim. eksynyt koulumatkalla.</a:t>
            </a:r>
          </a:p>
          <a:p>
            <a:pPr algn="l">
              <a:lnSpc>
                <a:spcPts val="5764"/>
              </a:lnSpc>
            </a:pPr>
            <a:endParaRPr lang="en-US" sz="4117">
              <a:solidFill>
                <a:srgbClr val="000000"/>
              </a:solidFill>
              <a:latin typeface="Alegreya"/>
              <a:ea typeface="Alegreya"/>
              <a:cs typeface="Alegreya"/>
              <a:sym typeface="Alegreya"/>
            </a:endParaRPr>
          </a:p>
          <a:p>
            <a:pPr algn="l">
              <a:lnSpc>
                <a:spcPts val="5764"/>
              </a:lnSpc>
            </a:pPr>
            <a:r>
              <a:rPr lang="en-US" sz="4117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Läksyt Wilmasta:</a:t>
            </a:r>
          </a:p>
          <a:p>
            <a:pPr marL="888976" lvl="1" indent="-444488" algn="l">
              <a:lnSpc>
                <a:spcPts val="5764"/>
              </a:lnSpc>
              <a:buFont typeface="Arial"/>
              <a:buChar char="•"/>
            </a:pPr>
            <a:r>
              <a:rPr lang="en-US" sz="4117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läksyt kohta</a:t>
            </a:r>
          </a:p>
          <a:p>
            <a:pPr marL="888976" lvl="1" indent="-444488" algn="l">
              <a:lnSpc>
                <a:spcPts val="5764"/>
              </a:lnSpc>
              <a:buFont typeface="Arial"/>
              <a:buChar char="•"/>
            </a:pPr>
            <a:r>
              <a:rPr lang="en-US" sz="4117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tuntipäiväkirja kohta, jota kirjaan niiltä päiviltä, kun poissaolijoita</a:t>
            </a:r>
          </a:p>
          <a:p>
            <a:pPr marL="888976" lvl="1" indent="-444488" algn="l">
              <a:lnSpc>
                <a:spcPts val="5764"/>
              </a:lnSpc>
              <a:buFont typeface="Arial"/>
              <a:buChar char="•"/>
            </a:pPr>
            <a:r>
              <a:rPr lang="en-US" sz="4117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Jos sisaruksia samassa koulussa, voi tulla hakemaan kirjoja</a:t>
            </a:r>
          </a:p>
          <a:p>
            <a:pPr algn="l">
              <a:lnSpc>
                <a:spcPts val="5764"/>
              </a:lnSpc>
            </a:pPr>
            <a:endParaRPr lang="en-US" sz="4117">
              <a:solidFill>
                <a:srgbClr val="000000"/>
              </a:solidFill>
              <a:latin typeface="Alegreya"/>
              <a:ea typeface="Alegreya"/>
              <a:cs typeface="Alegreya"/>
              <a:sym typeface="Alegreya"/>
            </a:endParaRPr>
          </a:p>
          <a:p>
            <a:pPr algn="l">
              <a:lnSpc>
                <a:spcPts val="5764"/>
              </a:lnSpc>
            </a:pPr>
            <a:r>
              <a:rPr lang="en-US" sz="4117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Läksyjä ei tarvitse tehdä kipeänä.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679044" y="625167"/>
            <a:ext cx="10929913" cy="1419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432"/>
              </a:lnSpc>
            </a:pPr>
            <a:r>
              <a:rPr lang="en-US" sz="8165">
                <a:solidFill>
                  <a:srgbClr val="000000"/>
                </a:solidFill>
                <a:latin typeface="Bobby Jones"/>
                <a:ea typeface="Bobby Jones"/>
                <a:cs typeface="Bobby Jones"/>
                <a:sym typeface="Bobby Jones"/>
              </a:rPr>
              <a:t>poissaolot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0" t="-9510" r="-1696" b="-11203"/>
            </a:stretch>
          </a:blipFill>
        </p:spPr>
        <p:txBody>
          <a:bodyPr/>
          <a:lstStyle/>
          <a:p>
            <a:endParaRPr lang="fi-FI"/>
          </a:p>
        </p:txBody>
      </p:sp>
      <p:grpSp>
        <p:nvGrpSpPr>
          <p:cNvPr id="3" name="Group 3"/>
          <p:cNvGrpSpPr/>
          <p:nvPr/>
        </p:nvGrpSpPr>
        <p:grpSpPr>
          <a:xfrm>
            <a:off x="1341032" y="2414776"/>
            <a:ext cx="15918268" cy="7386461"/>
            <a:chOff x="0" y="0"/>
            <a:chExt cx="3930028" cy="182362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930028" cy="1823628"/>
            </a:xfrm>
            <a:custGeom>
              <a:avLst/>
              <a:gdLst/>
              <a:ahLst/>
              <a:cxnLst/>
              <a:rect l="l" t="t" r="r" b="b"/>
              <a:pathLst>
                <a:path w="3930028" h="1823628">
                  <a:moveTo>
                    <a:pt x="24804" y="0"/>
                  </a:moveTo>
                  <a:lnTo>
                    <a:pt x="3905224" y="0"/>
                  </a:lnTo>
                  <a:cubicBezTo>
                    <a:pt x="3911802" y="0"/>
                    <a:pt x="3918111" y="2613"/>
                    <a:pt x="3922762" y="7265"/>
                  </a:cubicBezTo>
                  <a:cubicBezTo>
                    <a:pt x="3927414" y="11917"/>
                    <a:pt x="3930028" y="18226"/>
                    <a:pt x="3930028" y="24804"/>
                  </a:cubicBezTo>
                  <a:lnTo>
                    <a:pt x="3930028" y="1798824"/>
                  </a:lnTo>
                  <a:cubicBezTo>
                    <a:pt x="3930028" y="1805402"/>
                    <a:pt x="3927414" y="1811711"/>
                    <a:pt x="3922762" y="1816363"/>
                  </a:cubicBezTo>
                  <a:cubicBezTo>
                    <a:pt x="3918111" y="1821015"/>
                    <a:pt x="3911802" y="1823628"/>
                    <a:pt x="3905224" y="1823628"/>
                  </a:cubicBezTo>
                  <a:lnTo>
                    <a:pt x="24804" y="1823628"/>
                  </a:lnTo>
                  <a:cubicBezTo>
                    <a:pt x="18226" y="1823628"/>
                    <a:pt x="11917" y="1821015"/>
                    <a:pt x="7265" y="1816363"/>
                  </a:cubicBezTo>
                  <a:cubicBezTo>
                    <a:pt x="2613" y="1811711"/>
                    <a:pt x="0" y="1805402"/>
                    <a:pt x="0" y="1798824"/>
                  </a:cubicBezTo>
                  <a:lnTo>
                    <a:pt x="0" y="24804"/>
                  </a:lnTo>
                  <a:cubicBezTo>
                    <a:pt x="0" y="18226"/>
                    <a:pt x="2613" y="11917"/>
                    <a:pt x="7265" y="7265"/>
                  </a:cubicBezTo>
                  <a:cubicBezTo>
                    <a:pt x="11917" y="2613"/>
                    <a:pt x="18226" y="0"/>
                    <a:pt x="24804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000000"/>
              </a:solidFill>
              <a:prstDash val="lgDash"/>
              <a:round/>
            </a:ln>
          </p:spPr>
          <p:txBody>
            <a:bodyPr/>
            <a:lstStyle/>
            <a:p>
              <a:endParaRPr lang="fi-FI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3930028" cy="1861728"/>
            </a:xfrm>
            <a:prstGeom prst="rect">
              <a:avLst/>
            </a:prstGeom>
          </p:spPr>
          <p:txBody>
            <a:bodyPr lIns="54192" tIns="54192" rIns="54192" bIns="54192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861277" y="2662885"/>
            <a:ext cx="14565445" cy="67405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50"/>
              </a:lnSpc>
            </a:pPr>
            <a:r>
              <a:rPr lang="en-US" sz="4250" b="1">
                <a:solidFill>
                  <a:srgbClr val="000000"/>
                </a:solidFill>
                <a:latin typeface="Alegreya Bold"/>
                <a:ea typeface="Alegreya Bold"/>
                <a:cs typeface="Alegreya Bold"/>
                <a:sym typeface="Alegreya Bold"/>
              </a:rPr>
              <a:t>Koulussa:</a:t>
            </a:r>
          </a:p>
          <a:p>
            <a:pPr marL="917634" lvl="1" indent="-458817" algn="l">
              <a:lnSpc>
                <a:spcPts val="5950"/>
              </a:lnSpc>
              <a:buFont typeface="Arial"/>
              <a:buChar char="•"/>
            </a:pPr>
            <a:r>
              <a:rPr lang="en-US" sz="4250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Joka viikko tiistaisin kirjastossa käynti ja lukutunti</a:t>
            </a:r>
          </a:p>
          <a:p>
            <a:pPr marL="917634" lvl="1" indent="-458817" algn="l">
              <a:lnSpc>
                <a:spcPts val="5950"/>
              </a:lnSpc>
              <a:buFont typeface="Arial"/>
              <a:buChar char="•"/>
            </a:pPr>
            <a:r>
              <a:rPr lang="en-US" sz="4250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Lukuläksykortti, johon koulussa merkataan tullut lukuläksy ja vanhempi kuittaa kotona läksyn tehdyksi </a:t>
            </a:r>
          </a:p>
          <a:p>
            <a:pPr algn="l">
              <a:lnSpc>
                <a:spcPts val="5950"/>
              </a:lnSpc>
            </a:pPr>
            <a:endParaRPr lang="en-US" sz="4250">
              <a:solidFill>
                <a:srgbClr val="000000"/>
              </a:solidFill>
              <a:latin typeface="Alegreya"/>
              <a:ea typeface="Alegreya"/>
              <a:cs typeface="Alegreya"/>
              <a:sym typeface="Alegreya"/>
            </a:endParaRPr>
          </a:p>
          <a:p>
            <a:pPr algn="l">
              <a:lnSpc>
                <a:spcPts val="5950"/>
              </a:lnSpc>
            </a:pPr>
            <a:r>
              <a:rPr lang="en-US" sz="4250" b="1">
                <a:solidFill>
                  <a:srgbClr val="000000"/>
                </a:solidFill>
                <a:latin typeface="Alegreya Bold"/>
                <a:ea typeface="Alegreya Bold"/>
                <a:cs typeface="Alegreya Bold"/>
                <a:sym typeface="Alegreya Bold"/>
              </a:rPr>
              <a:t>Kotona: </a:t>
            </a:r>
          </a:p>
          <a:p>
            <a:pPr marL="917634" lvl="1" indent="-458817" algn="l">
              <a:lnSpc>
                <a:spcPts val="5950"/>
              </a:lnSpc>
              <a:buFont typeface="Arial"/>
              <a:buChar char="•"/>
            </a:pPr>
            <a:r>
              <a:rPr lang="en-US" sz="4250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Kannustakaa lukemiseen </a:t>
            </a:r>
          </a:p>
          <a:p>
            <a:pPr marL="917634" lvl="1" indent="-458817" algn="l">
              <a:lnSpc>
                <a:spcPts val="5950"/>
              </a:lnSpc>
              <a:buFont typeface="Arial"/>
              <a:buChar char="•"/>
            </a:pPr>
            <a:r>
              <a:rPr lang="en-US" sz="4250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Kuunnelkaa, kun lapsi lukee teille</a:t>
            </a:r>
          </a:p>
          <a:p>
            <a:pPr marL="917634" lvl="1" indent="-458817" algn="l">
              <a:lnSpc>
                <a:spcPts val="5950"/>
              </a:lnSpc>
              <a:buFont typeface="Arial"/>
              <a:buChar char="•"/>
            </a:pPr>
            <a:r>
              <a:rPr lang="en-US" sz="4250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Lukekaa lapselle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679044" y="625167"/>
            <a:ext cx="10929913" cy="1419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432"/>
              </a:lnSpc>
            </a:pPr>
            <a:r>
              <a:rPr lang="en-US" sz="8165">
                <a:solidFill>
                  <a:srgbClr val="000000"/>
                </a:solidFill>
                <a:latin typeface="Bobby Jones"/>
                <a:ea typeface="Bobby Jones"/>
                <a:cs typeface="Bobby Jones"/>
                <a:sym typeface="Bobby Jones"/>
              </a:rPr>
              <a:t>Lukeminen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0" t="-9510" r="-1696" b="-11203"/>
            </a:stretch>
          </a:blipFill>
        </p:spPr>
        <p:txBody>
          <a:bodyPr/>
          <a:lstStyle/>
          <a:p>
            <a:endParaRPr lang="fi-FI"/>
          </a:p>
        </p:txBody>
      </p:sp>
      <p:grpSp>
        <p:nvGrpSpPr>
          <p:cNvPr id="3" name="Group 3"/>
          <p:cNvGrpSpPr/>
          <p:nvPr/>
        </p:nvGrpSpPr>
        <p:grpSpPr>
          <a:xfrm>
            <a:off x="1028700" y="2272062"/>
            <a:ext cx="16230600" cy="7677547"/>
            <a:chOff x="0" y="0"/>
            <a:chExt cx="4007139" cy="189549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007139" cy="1895493"/>
            </a:xfrm>
            <a:custGeom>
              <a:avLst/>
              <a:gdLst/>
              <a:ahLst/>
              <a:cxnLst/>
              <a:rect l="l" t="t" r="r" b="b"/>
              <a:pathLst>
                <a:path w="4007139" h="1895493">
                  <a:moveTo>
                    <a:pt x="24327" y="0"/>
                  </a:moveTo>
                  <a:lnTo>
                    <a:pt x="3982812" y="0"/>
                  </a:lnTo>
                  <a:cubicBezTo>
                    <a:pt x="3989264" y="0"/>
                    <a:pt x="3995451" y="2563"/>
                    <a:pt x="4000014" y="7125"/>
                  </a:cubicBezTo>
                  <a:cubicBezTo>
                    <a:pt x="4004576" y="11687"/>
                    <a:pt x="4007139" y="17875"/>
                    <a:pt x="4007139" y="24327"/>
                  </a:cubicBezTo>
                  <a:lnTo>
                    <a:pt x="4007139" y="1871167"/>
                  </a:lnTo>
                  <a:cubicBezTo>
                    <a:pt x="4007139" y="1884602"/>
                    <a:pt x="3996247" y="1895493"/>
                    <a:pt x="3982812" y="1895493"/>
                  </a:cubicBezTo>
                  <a:lnTo>
                    <a:pt x="24327" y="1895493"/>
                  </a:lnTo>
                  <a:cubicBezTo>
                    <a:pt x="10891" y="1895493"/>
                    <a:pt x="0" y="1884602"/>
                    <a:pt x="0" y="1871167"/>
                  </a:cubicBezTo>
                  <a:lnTo>
                    <a:pt x="0" y="24327"/>
                  </a:lnTo>
                  <a:cubicBezTo>
                    <a:pt x="0" y="10891"/>
                    <a:pt x="10891" y="0"/>
                    <a:pt x="24327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000000"/>
              </a:solidFill>
              <a:prstDash val="lgDash"/>
              <a:round/>
            </a:ln>
          </p:spPr>
          <p:txBody>
            <a:bodyPr/>
            <a:lstStyle/>
            <a:p>
              <a:endParaRPr lang="fi-FI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007139" cy="1933593"/>
            </a:xfrm>
            <a:prstGeom prst="rect">
              <a:avLst/>
            </a:prstGeom>
          </p:spPr>
          <p:txBody>
            <a:bodyPr lIns="54192" tIns="54192" rIns="54192" bIns="54192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494605" y="2838122"/>
            <a:ext cx="15298790" cy="67505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99"/>
              </a:lnSpc>
            </a:pPr>
            <a:r>
              <a:rPr lang="en-US" sz="4299" b="1" dirty="0">
                <a:solidFill>
                  <a:srgbClr val="000000"/>
                </a:solidFill>
                <a:latin typeface="Alegreya Bold"/>
                <a:ea typeface="Alegreya Bold"/>
                <a:cs typeface="Alegreya Bold"/>
                <a:sym typeface="Alegreya Bold"/>
              </a:rPr>
              <a:t>Koko </a:t>
            </a:r>
            <a:r>
              <a:rPr lang="en-US" sz="4299" b="1" dirty="0" err="1">
                <a:solidFill>
                  <a:srgbClr val="000000"/>
                </a:solidFill>
                <a:latin typeface="Alegreya Bold"/>
                <a:ea typeface="Alegreya Bold"/>
                <a:cs typeface="Alegreya Bold"/>
                <a:sym typeface="Alegreya Bold"/>
              </a:rPr>
              <a:t>koulun</a:t>
            </a:r>
            <a:r>
              <a:rPr lang="en-US" sz="4299" b="1" dirty="0">
                <a:solidFill>
                  <a:srgbClr val="000000"/>
                </a:solidFill>
                <a:latin typeface="Alegreya Bold"/>
                <a:ea typeface="Alegreya Bold"/>
                <a:cs typeface="Alegreya Bold"/>
                <a:sym typeface="Alegreya Bold"/>
              </a:rPr>
              <a:t> </a:t>
            </a:r>
            <a:r>
              <a:rPr lang="en-US" sz="4299" b="1" dirty="0" err="1">
                <a:solidFill>
                  <a:srgbClr val="000000"/>
                </a:solidFill>
                <a:latin typeface="Alegreya Bold"/>
                <a:ea typeface="Alegreya Bold"/>
                <a:cs typeface="Alegreya Bold"/>
                <a:sym typeface="Alegreya Bold"/>
              </a:rPr>
              <a:t>retki</a:t>
            </a:r>
            <a:r>
              <a:rPr lang="en-US" sz="4299" b="1" dirty="0">
                <a:solidFill>
                  <a:srgbClr val="000000"/>
                </a:solidFill>
                <a:latin typeface="Alegreya Bold"/>
                <a:ea typeface="Alegreya Bold"/>
                <a:cs typeface="Alegreya Bold"/>
                <a:sym typeface="Alegreya Bold"/>
              </a:rPr>
              <a:t> </a:t>
            </a:r>
            <a:r>
              <a:rPr lang="en-US" sz="4299" b="1" dirty="0" err="1">
                <a:solidFill>
                  <a:srgbClr val="000000"/>
                </a:solidFill>
                <a:latin typeface="Alegreya Bold"/>
                <a:ea typeface="Alegreya Bold"/>
                <a:cs typeface="Alegreya Bold"/>
                <a:sym typeface="Alegreya Bold"/>
              </a:rPr>
              <a:t>Partaharjulle</a:t>
            </a:r>
            <a:r>
              <a:rPr lang="en-US" sz="4299" b="1" dirty="0">
                <a:solidFill>
                  <a:srgbClr val="000000"/>
                </a:solidFill>
                <a:latin typeface="Alegreya Bold"/>
                <a:ea typeface="Alegreya Bold"/>
                <a:cs typeface="Alegreya Bold"/>
                <a:sym typeface="Alegreya Bold"/>
              </a:rPr>
              <a:t>: </a:t>
            </a:r>
            <a:r>
              <a:rPr lang="en-US" sz="4299" dirty="0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ma 7.9.26</a:t>
            </a:r>
          </a:p>
          <a:p>
            <a:pPr algn="l">
              <a:lnSpc>
                <a:spcPts val="4299"/>
              </a:lnSpc>
            </a:pPr>
            <a:endParaRPr lang="en-US" sz="4299" dirty="0">
              <a:solidFill>
                <a:srgbClr val="000000"/>
              </a:solidFill>
              <a:latin typeface="Alegreya"/>
              <a:ea typeface="Alegreya"/>
              <a:cs typeface="Alegreya"/>
              <a:sym typeface="Alegreya"/>
            </a:endParaRPr>
          </a:p>
          <a:p>
            <a:pPr algn="l">
              <a:lnSpc>
                <a:spcPts val="4299"/>
              </a:lnSpc>
            </a:pPr>
            <a:r>
              <a:rPr lang="en-US" sz="4299" b="1" dirty="0" err="1">
                <a:solidFill>
                  <a:srgbClr val="000000"/>
                </a:solidFill>
                <a:latin typeface="Alegreya Bold"/>
                <a:ea typeface="Alegreya Bold"/>
                <a:cs typeface="Alegreya Bold"/>
                <a:sym typeface="Alegreya Bold"/>
              </a:rPr>
              <a:t>Kodin</a:t>
            </a:r>
            <a:r>
              <a:rPr lang="en-US" sz="4299" b="1" dirty="0">
                <a:solidFill>
                  <a:srgbClr val="000000"/>
                </a:solidFill>
                <a:latin typeface="Alegreya Bold"/>
                <a:ea typeface="Alegreya Bold"/>
                <a:cs typeface="Alegreya Bold"/>
                <a:sym typeface="Alegreya Bold"/>
              </a:rPr>
              <a:t> ja </a:t>
            </a:r>
            <a:r>
              <a:rPr lang="en-US" sz="4299" b="1" dirty="0" err="1">
                <a:solidFill>
                  <a:srgbClr val="000000"/>
                </a:solidFill>
                <a:latin typeface="Alegreya Bold"/>
                <a:ea typeface="Alegreya Bold"/>
                <a:cs typeface="Alegreya Bold"/>
                <a:sym typeface="Alegreya Bold"/>
              </a:rPr>
              <a:t>koulun</a:t>
            </a:r>
            <a:r>
              <a:rPr lang="en-US" sz="4299" b="1" dirty="0">
                <a:solidFill>
                  <a:srgbClr val="000000"/>
                </a:solidFill>
                <a:latin typeface="Alegreya Bold"/>
                <a:ea typeface="Alegreya Bold"/>
                <a:cs typeface="Alegreya Bold"/>
                <a:sym typeface="Alegreya Bold"/>
              </a:rPr>
              <a:t> </a:t>
            </a:r>
            <a:r>
              <a:rPr lang="en-US" sz="4299" b="1" dirty="0" err="1">
                <a:solidFill>
                  <a:srgbClr val="000000"/>
                </a:solidFill>
                <a:latin typeface="Alegreya Bold"/>
                <a:ea typeface="Alegreya Bold"/>
                <a:cs typeface="Alegreya Bold"/>
                <a:sym typeface="Alegreya Bold"/>
              </a:rPr>
              <a:t>päivä</a:t>
            </a:r>
            <a:r>
              <a:rPr lang="en-US" sz="4299" b="1" dirty="0">
                <a:solidFill>
                  <a:srgbClr val="000000"/>
                </a:solidFill>
                <a:latin typeface="Alegreya Bold"/>
                <a:ea typeface="Alegreya Bold"/>
                <a:cs typeface="Alegreya Bold"/>
                <a:sym typeface="Alegreya Bold"/>
              </a:rPr>
              <a:t>:</a:t>
            </a:r>
            <a:r>
              <a:rPr lang="en-US" sz="4299" dirty="0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 pe 25.9.26</a:t>
            </a:r>
          </a:p>
          <a:p>
            <a:pPr algn="l">
              <a:lnSpc>
                <a:spcPts val="4299"/>
              </a:lnSpc>
            </a:pPr>
            <a:endParaRPr lang="en-US" sz="4299" dirty="0">
              <a:solidFill>
                <a:srgbClr val="000000"/>
              </a:solidFill>
              <a:latin typeface="Alegreya"/>
              <a:ea typeface="Alegreya"/>
              <a:cs typeface="Alegreya"/>
              <a:sym typeface="Alegreya"/>
            </a:endParaRPr>
          </a:p>
          <a:p>
            <a:pPr algn="l">
              <a:lnSpc>
                <a:spcPts val="4299"/>
              </a:lnSpc>
            </a:pPr>
            <a:r>
              <a:rPr lang="en-US" sz="4299" b="1" dirty="0" err="1">
                <a:solidFill>
                  <a:srgbClr val="000000"/>
                </a:solidFill>
                <a:latin typeface="Alegreya Bold"/>
                <a:ea typeface="Alegreya Bold"/>
                <a:cs typeface="Alegreya Bold"/>
                <a:sym typeface="Alegreya Bold"/>
              </a:rPr>
              <a:t>Koulu-uinnit</a:t>
            </a:r>
            <a:r>
              <a:rPr lang="en-US" sz="4299" b="1" dirty="0">
                <a:solidFill>
                  <a:srgbClr val="000000"/>
                </a:solidFill>
                <a:latin typeface="Alegreya Bold"/>
                <a:ea typeface="Alegreya Bold"/>
                <a:cs typeface="Alegreya Bold"/>
                <a:sym typeface="Alegreya Bold"/>
              </a:rPr>
              <a:t>: </a:t>
            </a:r>
            <a:r>
              <a:rPr lang="en-US" sz="4299" dirty="0" err="1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ti</a:t>
            </a:r>
            <a:r>
              <a:rPr lang="en-US" sz="4299" dirty="0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 29.9.26 ja </a:t>
            </a:r>
            <a:r>
              <a:rPr lang="en-US" sz="4299" dirty="0" err="1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ti</a:t>
            </a:r>
            <a:r>
              <a:rPr lang="en-US" sz="4299" dirty="0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 6.10.26 </a:t>
            </a:r>
            <a:r>
              <a:rPr lang="en-US" sz="4299" dirty="0" err="1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molempina</a:t>
            </a:r>
            <a:r>
              <a:rPr lang="en-US" sz="4299" dirty="0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 </a:t>
            </a:r>
            <a:r>
              <a:rPr lang="en-US" sz="4299" dirty="0" err="1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päivinä</a:t>
            </a:r>
            <a:r>
              <a:rPr lang="en-US" sz="4299" dirty="0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 11.45-12.45</a:t>
            </a:r>
          </a:p>
          <a:p>
            <a:pPr algn="l">
              <a:lnSpc>
                <a:spcPts val="4299"/>
              </a:lnSpc>
            </a:pPr>
            <a:endParaRPr lang="en-US" sz="4299" dirty="0">
              <a:solidFill>
                <a:srgbClr val="000000"/>
              </a:solidFill>
              <a:latin typeface="Alegreya"/>
              <a:ea typeface="Alegreya"/>
              <a:cs typeface="Alegreya"/>
              <a:sym typeface="Alegreya"/>
            </a:endParaRPr>
          </a:p>
          <a:p>
            <a:pPr algn="l">
              <a:lnSpc>
                <a:spcPts val="4299"/>
              </a:lnSpc>
            </a:pPr>
            <a:r>
              <a:rPr lang="en-US" sz="4299" b="1" dirty="0">
                <a:solidFill>
                  <a:srgbClr val="000000"/>
                </a:solidFill>
                <a:latin typeface="Alegreya Bold"/>
                <a:ea typeface="Alegreya Bold"/>
                <a:cs typeface="Alegreya Bold"/>
                <a:sym typeface="Alegreya Bold"/>
              </a:rPr>
              <a:t> Itsenäisyyspäivän </a:t>
            </a:r>
            <a:r>
              <a:rPr lang="en-US" sz="4299" b="1" dirty="0" err="1">
                <a:solidFill>
                  <a:srgbClr val="000000"/>
                </a:solidFill>
                <a:latin typeface="Alegreya Bold"/>
                <a:ea typeface="Alegreya Bold"/>
                <a:cs typeface="Alegreya Bold"/>
                <a:sym typeface="Alegreya Bold"/>
              </a:rPr>
              <a:t>tanssit</a:t>
            </a:r>
            <a:r>
              <a:rPr lang="en-US" sz="4299" b="1" dirty="0">
                <a:solidFill>
                  <a:srgbClr val="000000"/>
                </a:solidFill>
                <a:latin typeface="Alegreya Bold"/>
                <a:ea typeface="Alegreya Bold"/>
                <a:cs typeface="Alegreya Bold"/>
                <a:sym typeface="Alegreya Bold"/>
              </a:rPr>
              <a:t>: </a:t>
            </a:r>
            <a:r>
              <a:rPr lang="en-US" sz="4299" dirty="0" err="1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yleensä</a:t>
            </a:r>
            <a:r>
              <a:rPr lang="en-US" sz="4299" dirty="0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 </a:t>
            </a:r>
            <a:r>
              <a:rPr lang="en-US" sz="4299" dirty="0" err="1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ollut</a:t>
            </a:r>
            <a:r>
              <a:rPr lang="en-US" sz="4299" dirty="0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 </a:t>
            </a:r>
            <a:r>
              <a:rPr lang="en-US" sz="4299" dirty="0" err="1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perjantai</a:t>
            </a:r>
            <a:r>
              <a:rPr lang="en-US" sz="4299" dirty="0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 </a:t>
            </a:r>
            <a:r>
              <a:rPr lang="en-US" sz="4299" dirty="0" err="1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ennen</a:t>
            </a:r>
            <a:r>
              <a:rPr lang="en-US" sz="4299" dirty="0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 </a:t>
            </a:r>
            <a:r>
              <a:rPr lang="en-US" sz="4299" dirty="0" err="1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itsenäisyyspäivää</a:t>
            </a:r>
            <a:r>
              <a:rPr lang="en-US" sz="4299" dirty="0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, </a:t>
            </a:r>
            <a:r>
              <a:rPr lang="en-US" sz="4299" dirty="0" err="1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joten</a:t>
            </a:r>
            <a:r>
              <a:rPr lang="en-US" sz="4299" dirty="0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 </a:t>
            </a:r>
            <a:r>
              <a:rPr lang="en-US" sz="4299" dirty="0" err="1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todennäköisesti</a:t>
            </a:r>
            <a:r>
              <a:rPr lang="en-US" sz="4299" dirty="0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 4.12.26</a:t>
            </a:r>
          </a:p>
          <a:p>
            <a:pPr algn="l">
              <a:lnSpc>
                <a:spcPts val="4299"/>
              </a:lnSpc>
            </a:pPr>
            <a:endParaRPr lang="en-US" sz="4299" dirty="0">
              <a:solidFill>
                <a:srgbClr val="000000"/>
              </a:solidFill>
              <a:latin typeface="Alegreya"/>
              <a:ea typeface="Alegreya"/>
              <a:cs typeface="Alegreya"/>
              <a:sym typeface="Alegreya"/>
            </a:endParaRPr>
          </a:p>
          <a:p>
            <a:pPr algn="l">
              <a:lnSpc>
                <a:spcPts val="4299"/>
              </a:lnSpc>
            </a:pPr>
            <a:endParaRPr lang="en-US" sz="4299" dirty="0">
              <a:solidFill>
                <a:srgbClr val="000000"/>
              </a:solidFill>
              <a:latin typeface="Alegreya"/>
              <a:ea typeface="Alegreya"/>
              <a:cs typeface="Alegreya"/>
              <a:sym typeface="Alegreya"/>
            </a:endParaRPr>
          </a:p>
          <a:p>
            <a:pPr algn="l">
              <a:lnSpc>
                <a:spcPts val="4299"/>
              </a:lnSpc>
            </a:pPr>
            <a:endParaRPr lang="en-US" sz="4299" dirty="0">
              <a:solidFill>
                <a:srgbClr val="000000"/>
              </a:solidFill>
              <a:latin typeface="Alegreya"/>
              <a:ea typeface="Alegreya"/>
              <a:cs typeface="Alegreya"/>
              <a:sym typeface="Alegreya"/>
            </a:endParaRPr>
          </a:p>
          <a:p>
            <a:pPr algn="l">
              <a:lnSpc>
                <a:spcPts val="5376"/>
              </a:lnSpc>
            </a:pPr>
            <a:endParaRPr lang="en-US" sz="4299" dirty="0">
              <a:solidFill>
                <a:srgbClr val="000000"/>
              </a:solidFill>
              <a:latin typeface="Alegreya"/>
              <a:ea typeface="Alegreya"/>
              <a:cs typeface="Alegreya"/>
              <a:sym typeface="Alegreya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3679044" y="228591"/>
            <a:ext cx="10929913" cy="1419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432"/>
              </a:lnSpc>
            </a:pPr>
            <a:r>
              <a:rPr lang="en-US" sz="8165">
                <a:solidFill>
                  <a:srgbClr val="000000"/>
                </a:solidFill>
                <a:latin typeface="Bobby Jones"/>
                <a:ea typeface="Bobby Jones"/>
                <a:cs typeface="Bobby Jones"/>
                <a:sym typeface="Bobby Jones"/>
              </a:rPr>
              <a:t>Tulossa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0" t="-9510" r="-1696" b="-11203"/>
            </a:stretch>
          </a:blipFill>
        </p:spPr>
        <p:txBody>
          <a:bodyPr/>
          <a:lstStyle/>
          <a:p>
            <a:endParaRPr lang="fi-FI"/>
          </a:p>
        </p:txBody>
      </p:sp>
      <p:grpSp>
        <p:nvGrpSpPr>
          <p:cNvPr id="3" name="Group 3"/>
          <p:cNvGrpSpPr/>
          <p:nvPr/>
        </p:nvGrpSpPr>
        <p:grpSpPr>
          <a:xfrm>
            <a:off x="1028700" y="1851570"/>
            <a:ext cx="16230600" cy="7677547"/>
            <a:chOff x="0" y="0"/>
            <a:chExt cx="4007139" cy="189549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007139" cy="1895493"/>
            </a:xfrm>
            <a:custGeom>
              <a:avLst/>
              <a:gdLst/>
              <a:ahLst/>
              <a:cxnLst/>
              <a:rect l="l" t="t" r="r" b="b"/>
              <a:pathLst>
                <a:path w="4007139" h="1895493">
                  <a:moveTo>
                    <a:pt x="24327" y="0"/>
                  </a:moveTo>
                  <a:lnTo>
                    <a:pt x="3982812" y="0"/>
                  </a:lnTo>
                  <a:cubicBezTo>
                    <a:pt x="3989264" y="0"/>
                    <a:pt x="3995451" y="2563"/>
                    <a:pt x="4000014" y="7125"/>
                  </a:cubicBezTo>
                  <a:cubicBezTo>
                    <a:pt x="4004576" y="11687"/>
                    <a:pt x="4007139" y="17875"/>
                    <a:pt x="4007139" y="24327"/>
                  </a:cubicBezTo>
                  <a:lnTo>
                    <a:pt x="4007139" y="1871167"/>
                  </a:lnTo>
                  <a:cubicBezTo>
                    <a:pt x="4007139" y="1884602"/>
                    <a:pt x="3996247" y="1895493"/>
                    <a:pt x="3982812" y="1895493"/>
                  </a:cubicBezTo>
                  <a:lnTo>
                    <a:pt x="24327" y="1895493"/>
                  </a:lnTo>
                  <a:cubicBezTo>
                    <a:pt x="10891" y="1895493"/>
                    <a:pt x="0" y="1884602"/>
                    <a:pt x="0" y="1871167"/>
                  </a:cubicBezTo>
                  <a:lnTo>
                    <a:pt x="0" y="24327"/>
                  </a:lnTo>
                  <a:cubicBezTo>
                    <a:pt x="0" y="10891"/>
                    <a:pt x="10891" y="0"/>
                    <a:pt x="24327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000000"/>
              </a:solidFill>
              <a:prstDash val="lgDash"/>
              <a:round/>
            </a:ln>
          </p:spPr>
          <p:txBody>
            <a:bodyPr/>
            <a:lstStyle/>
            <a:p>
              <a:endParaRPr lang="fi-FI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007139" cy="1933593"/>
            </a:xfrm>
            <a:prstGeom prst="rect">
              <a:avLst/>
            </a:prstGeom>
          </p:spPr>
          <p:txBody>
            <a:bodyPr lIns="54192" tIns="54192" rIns="54192" bIns="54192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3679044" y="228591"/>
            <a:ext cx="10929913" cy="1419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432"/>
              </a:lnSpc>
            </a:pPr>
            <a:r>
              <a:rPr lang="en-US" sz="8165">
                <a:solidFill>
                  <a:srgbClr val="000000"/>
                </a:solidFill>
                <a:latin typeface="Bobby Jones"/>
                <a:ea typeface="Bobby Jones"/>
                <a:cs typeface="Bobby Jones"/>
                <a:sym typeface="Bobby Jones"/>
              </a:rPr>
              <a:t>Keskustelua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8700" y="2498572"/>
            <a:ext cx="15298790" cy="8167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28369" lvl="1" indent="-464185" algn="l">
              <a:lnSpc>
                <a:spcPts val="4299"/>
              </a:lnSpc>
              <a:buFont typeface="Arial"/>
              <a:buChar char="•"/>
            </a:pPr>
            <a:r>
              <a:rPr lang="en-US" sz="4299" dirty="0" err="1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Työrauha</a:t>
            </a:r>
            <a:endParaRPr lang="en-US" sz="4299" dirty="0">
              <a:solidFill>
                <a:srgbClr val="000000"/>
              </a:solidFill>
              <a:latin typeface="Alegreya"/>
              <a:ea typeface="Alegreya"/>
              <a:cs typeface="Alegreya"/>
              <a:sym typeface="Alegreya"/>
            </a:endParaRPr>
          </a:p>
          <a:p>
            <a:pPr algn="l">
              <a:lnSpc>
                <a:spcPts val="4299"/>
              </a:lnSpc>
            </a:pPr>
            <a:r>
              <a:rPr lang="en-US" sz="4299" dirty="0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           -Yksi </a:t>
            </a:r>
            <a:r>
              <a:rPr lang="en-US" sz="4299" dirty="0" err="1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keskeinen</a:t>
            </a:r>
            <a:r>
              <a:rPr lang="en-US" sz="4299" dirty="0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 </a:t>
            </a:r>
            <a:r>
              <a:rPr lang="en-US" sz="4299" dirty="0" err="1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asia</a:t>
            </a:r>
            <a:r>
              <a:rPr lang="en-US" sz="4299" dirty="0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, jota </a:t>
            </a:r>
            <a:r>
              <a:rPr lang="en-US" sz="4299" dirty="0" err="1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harjoitellaan</a:t>
            </a:r>
            <a:r>
              <a:rPr lang="en-US" sz="4299" dirty="0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 ja </a:t>
            </a:r>
            <a:r>
              <a:rPr lang="en-US" sz="4299" dirty="0" err="1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johon</a:t>
            </a:r>
            <a:r>
              <a:rPr lang="en-US" sz="4299" dirty="0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 </a:t>
            </a:r>
            <a:r>
              <a:rPr lang="en-US" sz="4299" dirty="0" err="1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kiinnitetään</a:t>
            </a:r>
            <a:r>
              <a:rPr lang="en-US" sz="4299" dirty="0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 </a:t>
            </a:r>
          </a:p>
          <a:p>
            <a:pPr algn="l">
              <a:lnSpc>
                <a:spcPts val="4299"/>
              </a:lnSpc>
            </a:pPr>
            <a:r>
              <a:rPr lang="en-US" sz="4299" dirty="0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              </a:t>
            </a:r>
            <a:r>
              <a:rPr lang="en-US" sz="4299" dirty="0" err="1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erityistä</a:t>
            </a:r>
            <a:r>
              <a:rPr lang="en-US" sz="4299" dirty="0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 </a:t>
            </a:r>
            <a:r>
              <a:rPr lang="en-US" sz="4299" dirty="0" err="1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huomiota</a:t>
            </a:r>
            <a:endParaRPr lang="en-US" sz="4299" dirty="0">
              <a:solidFill>
                <a:srgbClr val="000000"/>
              </a:solidFill>
              <a:latin typeface="Alegreya"/>
              <a:ea typeface="Alegreya"/>
              <a:cs typeface="Alegreya"/>
              <a:sym typeface="Alegreya"/>
            </a:endParaRPr>
          </a:p>
          <a:p>
            <a:pPr algn="l">
              <a:lnSpc>
                <a:spcPts val="4299"/>
              </a:lnSpc>
            </a:pPr>
            <a:r>
              <a:rPr lang="en-US" sz="4299" dirty="0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           -</a:t>
            </a:r>
            <a:r>
              <a:rPr lang="en-US" sz="4299" dirty="0" err="1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Ohjeiden</a:t>
            </a:r>
            <a:r>
              <a:rPr lang="en-US" sz="4299" dirty="0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 </a:t>
            </a:r>
            <a:r>
              <a:rPr lang="en-US" sz="4299" dirty="0" err="1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kuuntelu</a:t>
            </a:r>
            <a:r>
              <a:rPr lang="en-US" sz="4299" dirty="0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 → </a:t>
            </a:r>
            <a:r>
              <a:rPr lang="en-US" sz="4299" dirty="0" err="1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työskentely</a:t>
            </a:r>
            <a:r>
              <a:rPr lang="en-US" sz="4299" dirty="0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 </a:t>
            </a:r>
            <a:r>
              <a:rPr lang="en-US" sz="4299" dirty="0" err="1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helpottuu</a:t>
            </a:r>
            <a:endParaRPr lang="en-US" sz="4299" dirty="0">
              <a:solidFill>
                <a:srgbClr val="000000"/>
              </a:solidFill>
              <a:latin typeface="Alegreya"/>
              <a:ea typeface="Alegreya"/>
              <a:cs typeface="Alegreya"/>
              <a:sym typeface="Alegreya"/>
            </a:endParaRPr>
          </a:p>
          <a:p>
            <a:pPr algn="l">
              <a:lnSpc>
                <a:spcPts val="4299"/>
              </a:lnSpc>
            </a:pPr>
            <a:r>
              <a:rPr lang="en-US" sz="4299" dirty="0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          → </a:t>
            </a:r>
            <a:r>
              <a:rPr lang="en-US" sz="4299" dirty="0" err="1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tällä</a:t>
            </a:r>
            <a:r>
              <a:rPr lang="en-US" sz="4299" dirty="0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 </a:t>
            </a:r>
            <a:r>
              <a:rPr lang="en-US" sz="4299" dirty="0" err="1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hetkellä</a:t>
            </a:r>
            <a:r>
              <a:rPr lang="en-US" sz="4299" dirty="0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 </a:t>
            </a:r>
            <a:r>
              <a:rPr lang="en-US" sz="4299" dirty="0" err="1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tehtäviä</a:t>
            </a:r>
            <a:r>
              <a:rPr lang="en-US" sz="4299" dirty="0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 </a:t>
            </a:r>
            <a:r>
              <a:rPr lang="en-US" sz="4299" dirty="0" err="1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tehdessä</a:t>
            </a:r>
            <a:r>
              <a:rPr lang="en-US" sz="4299" dirty="0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 </a:t>
            </a:r>
            <a:r>
              <a:rPr lang="en-US" sz="4299" dirty="0" err="1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onnistuu</a:t>
            </a:r>
            <a:r>
              <a:rPr lang="en-US" sz="4299" dirty="0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 </a:t>
            </a:r>
            <a:r>
              <a:rPr lang="en-US" sz="4299" dirty="0" err="1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paremmin</a:t>
            </a:r>
            <a:r>
              <a:rPr lang="en-US" sz="4299" dirty="0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, </a:t>
            </a:r>
            <a:r>
              <a:rPr lang="en-US" sz="4299" dirty="0" err="1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kun</a:t>
            </a:r>
            <a:r>
              <a:rPr lang="en-US" sz="4299" dirty="0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 </a:t>
            </a:r>
          </a:p>
          <a:p>
            <a:pPr algn="l">
              <a:lnSpc>
                <a:spcPts val="4299"/>
              </a:lnSpc>
            </a:pPr>
            <a:r>
              <a:rPr lang="en-US" sz="4299" dirty="0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              </a:t>
            </a:r>
            <a:r>
              <a:rPr lang="en-US" sz="4299" dirty="0" err="1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esim</a:t>
            </a:r>
            <a:r>
              <a:rPr lang="en-US" sz="4299" dirty="0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. </a:t>
            </a:r>
            <a:r>
              <a:rPr lang="en-US" sz="4299" dirty="0" err="1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opetuksen</a:t>
            </a:r>
            <a:r>
              <a:rPr lang="en-US" sz="4299" dirty="0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 tai </a:t>
            </a:r>
            <a:r>
              <a:rPr lang="en-US" sz="4299" dirty="0" err="1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ohjeiden</a:t>
            </a:r>
            <a:r>
              <a:rPr lang="en-US" sz="4299" dirty="0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 </a:t>
            </a:r>
            <a:r>
              <a:rPr lang="en-US" sz="4299" dirty="0" err="1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aikana</a:t>
            </a:r>
            <a:endParaRPr lang="en-US" sz="4299" dirty="0">
              <a:solidFill>
                <a:srgbClr val="000000"/>
              </a:solidFill>
              <a:latin typeface="Alegreya"/>
              <a:ea typeface="Alegreya"/>
              <a:cs typeface="Alegreya"/>
              <a:sym typeface="Alegreya"/>
            </a:endParaRPr>
          </a:p>
          <a:p>
            <a:pPr algn="l">
              <a:lnSpc>
                <a:spcPts val="4299"/>
              </a:lnSpc>
            </a:pPr>
            <a:endParaRPr lang="en-US" sz="4299" dirty="0">
              <a:solidFill>
                <a:srgbClr val="000000"/>
              </a:solidFill>
              <a:latin typeface="Alegreya"/>
              <a:ea typeface="Alegreya"/>
              <a:cs typeface="Alegreya"/>
              <a:sym typeface="Alegreya"/>
            </a:endParaRPr>
          </a:p>
          <a:p>
            <a:pPr marL="928369" lvl="1" indent="-464185" algn="l">
              <a:lnSpc>
                <a:spcPts val="4299"/>
              </a:lnSpc>
              <a:buFont typeface="Arial"/>
              <a:buChar char="•"/>
            </a:pPr>
            <a:r>
              <a:rPr lang="en-US" sz="4299" dirty="0" err="1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Stressilelut</a:t>
            </a:r>
            <a:r>
              <a:rPr lang="en-US" sz="4299" dirty="0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 </a:t>
            </a:r>
            <a:r>
              <a:rPr lang="en-US" sz="4299" dirty="0" err="1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luokassa</a:t>
            </a:r>
            <a:r>
              <a:rPr lang="en-US" sz="4299" dirty="0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 </a:t>
            </a:r>
          </a:p>
          <a:p>
            <a:pPr algn="l">
              <a:lnSpc>
                <a:spcPts val="4299"/>
              </a:lnSpc>
            </a:pPr>
            <a:r>
              <a:rPr lang="en-US" sz="4299" dirty="0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          -</a:t>
            </a:r>
            <a:r>
              <a:rPr lang="en-US" sz="4299" dirty="0" err="1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Pohtikaa</a:t>
            </a:r>
            <a:r>
              <a:rPr lang="en-US" sz="4299" dirty="0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 </a:t>
            </a:r>
            <a:r>
              <a:rPr lang="en-US" sz="4299" dirty="0" err="1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yhdessä</a:t>
            </a:r>
            <a:r>
              <a:rPr lang="en-US" sz="4299" dirty="0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 </a:t>
            </a:r>
            <a:r>
              <a:rPr lang="en-US" sz="4299" dirty="0" err="1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lapsen</a:t>
            </a:r>
            <a:r>
              <a:rPr lang="en-US" sz="4299" dirty="0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 </a:t>
            </a:r>
            <a:r>
              <a:rPr lang="en-US" sz="4299" dirty="0" err="1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kanssa</a:t>
            </a:r>
            <a:r>
              <a:rPr lang="en-US" sz="4299" dirty="0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, </a:t>
            </a:r>
            <a:r>
              <a:rPr lang="en-US" sz="4299" dirty="0" err="1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auttaako</a:t>
            </a:r>
            <a:r>
              <a:rPr lang="en-US" sz="4299" dirty="0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 </a:t>
            </a:r>
            <a:r>
              <a:rPr lang="en-US" sz="4299" dirty="0" err="1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stressilelu</a:t>
            </a:r>
            <a:r>
              <a:rPr lang="en-US" sz="4299" dirty="0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 </a:t>
            </a:r>
            <a:r>
              <a:rPr lang="en-US" sz="4299" dirty="0" err="1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oikeasti</a:t>
            </a:r>
            <a:r>
              <a:rPr lang="en-US" sz="4299" dirty="0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  </a:t>
            </a:r>
          </a:p>
          <a:p>
            <a:pPr algn="l">
              <a:lnSpc>
                <a:spcPts val="4299"/>
              </a:lnSpc>
            </a:pPr>
            <a:r>
              <a:rPr lang="en-US" sz="4299" dirty="0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            </a:t>
            </a:r>
            <a:r>
              <a:rPr lang="en-US" sz="4299" dirty="0" err="1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keskittymään</a:t>
            </a:r>
            <a:endParaRPr lang="en-US" sz="4299" dirty="0">
              <a:solidFill>
                <a:srgbClr val="000000"/>
              </a:solidFill>
              <a:latin typeface="Alegreya"/>
              <a:ea typeface="Alegreya"/>
              <a:cs typeface="Alegreya"/>
              <a:sym typeface="Alegreya"/>
            </a:endParaRPr>
          </a:p>
          <a:p>
            <a:pPr algn="l">
              <a:lnSpc>
                <a:spcPts val="4299"/>
              </a:lnSpc>
            </a:pPr>
            <a:r>
              <a:rPr lang="en-US" sz="4299" dirty="0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          -Max. 1 </a:t>
            </a:r>
            <a:r>
              <a:rPr lang="en-US" sz="4299" dirty="0" err="1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kpl</a:t>
            </a:r>
            <a:r>
              <a:rPr lang="en-US" sz="4299" dirty="0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 </a:t>
            </a:r>
            <a:r>
              <a:rPr lang="en-US" sz="4299" dirty="0" err="1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kerrallaan</a:t>
            </a:r>
            <a:r>
              <a:rPr lang="en-US" sz="4299" dirty="0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 </a:t>
            </a:r>
            <a:r>
              <a:rPr lang="en-US" sz="4299" dirty="0" err="1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mukana</a:t>
            </a:r>
            <a:endParaRPr lang="en-US" sz="4299" dirty="0">
              <a:solidFill>
                <a:srgbClr val="000000"/>
              </a:solidFill>
              <a:latin typeface="Alegreya"/>
              <a:ea typeface="Alegreya"/>
              <a:cs typeface="Alegreya"/>
              <a:sym typeface="Alegreya"/>
            </a:endParaRPr>
          </a:p>
          <a:p>
            <a:pPr algn="l">
              <a:lnSpc>
                <a:spcPts val="4299"/>
              </a:lnSpc>
            </a:pPr>
            <a:r>
              <a:rPr lang="en-US" sz="4299" dirty="0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          -Ei </a:t>
            </a:r>
            <a:r>
              <a:rPr lang="en-US" sz="4299" dirty="0" err="1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itsetekemiä</a:t>
            </a:r>
            <a:r>
              <a:rPr lang="en-US" sz="4299" dirty="0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 tai </a:t>
            </a:r>
            <a:r>
              <a:rPr lang="en-US" sz="4299" dirty="0" err="1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paljon</a:t>
            </a:r>
            <a:r>
              <a:rPr lang="en-US" sz="4299" dirty="0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 </a:t>
            </a:r>
            <a:r>
              <a:rPr lang="en-US" sz="4299" dirty="0" err="1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liikkuvia</a:t>
            </a:r>
            <a:r>
              <a:rPr lang="en-US" sz="4299" dirty="0">
                <a:solidFill>
                  <a:srgbClr val="000000"/>
                </a:solidFill>
                <a:latin typeface="Alegreya"/>
                <a:ea typeface="Alegreya"/>
                <a:cs typeface="Alegreya"/>
                <a:sym typeface="Alegreya"/>
              </a:rPr>
              <a:t> </a:t>
            </a:r>
          </a:p>
          <a:p>
            <a:pPr algn="l">
              <a:lnSpc>
                <a:spcPts val="4299"/>
              </a:lnSpc>
            </a:pPr>
            <a:endParaRPr lang="en-US" sz="4299" dirty="0">
              <a:solidFill>
                <a:srgbClr val="000000"/>
              </a:solidFill>
              <a:latin typeface="Alegreya"/>
              <a:ea typeface="Alegreya"/>
              <a:cs typeface="Alegreya"/>
              <a:sym typeface="Alegreya"/>
            </a:endParaRPr>
          </a:p>
          <a:p>
            <a:pPr algn="l">
              <a:lnSpc>
                <a:spcPts val="4299"/>
              </a:lnSpc>
            </a:pPr>
            <a:endParaRPr lang="en-US" sz="4299" dirty="0">
              <a:solidFill>
                <a:srgbClr val="000000"/>
              </a:solidFill>
              <a:latin typeface="Alegreya"/>
              <a:ea typeface="Alegreya"/>
              <a:cs typeface="Alegreya"/>
              <a:sym typeface="Alegreya"/>
            </a:endParaRPr>
          </a:p>
          <a:p>
            <a:pPr algn="l">
              <a:lnSpc>
                <a:spcPts val="4299"/>
              </a:lnSpc>
            </a:pPr>
            <a:endParaRPr lang="en-US" sz="4299" dirty="0">
              <a:solidFill>
                <a:srgbClr val="000000"/>
              </a:solidFill>
              <a:latin typeface="Alegreya"/>
              <a:ea typeface="Alegreya"/>
              <a:cs typeface="Alegreya"/>
              <a:sym typeface="Alegrey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0" t="-9510" r="-1696" b="-11203"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3" name="TextBox 3"/>
          <p:cNvSpPr txBox="1"/>
          <p:nvPr/>
        </p:nvSpPr>
        <p:spPr>
          <a:xfrm>
            <a:off x="2616729" y="2940516"/>
            <a:ext cx="13054542" cy="2906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410"/>
              </a:lnSpc>
            </a:pPr>
            <a:r>
              <a:rPr lang="en-US" sz="16721">
                <a:solidFill>
                  <a:srgbClr val="000000"/>
                </a:solidFill>
                <a:latin typeface="Bobby Jones"/>
                <a:ea typeface="Bobby Jones"/>
                <a:cs typeface="Bobby Jones"/>
                <a:sym typeface="Bobby Jones"/>
              </a:rPr>
              <a:t>Kiitos!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2831326" y="5732716"/>
            <a:ext cx="12625348" cy="20069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029"/>
              </a:lnSpc>
            </a:pPr>
            <a:r>
              <a:rPr lang="en-US" sz="5735" b="1">
                <a:solidFill>
                  <a:srgbClr val="000000"/>
                </a:solidFill>
                <a:latin typeface="Alegreya Bold"/>
                <a:ea typeface="Alegreya Bold"/>
                <a:cs typeface="Alegreya Bold"/>
                <a:sym typeface="Alegreya Bold"/>
              </a:rPr>
              <a:t>Kysymyksiä? </a:t>
            </a:r>
          </a:p>
          <a:p>
            <a:pPr algn="ctr">
              <a:lnSpc>
                <a:spcPts val="8029"/>
              </a:lnSpc>
            </a:pPr>
            <a:r>
              <a:rPr lang="en-US" sz="5735" b="1">
                <a:solidFill>
                  <a:srgbClr val="000000"/>
                </a:solidFill>
                <a:latin typeface="Alegreya Bold"/>
                <a:ea typeface="Alegreya Bold"/>
                <a:cs typeface="Alegreya Bold"/>
                <a:sym typeface="Alegreya Bold"/>
              </a:rPr>
              <a:t>Vapaata keskustelua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363</Words>
  <Application>Microsoft Macintosh PowerPoint</Application>
  <PresentationFormat>Mukautettu</PresentationFormat>
  <Paragraphs>81</Paragraphs>
  <Slides>8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8</vt:i4>
      </vt:variant>
    </vt:vector>
  </HeadingPairs>
  <TitlesOfParts>
    <vt:vector size="14" baseType="lpstr">
      <vt:lpstr>Alegreya</vt:lpstr>
      <vt:lpstr>Calibri</vt:lpstr>
      <vt:lpstr>Bobby Jones</vt:lpstr>
      <vt:lpstr>Alegreya Bold</vt:lpstr>
      <vt:lpstr>Arial</vt:lpstr>
      <vt:lpstr>Office Theme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Vanhempainilta 3B</dc:title>
  <cp:lastModifiedBy>Venla Kokkonen</cp:lastModifiedBy>
  <cp:revision>3</cp:revision>
  <dcterms:created xsi:type="dcterms:W3CDTF">2006-08-16T00:00:00Z</dcterms:created>
  <dcterms:modified xsi:type="dcterms:W3CDTF">2026-09-01T16:25:03Z</dcterms:modified>
  <dc:identifier>DAHTmK1rNHk</dc:identifier>
</cp:coreProperties>
</file>