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1"/>
  </p:notesMasterIdLst>
  <p:sldIdLst>
    <p:sldId id="256" r:id="rId2"/>
    <p:sldId id="257" r:id="rId3"/>
    <p:sldId id="259" r:id="rId4"/>
    <p:sldId id="261" r:id="rId5"/>
    <p:sldId id="264" r:id="rId6"/>
    <p:sldId id="260" r:id="rId7"/>
    <p:sldId id="262" r:id="rId8"/>
    <p:sldId id="263" r:id="rId9"/>
    <p:sldId id="258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3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4F9EC-6179-4E26-8D11-8BE60ABB121F}" type="datetimeFigureOut">
              <a:rPr lang="fi-FI"/>
              <a:t>16.5.2017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63E10-DDAD-4521-AFDE-23E7681D7F98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63E10-DDAD-4521-AFDE-23E7681D7F98}" type="slidenum">
              <a:rPr lang="fi-FI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775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63E10-DDAD-4521-AFDE-23E7681D7F98}" type="slidenum">
              <a:rPr lang="fi-FI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2662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63E10-DDAD-4521-AFDE-23E7681D7F98}" type="slidenum">
              <a:rPr lang="fi-FI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4903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63E10-DDAD-4521-AFDE-23E7681D7F98}" type="slidenum">
              <a:rPr lang="fi-FI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2636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63E10-DDAD-4521-AFDE-23E7681D7F98}" type="slidenum">
              <a:rPr lang="fi-FI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3978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63E10-DDAD-4521-AFDE-23E7681D7F98}" type="slidenum">
              <a:rPr lang="fi-FI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8669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63E10-DDAD-4521-AFDE-23E7681D7F98}" type="slidenum">
              <a:rPr lang="fi-FI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9279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63E10-DDAD-4521-AFDE-23E7681D7F98}" type="slidenum">
              <a:rPr lang="fi-FI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37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16.5.2017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268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16.5.2017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836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16.5.2017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688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16.5.2017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207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16.5.2017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261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16.5.2017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039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16.5.2017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4511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16.5.2017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5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16.5.2017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796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16.5.2017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912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16.5.2017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368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16.5.2017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109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mikkeli-my.sharepoint.com/personal/esa_tuupanen_edu_mikkeli_fi/Documents/8%20lk%20ue/4%20kpl/4_001(1)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7200">
                <a:latin typeface="Century Gothic"/>
              </a:rPr>
              <a:t>Kirkon jakautuminen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latin typeface="Comic Sans MS"/>
              </a:rPr>
              <a:t>NV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>
                <a:solidFill>
                  <a:srgbClr val="000000"/>
                </a:solidFill>
                <a:latin typeface="Century Gothic"/>
              </a:rPr>
              <a:t>Kirkko jakautui kahtia vuonna 1054</a:t>
            </a:r>
          </a:p>
          <a:p>
            <a:r>
              <a:rPr lang="fi-FI" sz="2400">
                <a:solidFill>
                  <a:srgbClr val="000000"/>
                </a:solidFill>
                <a:latin typeface="Century Gothic"/>
              </a:rPr>
              <a:t>Kirkon jakautumisesta syntyi läntinen kirkkokunta sekä itäinen kirkkokunta</a:t>
            </a:r>
          </a:p>
          <a:p>
            <a:r>
              <a:rPr lang="fi-FI" sz="2400">
                <a:solidFill>
                  <a:srgbClr val="000000"/>
                </a:solidFill>
                <a:latin typeface="Century Gothic"/>
              </a:rPr>
              <a:t>Jakautumisen syyt: kiista kirkon johtajuudesta, kirkollisen käytännön  eroavuudet, poliittinen tilanne ja opilliset erimielisyydet</a:t>
            </a:r>
          </a:p>
        </p:txBody>
      </p:sp>
    </p:spTree>
    <p:extLst>
      <p:ext uri="{BB962C8B-B14F-4D97-AF65-F5344CB8AC3E}">
        <p14:creationId xmlns:p14="http://schemas.microsoft.com/office/powerpoint/2010/main" val="12448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>
                <a:latin typeface="Century Gothic"/>
              </a:rPr>
              <a:t>Läntinen kirkkokunta eli katolinen kirkko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000">
                <a:latin typeface="Century Gothic"/>
              </a:rPr>
              <a:t> Pääkaupunki Rooma</a:t>
            </a:r>
          </a:p>
          <a:p>
            <a:r>
              <a:rPr lang="fi-FI" sz="2000">
                <a:latin typeface="Century Gothic"/>
              </a:rPr>
              <a:t>Johtaja paavi</a:t>
            </a:r>
          </a:p>
          <a:p>
            <a:r>
              <a:rPr lang="fi-FI" sz="2000">
                <a:latin typeface="Century Gothic"/>
              </a:rPr>
              <a:t>Kielenä latina</a:t>
            </a:r>
          </a:p>
          <a:p>
            <a:r>
              <a:rPr lang="fi-FI" sz="2000">
                <a:latin typeface="Century Gothic"/>
              </a:rPr>
              <a:t>Papit parrattomia ja elivät selibaatissa</a:t>
            </a:r>
          </a:p>
          <a:p>
            <a:r>
              <a:rPr lang="fi-FI" sz="2000">
                <a:latin typeface="Century Gothic"/>
              </a:rPr>
              <a:t>Ehtoollisleipä happamatonta</a:t>
            </a:r>
          </a:p>
          <a:p>
            <a:r>
              <a:rPr lang="fi-FI" sz="2000">
                <a:latin typeface="Century Gothic"/>
              </a:rPr>
              <a:t>Uskonnonharjoitus käytännöllistä ja ulospäin suuntautuvaa</a:t>
            </a:r>
          </a:p>
          <a:p>
            <a:r>
              <a:rPr lang="fi-FI" sz="2000">
                <a:latin typeface="Century Gothic"/>
              </a:rPr>
              <a:t>Uskontunnustukseen tehty lisäys, jonka mukaan Pyhä Henki lähtee Isän lisäksi myös Pojasta</a:t>
            </a:r>
          </a:p>
        </p:txBody>
      </p:sp>
    </p:spTree>
    <p:extLst>
      <p:ext uri="{BB962C8B-B14F-4D97-AF65-F5344CB8AC3E}">
        <p14:creationId xmlns:p14="http://schemas.microsoft.com/office/powerpoint/2010/main" val="391334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/>
          <p:cNvPicPr>
            <a:picLocks noChangeAspect="1"/>
          </p:cNvPicPr>
          <p:nvPr/>
        </p:nvPicPr>
        <p:blipFill rotWithShape="1">
          <a:blip r:embed="rId3"/>
          <a:srcRect l="9646" r="16839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Autofit/>
          </a:bodyPr>
          <a:lstStyle/>
          <a:p>
            <a:r>
              <a:rPr lang="fi-FI" sz="3600">
                <a:solidFill>
                  <a:srgbClr val="000000"/>
                </a:solidFill>
                <a:latin typeface="Century Gothic"/>
              </a:rPr>
              <a:t>Kolumbian katolisen kirkon pääkatedraali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>
              <a:latin typeface="Calibri"/>
            </a:endParaRPr>
          </a:p>
          <a:p>
            <a:endParaRPr lang="en-US" sz="1800">
              <a:latin typeface="Calibri"/>
            </a:endParaRPr>
          </a:p>
          <a:p>
            <a:endParaRPr lang="en-US" sz="1800">
              <a:latin typeface="Calibri"/>
            </a:endParaRPr>
          </a:p>
          <a:p>
            <a:pPr marL="0" indent="0">
              <a:buNone/>
            </a:pPr>
            <a:r>
              <a:rPr lang="en-US" sz="1800" err="1">
                <a:latin typeface="Century Gothic"/>
              </a:rPr>
              <a:t>Kuva</a:t>
            </a:r>
            <a:r>
              <a:rPr lang="en-US" sz="1800">
                <a:latin typeface="Century Gothic"/>
              </a:rPr>
              <a:t>: https://www.google.fi/search?q=katolinen+kirkko&amp;source=lnms&amp;tbm=isch&amp;sa=X&amp;ved=0ahUKEwj4lez4l-LTAhWlC5oKHQWmC1oQ_AUICigB&amp;biw=1366&amp;bih=667#imgrc=s8h-7VFyhscbkM:</a:t>
            </a:r>
          </a:p>
        </p:txBody>
      </p:sp>
    </p:spTree>
    <p:extLst>
      <p:ext uri="{BB962C8B-B14F-4D97-AF65-F5344CB8AC3E}">
        <p14:creationId xmlns:p14="http://schemas.microsoft.com/office/powerpoint/2010/main" val="2869041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/>
          <p:cNvPicPr>
            <a:picLocks noChangeAspect="1"/>
          </p:cNvPicPr>
          <p:nvPr/>
        </p:nvPicPr>
        <p:blipFill rotWithShape="1">
          <a:blip r:embed="rId3"/>
          <a:srcRect l="11442" r="12699" b="1"/>
          <a:stretch/>
        </p:blipFill>
        <p:spPr>
          <a:xfrm>
            <a:off x="28575" y="1323975"/>
            <a:ext cx="8114843" cy="5406947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/>
              <a:t>Katolisuuden levinneisyys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151783" y="1687842"/>
            <a:ext cx="380085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err="1"/>
              <a:t>Kuva</a:t>
            </a:r>
            <a:r>
              <a:rPr lang="en-US" sz="2000"/>
              <a:t>: https://www.google.fi/search?q=katolisuuden+levinneisyys&amp;source=lnms&amp;tbm=isch&amp;sa=X&amp;ved=0ahUKEwjPgIjU4_PTAhUE3SwKHannCMYQ_AUICigB&amp;biw=1366&amp;bih=667#imgrc=7REeYgwMH9fhqM:</a:t>
            </a:r>
          </a:p>
        </p:txBody>
      </p:sp>
    </p:spTree>
    <p:extLst>
      <p:ext uri="{BB962C8B-B14F-4D97-AF65-F5344CB8AC3E}">
        <p14:creationId xmlns:p14="http://schemas.microsoft.com/office/powerpoint/2010/main" val="220425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Itäinen kirkkokunta eli ortodoksinen kirkko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>
                <a:solidFill>
                  <a:srgbClr val="000000"/>
                </a:solidFill>
                <a:latin typeface="Century Gothic"/>
              </a:rPr>
              <a:t>Johtaja patriarkka</a:t>
            </a:r>
          </a:p>
          <a:p>
            <a:r>
              <a:rPr lang="fi-FI">
                <a:latin typeface="Century Gothic"/>
              </a:rPr>
              <a:t>Pääkaupunki oli Konstantinopoli (nimi nykyään Istanbul), mutta pääkaupungiksi vaihtui Moskova, kun katolisen kirkon ristiretkiritarit tuhosivat Konstantinopolin</a:t>
            </a:r>
          </a:p>
          <a:p>
            <a:r>
              <a:rPr lang="fi-FI">
                <a:latin typeface="Century Gothic"/>
              </a:rPr>
              <a:t>Kielenä kreikka</a:t>
            </a:r>
          </a:p>
          <a:p>
            <a:r>
              <a:rPr lang="fi-FI">
                <a:latin typeface="Century Gothic"/>
              </a:rPr>
              <a:t>Papeilla parrat, saivat mennä naimisiin ennen kuin tulivat papeiksi</a:t>
            </a:r>
          </a:p>
          <a:p>
            <a:r>
              <a:rPr lang="fi-FI">
                <a:latin typeface="Century Gothic"/>
              </a:rPr>
              <a:t>Ehtoollisleipä hapanta</a:t>
            </a:r>
          </a:p>
          <a:p>
            <a:r>
              <a:rPr lang="fi-FI">
                <a:latin typeface="Century Gothic"/>
              </a:rPr>
              <a:t>Uskonnonharjoitus mietiskelevää ja sisäänpäin kääntyvää</a:t>
            </a:r>
          </a:p>
          <a:p>
            <a:r>
              <a:rPr lang="fi-FI">
                <a:latin typeface="Century Gothic"/>
              </a:rPr>
              <a:t>Perinteinen uskontunnustus</a:t>
            </a:r>
          </a:p>
        </p:txBody>
      </p:sp>
    </p:spTree>
    <p:extLst>
      <p:ext uri="{BB962C8B-B14F-4D97-AF65-F5344CB8AC3E}">
        <p14:creationId xmlns:p14="http://schemas.microsoft.com/office/powerpoint/2010/main" val="2985659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/>
          <p:cNvPicPr>
            <a:picLocks noChangeAspect="1"/>
          </p:cNvPicPr>
          <p:nvPr/>
        </p:nvPicPr>
        <p:blipFill rotWithShape="1">
          <a:blip r:embed="rId3"/>
          <a:srcRect r="435" b="1"/>
          <a:stretch/>
        </p:blipFill>
        <p:spPr>
          <a:xfrm>
            <a:off x="0" y="1494906"/>
            <a:ext cx="7590262" cy="520434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>
                <a:latin typeface="Century Gothic"/>
              </a:rPr>
              <a:t>Ortodoksinen kirkko Venäjällä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552944" y="1825625"/>
            <a:ext cx="380085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err="1">
                <a:latin typeface="Century Gothic"/>
              </a:rPr>
              <a:t>Kuva</a:t>
            </a:r>
            <a:r>
              <a:rPr lang="en-US" sz="2000">
                <a:latin typeface="Century Gothic"/>
              </a:rPr>
              <a:t>: https://www.google.fi/search?q=ortodoksinen+kirkko&amp;source=lnms&amp;tbm=isch&amp;sa=X&amp;sqi=2&amp;ved=0ahUKEwjF1tXXmeLTAhXGHpoKHcvDDz0Q_AUIBigB&amp;biw=1366&amp;bih=667#imgrc=eMPcg2PvFMHSbM:</a:t>
            </a:r>
          </a:p>
        </p:txBody>
      </p:sp>
    </p:spTree>
    <p:extLst>
      <p:ext uri="{BB962C8B-B14F-4D97-AF65-F5344CB8AC3E}">
        <p14:creationId xmlns:p14="http://schemas.microsoft.com/office/powerpoint/2010/main" val="548579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8"/>
          <p:cNvPicPr>
            <a:picLocks noChangeAspect="1"/>
          </p:cNvPicPr>
          <p:nvPr/>
        </p:nvPicPr>
        <p:blipFill rotWithShape="1">
          <a:blip r:embed="rId3"/>
          <a:srcRect l="18887" r="4160" b="2"/>
          <a:stretch/>
        </p:blipFill>
        <p:spPr>
          <a:xfrm>
            <a:off x="0" y="1266825"/>
            <a:ext cx="8206781" cy="562442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>
                <a:latin typeface="Century Gothic"/>
              </a:rPr>
              <a:t>Ortodoksisuuden levinneisyys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8439150" y="1562100"/>
            <a:ext cx="380085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err="1"/>
              <a:t>Kuva</a:t>
            </a:r>
            <a:r>
              <a:rPr lang="en-US" sz="2000"/>
              <a:t>: https://www.google.fi/search?q=ortodoksinen+kirkko&amp;source=lnms&amp;tbm=isch&amp;sa=X&amp;sqi=2&amp;ved=0ahUKEwjF1tXXmeLTAhXGHpoKHcvDDz0Q_AUIBigB&amp;biw=1366&amp;bih=667#tbm=isch&amp;q=ortodoksinen+kirkko+levinneisyys&amp;imgrc=DhWY9hKvCHmNNM:</a:t>
            </a:r>
          </a:p>
        </p:txBody>
      </p:sp>
    </p:spTree>
    <p:extLst>
      <p:ext uri="{BB962C8B-B14F-4D97-AF65-F5344CB8AC3E}">
        <p14:creationId xmlns:p14="http://schemas.microsoft.com/office/powerpoint/2010/main" val="3247856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Century Gothic"/>
              </a:rPr>
              <a:t>Lähdeluettelo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latin typeface="Century Gothic"/>
                <a:hlinkClick r:id="rId3"/>
              </a:rPr>
              <a:t>https://edumikkeli-my.sharepoint.com/personal/esa_tuupanen_edu_mikkeli_fi/Documents/8%20lk%20ue/4%20kpl/4_001(1).pdf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81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Laajakuva</PresentationFormat>
  <Paragraphs>42</Paragraphs>
  <Slides>9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Comic Sans MS</vt:lpstr>
      <vt:lpstr>Office-teema</vt:lpstr>
      <vt:lpstr>Kirkon jakautuminen</vt:lpstr>
      <vt:lpstr>PowerPoint-esitys</vt:lpstr>
      <vt:lpstr>Läntinen kirkkokunta eli katolinen kirkko</vt:lpstr>
      <vt:lpstr>Kolumbian katolisen kirkon pääkatedraali</vt:lpstr>
      <vt:lpstr>Katolisuuden levinneisyys</vt:lpstr>
      <vt:lpstr>Itäinen kirkkokunta eli ortodoksinen kirkko</vt:lpstr>
      <vt:lpstr>Ortodoksinen kirkko Venäjällä</vt:lpstr>
      <vt:lpstr>Ortodoksisuuden levinneisyys</vt:lpstr>
      <vt:lpstr>Lähdeluettelo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Kirkon jakautuminen</dc:title>
  <dc:creator>Esa</dc:creator>
  <cp:lastModifiedBy>Tuupanen Esa</cp:lastModifiedBy>
  <cp:revision>2</cp:revision>
  <dcterms:modified xsi:type="dcterms:W3CDTF">2017-05-16T18:19:37Z</dcterms:modified>
</cp:coreProperties>
</file>