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7465F7-9727-F632-A7C3-1FBC500F241A}" v="830" dt="2024-09-26T11:53:26.981"/>
    <p1510:client id="{DD918673-C4EE-45AB-926F-5FE5F272B90A}" v="73" dt="2024-09-26T14:46:27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F3ED9-41B0-44CF-B02C-145D87531C7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033E279-E1F9-4D42-850B-6DAA989A449B}">
      <dgm:prSet/>
      <dgm:spPr/>
      <dgm:t>
        <a:bodyPr/>
        <a:lstStyle/>
        <a:p>
          <a:pPr>
            <a:defRPr b="1"/>
          </a:pPr>
          <a:r>
            <a:rPr lang="fi-FI"/>
            <a:t>Ironiassa kirjaimellinen viesti ymmärretään vastakohdakseen.</a:t>
          </a:r>
          <a:endParaRPr lang="en-US"/>
        </a:p>
      </dgm:t>
    </dgm:pt>
    <dgm:pt modelId="{327935D2-BAE9-43AE-A235-95A5672EC870}" type="parTrans" cxnId="{0F0D3273-D32D-4AF5-96FA-D29D94ED562B}">
      <dgm:prSet/>
      <dgm:spPr/>
      <dgm:t>
        <a:bodyPr/>
        <a:lstStyle/>
        <a:p>
          <a:endParaRPr lang="en-US"/>
        </a:p>
      </dgm:t>
    </dgm:pt>
    <dgm:pt modelId="{962C9CFC-37E0-4447-8551-87F946A064B7}" type="sibTrans" cxnId="{0F0D3273-D32D-4AF5-96FA-D29D94ED562B}">
      <dgm:prSet/>
      <dgm:spPr/>
      <dgm:t>
        <a:bodyPr/>
        <a:lstStyle/>
        <a:p>
          <a:endParaRPr lang="en-US"/>
        </a:p>
      </dgm:t>
    </dgm:pt>
    <dgm:pt modelId="{28754F48-60DE-4302-BE33-0C96DCAF5036}">
      <dgm:prSet/>
      <dgm:spPr/>
      <dgm:t>
        <a:bodyPr/>
        <a:lstStyle/>
        <a:p>
          <a:pPr>
            <a:defRPr b="1"/>
          </a:pPr>
          <a:r>
            <a:rPr lang="fi-FI" dirty="0"/>
            <a:t>Vastaanottajalle ironia on vaikea huumorin laji: ironialla ei ole kielellistä tunnusmerkkiä. </a:t>
          </a:r>
        </a:p>
        <a:p>
          <a:pPr>
            <a:defRPr b="1"/>
          </a:pPr>
          <a:r>
            <a:rPr lang="fi-FI" dirty="0"/>
            <a:t>Se pitää tunnistaa kontekstin, tyylin ja yleisen ymmärryksen avulla. </a:t>
          </a:r>
          <a:br>
            <a:rPr lang="fi-FI" dirty="0"/>
          </a:br>
          <a:r>
            <a:rPr lang="fi-FI" b="1" dirty="0"/>
            <a:t>Väärin tulkinnan riski on suuri. </a:t>
          </a:r>
          <a:endParaRPr lang="en-US" dirty="0"/>
        </a:p>
      </dgm:t>
    </dgm:pt>
    <dgm:pt modelId="{0D7136E7-0269-408D-9C06-10DA7612F485}" type="parTrans" cxnId="{A475346A-B019-46FF-841F-EC8104F3B9F0}">
      <dgm:prSet/>
      <dgm:spPr/>
      <dgm:t>
        <a:bodyPr/>
        <a:lstStyle/>
        <a:p>
          <a:endParaRPr lang="en-US"/>
        </a:p>
      </dgm:t>
    </dgm:pt>
    <dgm:pt modelId="{80C9DC9E-7439-49C4-B4B9-CD933B214274}" type="sibTrans" cxnId="{A475346A-B019-46FF-841F-EC8104F3B9F0}">
      <dgm:prSet/>
      <dgm:spPr/>
      <dgm:t>
        <a:bodyPr/>
        <a:lstStyle/>
        <a:p>
          <a:endParaRPr lang="en-US"/>
        </a:p>
      </dgm:t>
    </dgm:pt>
    <dgm:pt modelId="{E1BA6D9D-B69C-4B40-A69B-7C50EB0A3DE8}">
      <dgm:prSet/>
      <dgm:spPr/>
      <dgm:t>
        <a:bodyPr/>
        <a:lstStyle/>
        <a:p>
          <a:pPr>
            <a:defRPr b="1"/>
          </a:pPr>
          <a:r>
            <a:rPr lang="fi-FI"/>
            <a:t>Sanasto tai lausetaso voi paljastaa ironian: liioittelua ja kärjistämistä.</a:t>
          </a:r>
          <a:endParaRPr lang="en-US"/>
        </a:p>
      </dgm:t>
    </dgm:pt>
    <dgm:pt modelId="{76A996B1-6E53-4ED4-AD7B-00720BFE2199}" type="parTrans" cxnId="{4D60C7EA-286B-4C50-95AA-BF60CCD3ED4C}">
      <dgm:prSet/>
      <dgm:spPr/>
      <dgm:t>
        <a:bodyPr/>
        <a:lstStyle/>
        <a:p>
          <a:endParaRPr lang="en-US"/>
        </a:p>
      </dgm:t>
    </dgm:pt>
    <dgm:pt modelId="{0EBCB516-0E15-4B49-A4EB-B1D65DD401BC}" type="sibTrans" cxnId="{4D60C7EA-286B-4C50-95AA-BF60CCD3ED4C}">
      <dgm:prSet/>
      <dgm:spPr/>
      <dgm:t>
        <a:bodyPr/>
        <a:lstStyle/>
        <a:p>
          <a:endParaRPr lang="en-US"/>
        </a:p>
      </dgm:t>
    </dgm:pt>
    <dgm:pt modelId="{76C65C8A-730A-4784-B697-9368A4D7A7B9}">
      <dgm:prSet custT="1"/>
      <dgm:spPr/>
      <dgm:t>
        <a:bodyPr/>
        <a:lstStyle/>
        <a:p>
          <a:r>
            <a:rPr lang="fi-FI" sz="1200" dirty="0"/>
            <a:t>Teksti voi kääntää yleisesti hyväksytyt arvot tai käsitykset nurin.</a:t>
          </a:r>
          <a:endParaRPr lang="en-US" sz="1200" dirty="0"/>
        </a:p>
      </dgm:t>
    </dgm:pt>
    <dgm:pt modelId="{0A756192-A54A-4139-91FD-781B17FA2D32}" type="parTrans" cxnId="{68E7A909-A37D-4D78-9278-41D50564E3B1}">
      <dgm:prSet/>
      <dgm:spPr/>
      <dgm:t>
        <a:bodyPr/>
        <a:lstStyle/>
        <a:p>
          <a:endParaRPr lang="en-US"/>
        </a:p>
      </dgm:t>
    </dgm:pt>
    <dgm:pt modelId="{3B066C4E-E47D-4F71-861D-796E8BE7119F}" type="sibTrans" cxnId="{68E7A909-A37D-4D78-9278-41D50564E3B1}">
      <dgm:prSet/>
      <dgm:spPr/>
      <dgm:t>
        <a:bodyPr/>
        <a:lstStyle/>
        <a:p>
          <a:endParaRPr lang="en-US"/>
        </a:p>
      </dgm:t>
    </dgm:pt>
    <dgm:pt modelId="{C0EA5D52-50E6-434B-A0F0-2360916C826C}">
      <dgm:prSet/>
      <dgm:spPr/>
      <dgm:t>
        <a:bodyPr/>
        <a:lstStyle/>
        <a:p>
          <a:pPr>
            <a:defRPr b="1"/>
          </a:pPr>
          <a:r>
            <a:rPr lang="fi-FI" dirty="0">
              <a:sym typeface="Wingdings" panose="05000000000000000000" pitchFamily="2" charset="2"/>
            </a:rPr>
            <a:t></a:t>
          </a:r>
          <a:r>
            <a:rPr lang="fi-FI" dirty="0"/>
            <a:t> Lukijan on osattava kääntää tekstin teesi ja argumentaatio nurin.</a:t>
          </a:r>
        </a:p>
        <a:p>
          <a:pPr>
            <a:defRPr b="1"/>
          </a:pPr>
          <a:endParaRPr lang="fi-FI" dirty="0"/>
        </a:p>
        <a:p>
          <a:pPr>
            <a:defRPr b="1"/>
          </a:pPr>
          <a:r>
            <a:rPr lang="fi-FI" dirty="0"/>
            <a:t>Se mitä sanotaan sisältääkin </a:t>
          </a:r>
          <a:r>
            <a:rPr lang="fi-FI"/>
            <a:t>aivan päinvastaisen teesin.</a:t>
          </a:r>
          <a:endParaRPr lang="en-US"/>
        </a:p>
      </dgm:t>
    </dgm:pt>
    <dgm:pt modelId="{301EB7B3-3196-45A8-AFD3-100C0178C42D}" type="parTrans" cxnId="{9F50892D-A912-4C71-8FB5-E46DC9EDF88C}">
      <dgm:prSet/>
      <dgm:spPr/>
      <dgm:t>
        <a:bodyPr/>
        <a:lstStyle/>
        <a:p>
          <a:endParaRPr lang="en-US"/>
        </a:p>
      </dgm:t>
    </dgm:pt>
    <dgm:pt modelId="{CD0256B0-7835-4B9D-99F2-C570ACBFD848}" type="sibTrans" cxnId="{9F50892D-A912-4C71-8FB5-E46DC9EDF88C}">
      <dgm:prSet/>
      <dgm:spPr/>
      <dgm:t>
        <a:bodyPr/>
        <a:lstStyle/>
        <a:p>
          <a:endParaRPr lang="en-US"/>
        </a:p>
      </dgm:t>
    </dgm:pt>
    <dgm:pt modelId="{72480F20-7633-4C15-967D-50986B34C121}" type="pres">
      <dgm:prSet presAssocID="{DFEF3ED9-41B0-44CF-B02C-145D87531C70}" presName="root" presStyleCnt="0">
        <dgm:presLayoutVars>
          <dgm:dir/>
          <dgm:resizeHandles val="exact"/>
        </dgm:presLayoutVars>
      </dgm:prSet>
      <dgm:spPr/>
    </dgm:pt>
    <dgm:pt modelId="{5B5ABE22-FA51-4212-91F8-B2DE528EE8B9}" type="pres">
      <dgm:prSet presAssocID="{1033E279-E1F9-4D42-850B-6DAA989A449B}" presName="compNode" presStyleCnt="0"/>
      <dgm:spPr/>
    </dgm:pt>
    <dgm:pt modelId="{F8A2D09B-23B6-44C5-8410-B4EA0A40BA16}" type="pres">
      <dgm:prSet presAssocID="{1033E279-E1F9-4D42-850B-6DAA989A449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skustelu"/>
        </a:ext>
      </dgm:extLst>
    </dgm:pt>
    <dgm:pt modelId="{AE9C408D-9CB2-435B-816F-F3E9C9CF5F80}" type="pres">
      <dgm:prSet presAssocID="{1033E279-E1F9-4D42-850B-6DAA989A449B}" presName="iconSpace" presStyleCnt="0"/>
      <dgm:spPr/>
    </dgm:pt>
    <dgm:pt modelId="{86C5E7DA-67D2-4981-BBFF-ED8F986C857D}" type="pres">
      <dgm:prSet presAssocID="{1033E279-E1F9-4D42-850B-6DAA989A449B}" presName="parTx" presStyleLbl="revTx" presStyleIdx="0" presStyleCnt="8">
        <dgm:presLayoutVars>
          <dgm:chMax val="0"/>
          <dgm:chPref val="0"/>
        </dgm:presLayoutVars>
      </dgm:prSet>
      <dgm:spPr/>
    </dgm:pt>
    <dgm:pt modelId="{095B7DDD-B274-4E36-8313-3D879A08E127}" type="pres">
      <dgm:prSet presAssocID="{1033E279-E1F9-4D42-850B-6DAA989A449B}" presName="txSpace" presStyleCnt="0"/>
      <dgm:spPr/>
    </dgm:pt>
    <dgm:pt modelId="{7E6C940E-5567-4BD2-98E8-900AFA6D0BDF}" type="pres">
      <dgm:prSet presAssocID="{1033E279-E1F9-4D42-850B-6DAA989A449B}" presName="desTx" presStyleLbl="revTx" presStyleIdx="1" presStyleCnt="8">
        <dgm:presLayoutVars/>
      </dgm:prSet>
      <dgm:spPr/>
    </dgm:pt>
    <dgm:pt modelId="{BE7AAB25-A080-4D42-AB4D-194A04B00AC7}" type="pres">
      <dgm:prSet presAssocID="{962C9CFC-37E0-4447-8551-87F946A064B7}" presName="sibTrans" presStyleCnt="0"/>
      <dgm:spPr/>
    </dgm:pt>
    <dgm:pt modelId="{7D380426-B7D1-49F3-A756-510A6744CE9E}" type="pres">
      <dgm:prSet presAssocID="{28754F48-60DE-4302-BE33-0C96DCAF5036}" presName="compNode" presStyleCnt="0"/>
      <dgm:spPr/>
    </dgm:pt>
    <dgm:pt modelId="{3BE2D8C4-BAEB-431C-8B22-2B3391863F58}" type="pres">
      <dgm:prSet presAssocID="{28754F48-60DE-4302-BE33-0C96DCAF503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 Player"/>
        </a:ext>
      </dgm:extLst>
    </dgm:pt>
    <dgm:pt modelId="{7AE62090-F581-4D8A-9042-BAE0A8B22EF0}" type="pres">
      <dgm:prSet presAssocID="{28754F48-60DE-4302-BE33-0C96DCAF5036}" presName="iconSpace" presStyleCnt="0"/>
      <dgm:spPr/>
    </dgm:pt>
    <dgm:pt modelId="{EE1F0DD0-64A0-4D34-A75E-BC3F4AFFBA74}" type="pres">
      <dgm:prSet presAssocID="{28754F48-60DE-4302-BE33-0C96DCAF5036}" presName="parTx" presStyleLbl="revTx" presStyleIdx="2" presStyleCnt="8">
        <dgm:presLayoutVars>
          <dgm:chMax val="0"/>
          <dgm:chPref val="0"/>
        </dgm:presLayoutVars>
      </dgm:prSet>
      <dgm:spPr/>
    </dgm:pt>
    <dgm:pt modelId="{6ADADA85-D3B6-4D70-A4A1-AE3472305934}" type="pres">
      <dgm:prSet presAssocID="{28754F48-60DE-4302-BE33-0C96DCAF5036}" presName="txSpace" presStyleCnt="0"/>
      <dgm:spPr/>
    </dgm:pt>
    <dgm:pt modelId="{E53557EA-0B0C-433F-9782-913DD2E3A4EB}" type="pres">
      <dgm:prSet presAssocID="{28754F48-60DE-4302-BE33-0C96DCAF5036}" presName="desTx" presStyleLbl="revTx" presStyleIdx="3" presStyleCnt="8">
        <dgm:presLayoutVars/>
      </dgm:prSet>
      <dgm:spPr/>
    </dgm:pt>
    <dgm:pt modelId="{6CD8C85D-1B8F-4EE7-A095-E66662C33369}" type="pres">
      <dgm:prSet presAssocID="{80C9DC9E-7439-49C4-B4B9-CD933B214274}" presName="sibTrans" presStyleCnt="0"/>
      <dgm:spPr/>
    </dgm:pt>
    <dgm:pt modelId="{2E5F8E45-882D-463F-8F6B-C93FFEC450AF}" type="pres">
      <dgm:prSet presAssocID="{E1BA6D9D-B69C-4B40-A69B-7C50EB0A3DE8}" presName="compNode" presStyleCnt="0"/>
      <dgm:spPr/>
    </dgm:pt>
    <dgm:pt modelId="{49F6D846-5D40-4B48-8B02-0BD4419D9AA9}" type="pres">
      <dgm:prSet presAssocID="{E1BA6D9D-B69C-4B40-A69B-7C50EB0A3DE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inaukset"/>
        </a:ext>
      </dgm:extLst>
    </dgm:pt>
    <dgm:pt modelId="{73561DDC-4EB0-4198-B997-8C1AE9596B90}" type="pres">
      <dgm:prSet presAssocID="{E1BA6D9D-B69C-4B40-A69B-7C50EB0A3DE8}" presName="iconSpace" presStyleCnt="0"/>
      <dgm:spPr/>
    </dgm:pt>
    <dgm:pt modelId="{601BD07B-E567-4ED2-A6A3-EA1D51DADD1A}" type="pres">
      <dgm:prSet presAssocID="{E1BA6D9D-B69C-4B40-A69B-7C50EB0A3DE8}" presName="parTx" presStyleLbl="revTx" presStyleIdx="4" presStyleCnt="8">
        <dgm:presLayoutVars>
          <dgm:chMax val="0"/>
          <dgm:chPref val="0"/>
        </dgm:presLayoutVars>
      </dgm:prSet>
      <dgm:spPr/>
    </dgm:pt>
    <dgm:pt modelId="{20108855-AAEA-4500-9524-00A32AAC0B98}" type="pres">
      <dgm:prSet presAssocID="{E1BA6D9D-B69C-4B40-A69B-7C50EB0A3DE8}" presName="txSpace" presStyleCnt="0"/>
      <dgm:spPr/>
    </dgm:pt>
    <dgm:pt modelId="{ADB1B8A7-669F-4448-A585-9C0EFC419D1E}" type="pres">
      <dgm:prSet presAssocID="{E1BA6D9D-B69C-4B40-A69B-7C50EB0A3DE8}" presName="desTx" presStyleLbl="revTx" presStyleIdx="5" presStyleCnt="8" custLinFactY="-100000" custLinFactNeighborX="-298" custLinFactNeighborY="-154339">
        <dgm:presLayoutVars/>
      </dgm:prSet>
      <dgm:spPr/>
    </dgm:pt>
    <dgm:pt modelId="{380E79C2-5F05-4F0C-BBE3-FF54372E09B3}" type="pres">
      <dgm:prSet presAssocID="{0EBCB516-0E15-4B49-A4EB-B1D65DD401BC}" presName="sibTrans" presStyleCnt="0"/>
      <dgm:spPr/>
    </dgm:pt>
    <dgm:pt modelId="{E3C6EF0A-2E7B-4160-A882-EB1C5378BC37}" type="pres">
      <dgm:prSet presAssocID="{C0EA5D52-50E6-434B-A0F0-2360916C826C}" presName="compNode" presStyleCnt="0"/>
      <dgm:spPr/>
    </dgm:pt>
    <dgm:pt modelId="{8C5191CB-DC5E-4943-8A7B-76DBECE48F0C}" type="pres">
      <dgm:prSet presAssocID="{C0EA5D52-50E6-434B-A0F0-2360916C826C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hmä laitumella"/>
        </a:ext>
      </dgm:extLst>
    </dgm:pt>
    <dgm:pt modelId="{6C640F47-B64E-4B63-89F3-AD28E6FAD127}" type="pres">
      <dgm:prSet presAssocID="{C0EA5D52-50E6-434B-A0F0-2360916C826C}" presName="iconSpace" presStyleCnt="0"/>
      <dgm:spPr/>
    </dgm:pt>
    <dgm:pt modelId="{2640BADA-3E1E-445E-81CB-8A7E6A642973}" type="pres">
      <dgm:prSet presAssocID="{C0EA5D52-50E6-434B-A0F0-2360916C826C}" presName="parTx" presStyleLbl="revTx" presStyleIdx="6" presStyleCnt="8">
        <dgm:presLayoutVars>
          <dgm:chMax val="0"/>
          <dgm:chPref val="0"/>
        </dgm:presLayoutVars>
      </dgm:prSet>
      <dgm:spPr/>
    </dgm:pt>
    <dgm:pt modelId="{C520E0A6-A642-413F-9365-0065697ED4BC}" type="pres">
      <dgm:prSet presAssocID="{C0EA5D52-50E6-434B-A0F0-2360916C826C}" presName="txSpace" presStyleCnt="0"/>
      <dgm:spPr/>
    </dgm:pt>
    <dgm:pt modelId="{EA1C02AB-0F3B-417D-ADF0-A0F6E2123813}" type="pres">
      <dgm:prSet presAssocID="{C0EA5D52-50E6-434B-A0F0-2360916C826C}" presName="desTx" presStyleLbl="revTx" presStyleIdx="7" presStyleCnt="8">
        <dgm:presLayoutVars/>
      </dgm:prSet>
      <dgm:spPr/>
    </dgm:pt>
  </dgm:ptLst>
  <dgm:cxnLst>
    <dgm:cxn modelId="{68E7A909-A37D-4D78-9278-41D50564E3B1}" srcId="{E1BA6D9D-B69C-4B40-A69B-7C50EB0A3DE8}" destId="{76C65C8A-730A-4784-B697-9368A4D7A7B9}" srcOrd="0" destOrd="0" parTransId="{0A756192-A54A-4139-91FD-781B17FA2D32}" sibTransId="{3B066C4E-E47D-4F71-861D-796E8BE7119F}"/>
    <dgm:cxn modelId="{7A420410-F2AD-4484-AA4A-D162D7BF76EC}" type="presOf" srcId="{DFEF3ED9-41B0-44CF-B02C-145D87531C70}" destId="{72480F20-7633-4C15-967D-50986B34C121}" srcOrd="0" destOrd="0" presId="urn:microsoft.com/office/officeart/2018/2/layout/IconLabelDescriptionList"/>
    <dgm:cxn modelId="{9F50892D-A912-4C71-8FB5-E46DC9EDF88C}" srcId="{DFEF3ED9-41B0-44CF-B02C-145D87531C70}" destId="{C0EA5D52-50E6-434B-A0F0-2360916C826C}" srcOrd="3" destOrd="0" parTransId="{301EB7B3-3196-45A8-AFD3-100C0178C42D}" sibTransId="{CD0256B0-7835-4B9D-99F2-C570ACBFD848}"/>
    <dgm:cxn modelId="{A475346A-B019-46FF-841F-EC8104F3B9F0}" srcId="{DFEF3ED9-41B0-44CF-B02C-145D87531C70}" destId="{28754F48-60DE-4302-BE33-0C96DCAF5036}" srcOrd="1" destOrd="0" parTransId="{0D7136E7-0269-408D-9C06-10DA7612F485}" sibTransId="{80C9DC9E-7439-49C4-B4B9-CD933B214274}"/>
    <dgm:cxn modelId="{7CF8B54D-7126-4E7B-87AB-63C5CAA708D1}" type="presOf" srcId="{C0EA5D52-50E6-434B-A0F0-2360916C826C}" destId="{2640BADA-3E1E-445E-81CB-8A7E6A642973}" srcOrd="0" destOrd="0" presId="urn:microsoft.com/office/officeart/2018/2/layout/IconLabelDescriptionList"/>
    <dgm:cxn modelId="{0F0D3273-D32D-4AF5-96FA-D29D94ED562B}" srcId="{DFEF3ED9-41B0-44CF-B02C-145D87531C70}" destId="{1033E279-E1F9-4D42-850B-6DAA989A449B}" srcOrd="0" destOrd="0" parTransId="{327935D2-BAE9-43AE-A235-95A5672EC870}" sibTransId="{962C9CFC-37E0-4447-8551-87F946A064B7}"/>
    <dgm:cxn modelId="{D2A11756-DCCB-494A-98E0-25B88A55EBCB}" type="presOf" srcId="{28754F48-60DE-4302-BE33-0C96DCAF5036}" destId="{EE1F0DD0-64A0-4D34-A75E-BC3F4AFFBA74}" srcOrd="0" destOrd="0" presId="urn:microsoft.com/office/officeart/2018/2/layout/IconLabelDescriptionList"/>
    <dgm:cxn modelId="{ADE0AD7B-2B06-493E-8A2B-B2DFD2A160CB}" type="presOf" srcId="{E1BA6D9D-B69C-4B40-A69B-7C50EB0A3DE8}" destId="{601BD07B-E567-4ED2-A6A3-EA1D51DADD1A}" srcOrd="0" destOrd="0" presId="urn:microsoft.com/office/officeart/2018/2/layout/IconLabelDescriptionList"/>
    <dgm:cxn modelId="{61E429BA-C771-44B0-9CB4-7600AFA5B7C6}" type="presOf" srcId="{1033E279-E1F9-4D42-850B-6DAA989A449B}" destId="{86C5E7DA-67D2-4981-BBFF-ED8F986C857D}" srcOrd="0" destOrd="0" presId="urn:microsoft.com/office/officeart/2018/2/layout/IconLabelDescriptionList"/>
    <dgm:cxn modelId="{139F7DD9-3C87-490D-8B08-15F7B4AF53B6}" type="presOf" srcId="{76C65C8A-730A-4784-B697-9368A4D7A7B9}" destId="{ADB1B8A7-669F-4448-A585-9C0EFC419D1E}" srcOrd="0" destOrd="0" presId="urn:microsoft.com/office/officeart/2018/2/layout/IconLabelDescriptionList"/>
    <dgm:cxn modelId="{4D60C7EA-286B-4C50-95AA-BF60CCD3ED4C}" srcId="{DFEF3ED9-41B0-44CF-B02C-145D87531C70}" destId="{E1BA6D9D-B69C-4B40-A69B-7C50EB0A3DE8}" srcOrd="2" destOrd="0" parTransId="{76A996B1-6E53-4ED4-AD7B-00720BFE2199}" sibTransId="{0EBCB516-0E15-4B49-A4EB-B1D65DD401BC}"/>
    <dgm:cxn modelId="{7ECE1744-021A-48B6-9C81-4CCFA9403DDC}" type="presParOf" srcId="{72480F20-7633-4C15-967D-50986B34C121}" destId="{5B5ABE22-FA51-4212-91F8-B2DE528EE8B9}" srcOrd="0" destOrd="0" presId="urn:microsoft.com/office/officeart/2018/2/layout/IconLabelDescriptionList"/>
    <dgm:cxn modelId="{AFB69B57-6697-4B3B-99D8-D195BC2C5831}" type="presParOf" srcId="{5B5ABE22-FA51-4212-91F8-B2DE528EE8B9}" destId="{F8A2D09B-23B6-44C5-8410-B4EA0A40BA16}" srcOrd="0" destOrd="0" presId="urn:microsoft.com/office/officeart/2018/2/layout/IconLabelDescriptionList"/>
    <dgm:cxn modelId="{72109E6D-E75C-4353-98AB-7E8E3D55A569}" type="presParOf" srcId="{5B5ABE22-FA51-4212-91F8-B2DE528EE8B9}" destId="{AE9C408D-9CB2-435B-816F-F3E9C9CF5F80}" srcOrd="1" destOrd="0" presId="urn:microsoft.com/office/officeart/2018/2/layout/IconLabelDescriptionList"/>
    <dgm:cxn modelId="{45488A8D-9B29-4AA6-B8A9-8365A25195ED}" type="presParOf" srcId="{5B5ABE22-FA51-4212-91F8-B2DE528EE8B9}" destId="{86C5E7DA-67D2-4981-BBFF-ED8F986C857D}" srcOrd="2" destOrd="0" presId="urn:microsoft.com/office/officeart/2018/2/layout/IconLabelDescriptionList"/>
    <dgm:cxn modelId="{E2DC835F-38FD-4EB2-948D-BC97AEAF2AC6}" type="presParOf" srcId="{5B5ABE22-FA51-4212-91F8-B2DE528EE8B9}" destId="{095B7DDD-B274-4E36-8313-3D879A08E127}" srcOrd="3" destOrd="0" presId="urn:microsoft.com/office/officeart/2018/2/layout/IconLabelDescriptionList"/>
    <dgm:cxn modelId="{44004D51-E7A0-436D-BE76-D17090C40E51}" type="presParOf" srcId="{5B5ABE22-FA51-4212-91F8-B2DE528EE8B9}" destId="{7E6C940E-5567-4BD2-98E8-900AFA6D0BDF}" srcOrd="4" destOrd="0" presId="urn:microsoft.com/office/officeart/2018/2/layout/IconLabelDescriptionList"/>
    <dgm:cxn modelId="{DEC0C584-18BF-4979-81BA-264CC1A8186C}" type="presParOf" srcId="{72480F20-7633-4C15-967D-50986B34C121}" destId="{BE7AAB25-A080-4D42-AB4D-194A04B00AC7}" srcOrd="1" destOrd="0" presId="urn:microsoft.com/office/officeart/2018/2/layout/IconLabelDescriptionList"/>
    <dgm:cxn modelId="{6DC07A2D-6906-4063-A125-688D24516044}" type="presParOf" srcId="{72480F20-7633-4C15-967D-50986B34C121}" destId="{7D380426-B7D1-49F3-A756-510A6744CE9E}" srcOrd="2" destOrd="0" presId="urn:microsoft.com/office/officeart/2018/2/layout/IconLabelDescriptionList"/>
    <dgm:cxn modelId="{D360DCB9-F1A2-483B-A804-472B1666738A}" type="presParOf" srcId="{7D380426-B7D1-49F3-A756-510A6744CE9E}" destId="{3BE2D8C4-BAEB-431C-8B22-2B3391863F58}" srcOrd="0" destOrd="0" presId="urn:microsoft.com/office/officeart/2018/2/layout/IconLabelDescriptionList"/>
    <dgm:cxn modelId="{B6740D2F-051A-4324-8082-9617DBFC1A23}" type="presParOf" srcId="{7D380426-B7D1-49F3-A756-510A6744CE9E}" destId="{7AE62090-F581-4D8A-9042-BAE0A8B22EF0}" srcOrd="1" destOrd="0" presId="urn:microsoft.com/office/officeart/2018/2/layout/IconLabelDescriptionList"/>
    <dgm:cxn modelId="{D48110BC-4A8F-48A1-8F60-0C84FF7E4BAB}" type="presParOf" srcId="{7D380426-B7D1-49F3-A756-510A6744CE9E}" destId="{EE1F0DD0-64A0-4D34-A75E-BC3F4AFFBA74}" srcOrd="2" destOrd="0" presId="urn:microsoft.com/office/officeart/2018/2/layout/IconLabelDescriptionList"/>
    <dgm:cxn modelId="{F792F36E-E249-4282-91B6-A1AD48303DEA}" type="presParOf" srcId="{7D380426-B7D1-49F3-A756-510A6744CE9E}" destId="{6ADADA85-D3B6-4D70-A4A1-AE3472305934}" srcOrd="3" destOrd="0" presId="urn:microsoft.com/office/officeart/2018/2/layout/IconLabelDescriptionList"/>
    <dgm:cxn modelId="{ADD6F177-9C90-4C23-8CAA-9F7FC89E32C7}" type="presParOf" srcId="{7D380426-B7D1-49F3-A756-510A6744CE9E}" destId="{E53557EA-0B0C-433F-9782-913DD2E3A4EB}" srcOrd="4" destOrd="0" presId="urn:microsoft.com/office/officeart/2018/2/layout/IconLabelDescriptionList"/>
    <dgm:cxn modelId="{9333B3E2-3492-4EAF-ADA8-FE399D9DE343}" type="presParOf" srcId="{72480F20-7633-4C15-967D-50986B34C121}" destId="{6CD8C85D-1B8F-4EE7-A095-E66662C33369}" srcOrd="3" destOrd="0" presId="urn:microsoft.com/office/officeart/2018/2/layout/IconLabelDescriptionList"/>
    <dgm:cxn modelId="{E1176043-A9C7-4C3C-89E1-16BFA9022EEB}" type="presParOf" srcId="{72480F20-7633-4C15-967D-50986B34C121}" destId="{2E5F8E45-882D-463F-8F6B-C93FFEC450AF}" srcOrd="4" destOrd="0" presId="urn:microsoft.com/office/officeart/2018/2/layout/IconLabelDescriptionList"/>
    <dgm:cxn modelId="{1F61B3CA-6693-4DE8-ADDA-B745C79AD169}" type="presParOf" srcId="{2E5F8E45-882D-463F-8F6B-C93FFEC450AF}" destId="{49F6D846-5D40-4B48-8B02-0BD4419D9AA9}" srcOrd="0" destOrd="0" presId="urn:microsoft.com/office/officeart/2018/2/layout/IconLabelDescriptionList"/>
    <dgm:cxn modelId="{052C0EB4-F0B9-49C0-A654-217692595B3E}" type="presParOf" srcId="{2E5F8E45-882D-463F-8F6B-C93FFEC450AF}" destId="{73561DDC-4EB0-4198-B997-8C1AE9596B90}" srcOrd="1" destOrd="0" presId="urn:microsoft.com/office/officeart/2018/2/layout/IconLabelDescriptionList"/>
    <dgm:cxn modelId="{B477D722-5610-4199-B1E7-52577728C7AF}" type="presParOf" srcId="{2E5F8E45-882D-463F-8F6B-C93FFEC450AF}" destId="{601BD07B-E567-4ED2-A6A3-EA1D51DADD1A}" srcOrd="2" destOrd="0" presId="urn:microsoft.com/office/officeart/2018/2/layout/IconLabelDescriptionList"/>
    <dgm:cxn modelId="{9870C409-6D97-4F81-8FA3-8AD300B4317A}" type="presParOf" srcId="{2E5F8E45-882D-463F-8F6B-C93FFEC450AF}" destId="{20108855-AAEA-4500-9524-00A32AAC0B98}" srcOrd="3" destOrd="0" presId="urn:microsoft.com/office/officeart/2018/2/layout/IconLabelDescriptionList"/>
    <dgm:cxn modelId="{0A0BD71E-E591-470A-B1D7-057732852583}" type="presParOf" srcId="{2E5F8E45-882D-463F-8F6B-C93FFEC450AF}" destId="{ADB1B8A7-669F-4448-A585-9C0EFC419D1E}" srcOrd="4" destOrd="0" presId="urn:microsoft.com/office/officeart/2018/2/layout/IconLabelDescriptionList"/>
    <dgm:cxn modelId="{C4019FFF-C9D5-4736-90FB-CCB7A5E3E725}" type="presParOf" srcId="{72480F20-7633-4C15-967D-50986B34C121}" destId="{380E79C2-5F05-4F0C-BBE3-FF54372E09B3}" srcOrd="5" destOrd="0" presId="urn:microsoft.com/office/officeart/2018/2/layout/IconLabelDescriptionList"/>
    <dgm:cxn modelId="{61587689-781B-4054-977C-9A2C98B206B1}" type="presParOf" srcId="{72480F20-7633-4C15-967D-50986B34C121}" destId="{E3C6EF0A-2E7B-4160-A882-EB1C5378BC37}" srcOrd="6" destOrd="0" presId="urn:microsoft.com/office/officeart/2018/2/layout/IconLabelDescriptionList"/>
    <dgm:cxn modelId="{C5A5910B-B19B-4479-83E6-9B89715D93D4}" type="presParOf" srcId="{E3C6EF0A-2E7B-4160-A882-EB1C5378BC37}" destId="{8C5191CB-DC5E-4943-8A7B-76DBECE48F0C}" srcOrd="0" destOrd="0" presId="urn:microsoft.com/office/officeart/2018/2/layout/IconLabelDescriptionList"/>
    <dgm:cxn modelId="{5037502E-906B-4691-A914-7E65907C5AD2}" type="presParOf" srcId="{E3C6EF0A-2E7B-4160-A882-EB1C5378BC37}" destId="{6C640F47-B64E-4B63-89F3-AD28E6FAD127}" srcOrd="1" destOrd="0" presId="urn:microsoft.com/office/officeart/2018/2/layout/IconLabelDescriptionList"/>
    <dgm:cxn modelId="{C4989219-F961-4A95-A87E-5C817A4D256C}" type="presParOf" srcId="{E3C6EF0A-2E7B-4160-A882-EB1C5378BC37}" destId="{2640BADA-3E1E-445E-81CB-8A7E6A642973}" srcOrd="2" destOrd="0" presId="urn:microsoft.com/office/officeart/2018/2/layout/IconLabelDescriptionList"/>
    <dgm:cxn modelId="{2649F6FA-739E-4AC4-98ED-D9D4E7D350F9}" type="presParOf" srcId="{E3C6EF0A-2E7B-4160-A882-EB1C5378BC37}" destId="{C520E0A6-A642-413F-9365-0065697ED4BC}" srcOrd="3" destOrd="0" presId="urn:microsoft.com/office/officeart/2018/2/layout/IconLabelDescriptionList"/>
    <dgm:cxn modelId="{2E85F46D-613C-46CF-9BE8-B15D6BA83F9F}" type="presParOf" srcId="{E3C6EF0A-2E7B-4160-A882-EB1C5378BC37}" destId="{EA1C02AB-0F3B-417D-ADF0-A0F6E212381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2D09B-23B6-44C5-8410-B4EA0A40BA16}">
      <dsp:nvSpPr>
        <dsp:cNvPr id="0" name=""/>
        <dsp:cNvSpPr/>
      </dsp:nvSpPr>
      <dsp:spPr>
        <a:xfrm>
          <a:off x="18438" y="21410"/>
          <a:ext cx="825260" cy="8154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5E7DA-67D2-4981-BBFF-ED8F986C857D}">
      <dsp:nvSpPr>
        <dsp:cNvPr id="0" name=""/>
        <dsp:cNvSpPr/>
      </dsp:nvSpPr>
      <dsp:spPr>
        <a:xfrm>
          <a:off x="18438" y="978760"/>
          <a:ext cx="2357887" cy="1819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/>
            <a:t>Ironiassa kirjaimellinen viesti ymmärretään vastakohdakseen.</a:t>
          </a:r>
          <a:endParaRPr lang="en-US" sz="1400" kern="1200"/>
        </a:p>
      </dsp:txBody>
      <dsp:txXfrm>
        <a:off x="18438" y="978760"/>
        <a:ext cx="2357887" cy="1819139"/>
      </dsp:txXfrm>
    </dsp:sp>
    <dsp:sp modelId="{7E6C940E-5567-4BD2-98E8-900AFA6D0BDF}">
      <dsp:nvSpPr>
        <dsp:cNvPr id="0" name=""/>
        <dsp:cNvSpPr/>
      </dsp:nvSpPr>
      <dsp:spPr>
        <a:xfrm>
          <a:off x="18438" y="2863884"/>
          <a:ext cx="2357887" cy="456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2D8C4-BAEB-431C-8B22-2B3391863F58}">
      <dsp:nvSpPr>
        <dsp:cNvPr id="0" name=""/>
        <dsp:cNvSpPr/>
      </dsp:nvSpPr>
      <dsp:spPr>
        <a:xfrm>
          <a:off x="2788956" y="21410"/>
          <a:ext cx="825260" cy="8154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F0DD0-64A0-4D34-A75E-BC3F4AFFBA74}">
      <dsp:nvSpPr>
        <dsp:cNvPr id="0" name=""/>
        <dsp:cNvSpPr/>
      </dsp:nvSpPr>
      <dsp:spPr>
        <a:xfrm>
          <a:off x="2788956" y="978760"/>
          <a:ext cx="2357887" cy="1819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 dirty="0"/>
            <a:t>Vastaanottajalle ironia on vaikea huumorin laji: ironialla ei ole kielellistä tunnusmerkkiä.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 dirty="0"/>
            <a:t>Se pitää tunnistaa kontekstin, tyylin ja yleisen ymmärryksen avulla. </a:t>
          </a:r>
          <a:br>
            <a:rPr lang="fi-FI" sz="1400" kern="1200" dirty="0"/>
          </a:br>
          <a:r>
            <a:rPr lang="fi-FI" sz="1400" b="1" kern="1200" dirty="0"/>
            <a:t>Väärin tulkinnan riski on suuri. </a:t>
          </a:r>
          <a:endParaRPr lang="en-US" sz="1400" kern="1200" dirty="0"/>
        </a:p>
      </dsp:txBody>
      <dsp:txXfrm>
        <a:off x="2788956" y="978760"/>
        <a:ext cx="2357887" cy="1819139"/>
      </dsp:txXfrm>
    </dsp:sp>
    <dsp:sp modelId="{E53557EA-0B0C-433F-9782-913DD2E3A4EB}">
      <dsp:nvSpPr>
        <dsp:cNvPr id="0" name=""/>
        <dsp:cNvSpPr/>
      </dsp:nvSpPr>
      <dsp:spPr>
        <a:xfrm>
          <a:off x="2788956" y="2863884"/>
          <a:ext cx="2357887" cy="456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6D846-5D40-4B48-8B02-0BD4419D9AA9}">
      <dsp:nvSpPr>
        <dsp:cNvPr id="0" name=""/>
        <dsp:cNvSpPr/>
      </dsp:nvSpPr>
      <dsp:spPr>
        <a:xfrm>
          <a:off x="5559475" y="21410"/>
          <a:ext cx="825260" cy="8154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BD07B-E567-4ED2-A6A3-EA1D51DADD1A}">
      <dsp:nvSpPr>
        <dsp:cNvPr id="0" name=""/>
        <dsp:cNvSpPr/>
      </dsp:nvSpPr>
      <dsp:spPr>
        <a:xfrm>
          <a:off x="5559475" y="978760"/>
          <a:ext cx="2357887" cy="1819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/>
            <a:t>Sanasto tai lausetaso voi paljastaa ironian: liioittelua ja kärjistämistä.</a:t>
          </a:r>
          <a:endParaRPr lang="en-US" sz="1400" kern="1200"/>
        </a:p>
      </dsp:txBody>
      <dsp:txXfrm>
        <a:off x="5559475" y="978760"/>
        <a:ext cx="2357887" cy="1819139"/>
      </dsp:txXfrm>
    </dsp:sp>
    <dsp:sp modelId="{ADB1B8A7-669F-4448-A585-9C0EFC419D1E}">
      <dsp:nvSpPr>
        <dsp:cNvPr id="0" name=""/>
        <dsp:cNvSpPr/>
      </dsp:nvSpPr>
      <dsp:spPr>
        <a:xfrm>
          <a:off x="5552448" y="1702182"/>
          <a:ext cx="2357887" cy="456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Teksti voi kääntää yleisesti hyväksytyt arvot tai käsitykset nurin.</a:t>
          </a:r>
          <a:endParaRPr lang="en-US" sz="1200" kern="1200" dirty="0"/>
        </a:p>
      </dsp:txBody>
      <dsp:txXfrm>
        <a:off x="5552448" y="1702182"/>
        <a:ext cx="2357887" cy="456753"/>
      </dsp:txXfrm>
    </dsp:sp>
    <dsp:sp modelId="{8C5191CB-DC5E-4943-8A7B-76DBECE48F0C}">
      <dsp:nvSpPr>
        <dsp:cNvPr id="0" name=""/>
        <dsp:cNvSpPr/>
      </dsp:nvSpPr>
      <dsp:spPr>
        <a:xfrm>
          <a:off x="8329993" y="21410"/>
          <a:ext cx="825260" cy="81548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0BADA-3E1E-445E-81CB-8A7E6A642973}">
      <dsp:nvSpPr>
        <dsp:cNvPr id="0" name=""/>
        <dsp:cNvSpPr/>
      </dsp:nvSpPr>
      <dsp:spPr>
        <a:xfrm>
          <a:off x="8329993" y="978760"/>
          <a:ext cx="2357887" cy="1819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 dirty="0">
              <a:sym typeface="Wingdings" panose="05000000000000000000" pitchFamily="2" charset="2"/>
            </a:rPr>
            <a:t></a:t>
          </a:r>
          <a:r>
            <a:rPr lang="fi-FI" sz="1400" kern="1200" dirty="0"/>
            <a:t> Lukijan on osattava kääntää tekstin teesi ja argumentaatio nurin.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fi-FI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 dirty="0"/>
            <a:t>Se mitä sanotaan sisältääkin </a:t>
          </a:r>
          <a:r>
            <a:rPr lang="fi-FI" sz="1400" kern="1200"/>
            <a:t>aivan päinvastaisen teesin.</a:t>
          </a:r>
          <a:endParaRPr lang="en-US" sz="1400" kern="1200"/>
        </a:p>
      </dsp:txBody>
      <dsp:txXfrm>
        <a:off x="8329993" y="978760"/>
        <a:ext cx="2357887" cy="1819139"/>
      </dsp:txXfrm>
    </dsp:sp>
    <dsp:sp modelId="{EA1C02AB-0F3B-417D-ADF0-A0F6E2123813}">
      <dsp:nvSpPr>
        <dsp:cNvPr id="0" name=""/>
        <dsp:cNvSpPr/>
      </dsp:nvSpPr>
      <dsp:spPr>
        <a:xfrm>
          <a:off x="8329993" y="2863884"/>
          <a:ext cx="2357887" cy="456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9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9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2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5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3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3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8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3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reena.yle.fi/podcastit/1-242569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a/3-1207767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oima.fi/vastamainoks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33A6A7-E7EE-42C5-88DE-B09D16B38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3142" y="2954226"/>
            <a:ext cx="5555624" cy="2232199"/>
          </a:xfrm>
        </p:spPr>
        <p:txBody>
          <a:bodyPr anchor="t">
            <a:normAutofit/>
          </a:bodyPr>
          <a:lstStyle/>
          <a:p>
            <a:pPr algn="l"/>
            <a:r>
              <a:rPr lang="fi-FI" sz="5000"/>
              <a:t>Huumori vaikuttamisen keinona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5555624" cy="2063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fi-FI"/>
              <a:t>S25</a:t>
            </a:r>
            <a:r>
              <a:rPr lang="fi-FI" dirty="0"/>
              <a:t> 26.9.2024</a:t>
            </a:r>
            <a:endParaRPr lang="fi-FI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789AD-D3CA-B503-FD69-076A6C79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82" r="40741" b="2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46597" y="287679"/>
            <a:ext cx="6867330" cy="62733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28E122F-BCB2-43BD-850B-48491CEEF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14FAAF8-31CB-4B07-B529-5A88EFF68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46BA361-B0A5-4ABB-A288-CFDE7BAEF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53021D8-E018-4408-8CCA-024F3FC31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B92D8BD-E859-46F2-89FC-FC259125D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731C846-C584-4E9F-872D-500B07D10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FD6636C-54CD-4310-9F2B-9A9CF3EC9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88113FA-166F-40E3-991C-33200E387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5DD2EA6-4E91-475D-B141-030955A02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77A4A45-7AB6-4608-9030-A70A5E3B3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8252ABC-9FDF-43E9-A030-94081E583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D5000E7-8B90-4C3E-9DA8-8A7DF0152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DD251B8-330C-4939-93B6-C4FEDF6AC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763F2D5-1D97-451F-9EE1-C959342F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9B81618-BDA5-46C2-A54E-4448465A5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15D9E70-4AC3-46E9-93DB-07CB2B41E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5B884CB-61A3-4841-A661-215EE93E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1808844-2CD5-4FB3-B3F6-CE5B82F8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FFDFB79-ADB0-49E8-919B-A0BB9190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3AABDCA-76BB-4D33-8117-D688C0BF9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C3DC4D8-930D-4D21-A1D0-45FF81BA1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FC86F57-A8B2-4BA9-8751-CF0F43F2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E6A34578-DE1C-4566-8856-1430B428B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DEE8827-9D87-4C09-9A85-FB043BFB0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FE11D9A-8DF5-4CD5-9B3C-4BBE6990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150C108-376E-4B3A-84BE-5288AC2D5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FBF9B4D-FC7D-4A99-9AD8-90C125364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747BAB4-EE42-4FB9-ABB4-6ABF823F6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56D09A2-DE8A-4396-A490-AC84A387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7F35D0F-3113-4375-9BA7-093C9BC71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F315A62-AF15-10FD-73CD-64E27691F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080" r="-1" b="-1"/>
          <a:stretch/>
        </p:blipFill>
        <p:spPr>
          <a:xfrm>
            <a:off x="129579" y="133896"/>
            <a:ext cx="11863679" cy="65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6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5AB2F5-3733-2621-2DD4-5FDBDECA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 1: Pakina: Huono omatunto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F591AB-8520-17BE-2939-00C0DD2DA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ighlight>
                  <a:srgbClr val="FFFF00"/>
                </a:highlight>
                <a:hlinkClick r:id="rId2"/>
              </a:rPr>
              <a:t>KLIK </a:t>
            </a:r>
            <a:r>
              <a:rPr lang="fi-FI" dirty="0" err="1">
                <a:highlight>
                  <a:srgbClr val="FFFF00"/>
                </a:highlight>
                <a:hlinkClick r:id="rId2"/>
              </a:rPr>
              <a:t>KLIK</a:t>
            </a:r>
            <a:endParaRPr lang="fi-FI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Mikä on pakinan teesi?</a:t>
            </a:r>
          </a:p>
          <a:p>
            <a:pPr marL="0" indent="0">
              <a:buNone/>
            </a:pPr>
            <a:r>
              <a:rPr lang="fi-FI" dirty="0"/>
              <a:t>Miten puhuja argumentoi?</a:t>
            </a:r>
          </a:p>
          <a:p>
            <a:pPr marL="0" indent="0">
              <a:buNone/>
            </a:pPr>
            <a:r>
              <a:rPr lang="fi-FI" dirty="0"/>
              <a:t>Miten puhuja käyttää huumoria?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Vastaus opelle sähköpostiin.</a:t>
            </a:r>
          </a:p>
        </p:txBody>
      </p:sp>
    </p:spTree>
    <p:extLst>
      <p:ext uri="{BB962C8B-B14F-4D97-AF65-F5344CB8AC3E}">
        <p14:creationId xmlns:p14="http://schemas.microsoft.com/office/powerpoint/2010/main" val="305986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Lyijy kynä ja vastaus taulukko">
            <a:extLst>
              <a:ext uri="{FF2B5EF4-FFF2-40B4-BE49-F238E27FC236}">
                <a16:creationId xmlns:a16="http://schemas.microsoft.com/office/drawing/2014/main" id="{1AE45860-7C46-38F0-A604-78040A882D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8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20C61190-C3C6-470C-AD7E-DE1774D3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BA79076-09E2-42F2-AB53-2AC97BBF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6EFE7B6-A678-4080-8095-C35AC6E62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F819F03-C610-41AD-8191-AA9D0505B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C3F4891-5EFC-4D18-A624-398BDF1CA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B7416C3-B1E9-4255-96DF-4E177FC3E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C17DC8-7DA5-4B05-966A-FB28DD872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1CE5E79-B59D-401A-BCC0-2D95B96A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3BD0973-E146-44AE-8BD5-665926060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B00FB7-2DA7-477B-8D71-0F3C3442F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B9C836F-E0FA-4F43-8595-37B03CFFB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56D2723-3E4D-48B1-A6D2-1A24F3DA3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E33C010-3B40-4B74-AFED-9A12421E8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75A24DA-3AD1-4146-9C36-1FF666EDB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C312543-C4C1-48AB-A32C-CEBC25977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3B4AB31-8C5A-4150-95D6-D57F6C25C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04B4EB-7F4A-4631-8A31-10795C50E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F7E2406-347A-4008-A837-B169329A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3A29D85-8791-40DE-8AC1-55E01EF5F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456E209-65A9-41F0-95CA-06832E2C6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48FBE92-306C-410A-A46C-78FA64751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DEEC058-0746-4C6F-B438-432F7C5B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05675A2-165F-45F4-B82A-CADDAC635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7B04075-3949-4CE8-BC5D-8CC7C69B4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2095348-F370-432D-AB24-DF01B3569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0338639-8676-4CBD-A1C3-38D647AC9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8CD5D49-5B76-4AC2-AC0F-021E858B6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F0315B3-012B-4122-9034-0EA1ED049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7F3B018-21CC-4BB8-B439-99AEF58B1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0B51FB9-22BD-46DF-BE69-B2A00DA04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958803E-0796-55BD-357B-D9C139B6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28905"/>
            <a:ext cx="9144000" cy="31842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/>
              <a:t>Tehtävä</a:t>
            </a:r>
            <a:r>
              <a:rPr lang="en-US" sz="5400" dirty="0"/>
              <a:t> 2: </a:t>
            </a:r>
            <a:br>
              <a:rPr lang="en-US" sz="5400" dirty="0"/>
            </a:br>
            <a:r>
              <a:rPr lang="en-US" sz="5400" dirty="0" err="1"/>
              <a:t>Äly</a:t>
            </a:r>
            <a:r>
              <a:rPr lang="en-US" sz="5400" dirty="0"/>
              <a:t> 4.3, </a:t>
            </a:r>
            <a:r>
              <a:rPr lang="en-US" sz="5400" dirty="0" err="1"/>
              <a:t>teht</a:t>
            </a:r>
            <a:r>
              <a:rPr lang="en-US" sz="5400" dirty="0"/>
              <a:t>. 2</a:t>
            </a:r>
          </a:p>
        </p:txBody>
      </p:sp>
    </p:spTree>
    <p:extLst>
      <p:ext uri="{BB962C8B-B14F-4D97-AF65-F5344CB8AC3E}">
        <p14:creationId xmlns:p14="http://schemas.microsoft.com/office/powerpoint/2010/main" val="395397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3517DAF-BA0B-48C9-8544-2D295C68F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ight Triangle 5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22269" y="-284218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20AB72C-20FB-424A-B116-9771F33F0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4" y="4062405"/>
            <a:ext cx="3509907" cy="2795595"/>
          </a:xfrm>
          <a:custGeom>
            <a:avLst/>
            <a:gdLst>
              <a:gd name="connsiteX0" fmla="*/ 1060477 w 3509907"/>
              <a:gd name="connsiteY0" fmla="*/ 0 h 2795595"/>
              <a:gd name="connsiteX1" fmla="*/ 3509907 w 3509907"/>
              <a:gd name="connsiteY1" fmla="*/ 2449430 h 2795595"/>
              <a:gd name="connsiteX2" fmla="*/ 3497261 w 3509907"/>
              <a:gd name="connsiteY2" fmla="*/ 2699870 h 2795595"/>
              <a:gd name="connsiteX3" fmla="*/ 3482652 w 3509907"/>
              <a:gd name="connsiteY3" fmla="*/ 2795595 h 2795595"/>
              <a:gd name="connsiteX4" fmla="*/ 2653271 w 3509907"/>
              <a:gd name="connsiteY4" fmla="*/ 2795595 h 2795595"/>
              <a:gd name="connsiteX5" fmla="*/ 2657790 w 3509907"/>
              <a:gd name="connsiteY5" fmla="*/ 2778020 h 2795595"/>
              <a:gd name="connsiteX6" fmla="*/ 2690914 w 3509907"/>
              <a:gd name="connsiteY6" fmla="*/ 2449430 h 2795595"/>
              <a:gd name="connsiteX7" fmla="*/ 1060476 w 3509907"/>
              <a:gd name="connsiteY7" fmla="*/ 818992 h 2795595"/>
              <a:gd name="connsiteX8" fmla="*/ 23366 w 3509907"/>
              <a:gd name="connsiteY8" fmla="*/ 1191305 h 2795595"/>
              <a:gd name="connsiteX9" fmla="*/ 0 w 3509907"/>
              <a:gd name="connsiteY9" fmla="*/ 1212542 h 2795595"/>
              <a:gd name="connsiteX10" fmla="*/ 0 w 3509907"/>
              <a:gd name="connsiteY10" fmla="*/ 244056 h 2795595"/>
              <a:gd name="connsiteX11" fmla="*/ 107048 w 3509907"/>
              <a:gd name="connsiteY11" fmla="*/ 192489 h 2795595"/>
              <a:gd name="connsiteX12" fmla="*/ 1060477 w 3509907"/>
              <a:gd name="connsiteY12" fmla="*/ 0 h 279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9907" h="2795595">
                <a:moveTo>
                  <a:pt x="1060477" y="0"/>
                </a:moveTo>
                <a:cubicBezTo>
                  <a:pt x="2413260" y="0"/>
                  <a:pt x="3509907" y="1096647"/>
                  <a:pt x="3509907" y="2449430"/>
                </a:cubicBezTo>
                <a:cubicBezTo>
                  <a:pt x="3509907" y="2533979"/>
                  <a:pt x="3505624" y="2617528"/>
                  <a:pt x="3497261" y="2699870"/>
                </a:cubicBezTo>
                <a:lnTo>
                  <a:pt x="3482652" y="2795595"/>
                </a:lnTo>
                <a:lnTo>
                  <a:pt x="2653271" y="2795595"/>
                </a:lnTo>
                <a:lnTo>
                  <a:pt x="2657790" y="2778020"/>
                </a:lnTo>
                <a:cubicBezTo>
                  <a:pt x="2679509" y="2671883"/>
                  <a:pt x="2690914" y="2561988"/>
                  <a:pt x="2690914" y="2449430"/>
                </a:cubicBezTo>
                <a:cubicBezTo>
                  <a:pt x="2690914" y="1548964"/>
                  <a:pt x="1960942" y="818992"/>
                  <a:pt x="1060476" y="818992"/>
                </a:cubicBezTo>
                <a:cubicBezTo>
                  <a:pt x="666522" y="818992"/>
                  <a:pt x="305202" y="958713"/>
                  <a:pt x="23366" y="1191305"/>
                </a:cubicBezTo>
                <a:lnTo>
                  <a:pt x="0" y="1212542"/>
                </a:lnTo>
                <a:lnTo>
                  <a:pt x="0" y="244056"/>
                </a:lnTo>
                <a:lnTo>
                  <a:pt x="107048" y="192489"/>
                </a:lnTo>
                <a:cubicBezTo>
                  <a:pt x="400094" y="68541"/>
                  <a:pt x="722282" y="0"/>
                  <a:pt x="1060477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E38EE1F-4E4B-4F57-B909-C42294E31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90211" y="5571906"/>
            <a:ext cx="4039677" cy="1269438"/>
          </a:xfrm>
          <a:custGeom>
            <a:avLst/>
            <a:gdLst>
              <a:gd name="connsiteX0" fmla="*/ 2019838 w 4039677"/>
              <a:gd name="connsiteY0" fmla="*/ 0 h 1269438"/>
              <a:gd name="connsiteX1" fmla="*/ 3994238 w 4039677"/>
              <a:gd name="connsiteY1" fmla="*/ 1175114 h 1269438"/>
              <a:gd name="connsiteX2" fmla="*/ 4039677 w 4039677"/>
              <a:gd name="connsiteY2" fmla="*/ 1269438 h 1269438"/>
              <a:gd name="connsiteX3" fmla="*/ 3004689 w 4039677"/>
              <a:gd name="connsiteY3" fmla="*/ 1269438 h 1269438"/>
              <a:gd name="connsiteX4" fmla="*/ 3000461 w 4039677"/>
              <a:gd name="connsiteY4" fmla="*/ 1264787 h 1269438"/>
              <a:gd name="connsiteX5" fmla="*/ 2019838 w 4039677"/>
              <a:gd name="connsiteY5" fmla="*/ 858599 h 1269438"/>
              <a:gd name="connsiteX6" fmla="*/ 1039216 w 4039677"/>
              <a:gd name="connsiteY6" fmla="*/ 1264787 h 1269438"/>
              <a:gd name="connsiteX7" fmla="*/ 1034988 w 4039677"/>
              <a:gd name="connsiteY7" fmla="*/ 1269438 h 1269438"/>
              <a:gd name="connsiteX8" fmla="*/ 0 w 4039677"/>
              <a:gd name="connsiteY8" fmla="*/ 1269438 h 1269438"/>
              <a:gd name="connsiteX9" fmla="*/ 45438 w 4039677"/>
              <a:gd name="connsiteY9" fmla="*/ 1175114 h 1269438"/>
              <a:gd name="connsiteX10" fmla="*/ 2019838 w 4039677"/>
              <a:gd name="connsiteY10" fmla="*/ 0 h 126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9677" h="1269438">
                <a:moveTo>
                  <a:pt x="2019838" y="0"/>
                </a:moveTo>
                <a:cubicBezTo>
                  <a:pt x="2872410" y="0"/>
                  <a:pt x="3614002" y="475164"/>
                  <a:pt x="3994238" y="1175114"/>
                </a:cubicBezTo>
                <a:lnTo>
                  <a:pt x="4039677" y="1269438"/>
                </a:lnTo>
                <a:lnTo>
                  <a:pt x="3004689" y="1269438"/>
                </a:lnTo>
                <a:lnTo>
                  <a:pt x="3000461" y="1264787"/>
                </a:lnTo>
                <a:cubicBezTo>
                  <a:pt x="2749498" y="1013823"/>
                  <a:pt x="2402795" y="858599"/>
                  <a:pt x="2019838" y="858599"/>
                </a:cubicBezTo>
                <a:cubicBezTo>
                  <a:pt x="1636881" y="858599"/>
                  <a:pt x="1290179" y="1013823"/>
                  <a:pt x="1039216" y="1264787"/>
                </a:cubicBezTo>
                <a:lnTo>
                  <a:pt x="1034988" y="1269438"/>
                </a:lnTo>
                <a:lnTo>
                  <a:pt x="0" y="1269438"/>
                </a:lnTo>
                <a:lnTo>
                  <a:pt x="45438" y="1175114"/>
                </a:lnTo>
                <a:cubicBezTo>
                  <a:pt x="425674" y="475164"/>
                  <a:pt x="1167266" y="0"/>
                  <a:pt x="2019838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63582B0F-B01D-F5FF-B190-2752E331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8906"/>
            <a:ext cx="4712534" cy="2823325"/>
          </a:xfrm>
        </p:spPr>
        <p:txBody>
          <a:bodyPr anchor="t">
            <a:normAutofit/>
          </a:bodyPr>
          <a:lstStyle/>
          <a:p>
            <a:r>
              <a:rPr lang="fi-FI" dirty="0">
                <a:solidFill>
                  <a:schemeClr val="tx2"/>
                </a:solidFill>
                <a:cs typeface="Posterama"/>
              </a:rPr>
              <a:t>Kotitehtävä: </a:t>
            </a:r>
            <a:r>
              <a:rPr lang="fi-FI" i="1" dirty="0">
                <a:solidFill>
                  <a:schemeClr val="tx2"/>
                </a:solidFill>
                <a:cs typeface="Posterama"/>
              </a:rPr>
              <a:t>Hallamaan kolumni</a:t>
            </a:r>
            <a:endParaRPr lang="fi-FI" i="1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7ECE23-866E-9234-77D9-66C7AA81A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59" y="728906"/>
            <a:ext cx="5914539" cy="56622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1800" b="1" dirty="0" err="1">
                <a:solidFill>
                  <a:schemeClr val="tx2"/>
                </a:solidFill>
                <a:ea typeface="+mn-lt"/>
                <a:cs typeface="+mn-lt"/>
              </a:rPr>
              <a:t>1.Lue</a:t>
            </a:r>
            <a:r>
              <a:rPr lang="fi-FI" sz="1800" b="1" dirty="0">
                <a:solidFill>
                  <a:schemeClr val="tx2"/>
                </a:solidFill>
                <a:ea typeface="+mn-lt"/>
                <a:cs typeface="+mn-lt"/>
              </a:rPr>
              <a:t> kolumni ja analysoi sen argumentaatiota ja retoriikkaa. </a:t>
            </a:r>
            <a:r>
              <a:rPr lang="fi-FI" sz="1800" b="1" dirty="0">
                <a:solidFill>
                  <a:schemeClr val="tx2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(klik)</a:t>
            </a:r>
            <a:endParaRPr lang="fi-FI" sz="18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  <a:ea typeface="+mn-lt"/>
                <a:cs typeface="+mn-lt"/>
              </a:rPr>
              <a:t>Mikä on Hallamaan tekstin teesi?</a:t>
            </a:r>
            <a:endParaRPr lang="fi-F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  <a:ea typeface="+mn-lt"/>
                <a:cs typeface="+mn-lt"/>
              </a:rPr>
              <a:t>Miten Hallamaa argumentoi teesiään? Mitä argumentaation keinoja löydät?</a:t>
            </a:r>
            <a:endParaRPr lang="fi-F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  <a:ea typeface="+mn-lt"/>
                <a:cs typeface="+mn-lt"/>
              </a:rPr>
              <a:t>Mitä retorisia keinoja Hallamaa tekstissään käyttää?</a:t>
            </a:r>
          </a:p>
          <a:p>
            <a:pPr marL="0" indent="0">
              <a:buNone/>
            </a:pPr>
            <a:endParaRPr lang="fi-FI" sz="18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fi-FI" sz="1800" b="1" dirty="0">
                <a:solidFill>
                  <a:schemeClr val="tx2"/>
                </a:solidFill>
                <a:ea typeface="+mn-lt"/>
                <a:cs typeface="+mn-lt"/>
              </a:rPr>
              <a:t>2. Laadi 500-800 merkkiä pitkä kommentti kolumniin. </a:t>
            </a:r>
            <a:endParaRPr lang="fi-FI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fi-FI" sz="1800" dirty="0">
                <a:solidFill>
                  <a:schemeClr val="tx2"/>
                </a:solidFill>
                <a:ea typeface="+mn-lt"/>
                <a:cs typeface="+mn-lt"/>
              </a:rPr>
              <a:t>Ota kantaa aiheeseen. </a:t>
            </a:r>
            <a:endParaRPr lang="fi-F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i-FI" sz="1800" dirty="0">
                <a:solidFill>
                  <a:schemeClr val="tx2"/>
                </a:solidFill>
                <a:ea typeface="+mn-lt"/>
                <a:cs typeface="+mn-lt"/>
              </a:rPr>
              <a:t>Kiinnitä huomiota argumentaatioon ja retorisiin keinoihin.</a:t>
            </a:r>
          </a:p>
          <a:p>
            <a:pPr marL="0" indent="0">
              <a:buNone/>
            </a:pPr>
            <a:endParaRPr lang="fi-FI" sz="1800" dirty="0">
              <a:solidFill>
                <a:schemeClr val="tx2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037A3646-DAE8-D4E0-12B6-04ADC46C0C0E}"/>
              </a:ext>
            </a:extLst>
          </p:cNvPr>
          <p:cNvSpPr/>
          <p:nvPr/>
        </p:nvSpPr>
        <p:spPr>
          <a:xfrm>
            <a:off x="250138" y="2611725"/>
            <a:ext cx="4506294" cy="398661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43CC4CC-5F1D-D7E2-B20B-BE0217E0D3A3}"/>
              </a:ext>
            </a:extLst>
          </p:cNvPr>
          <p:cNvSpPr txBox="1"/>
          <p:nvPr/>
        </p:nvSpPr>
        <p:spPr>
          <a:xfrm rot="-840000">
            <a:off x="485736" y="3232019"/>
            <a:ext cx="405403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i="1" err="1"/>
              <a:t>Huom</a:t>
            </a:r>
            <a:r>
              <a:rPr lang="fi-FI" i="1"/>
              <a:t>!</a:t>
            </a:r>
            <a:endParaRPr lang="fi-FI" i="1" dirty="0"/>
          </a:p>
          <a:p>
            <a:pPr algn="l"/>
            <a:endParaRPr lang="fi-FI" i="1" dirty="0"/>
          </a:p>
          <a:p>
            <a:r>
              <a:rPr lang="fi-FI" i="1" dirty="0"/>
              <a:t>Kommentti on myös kantaa ottava, vaikuttava tekstilaji.</a:t>
            </a:r>
          </a:p>
          <a:p>
            <a:endParaRPr lang="fi-FI" i="1" dirty="0"/>
          </a:p>
          <a:p>
            <a:r>
              <a:rPr lang="fi-FI" i="1" dirty="0"/>
              <a:t>Hyvä kommentti välittää aiheeseen liittyvän mielipiteen ja perustelee sen </a:t>
            </a:r>
            <a:r>
              <a:rPr lang="fi-FI" i="1"/>
              <a:t>uskottavasti ja monipuolisesti.</a:t>
            </a:r>
          </a:p>
        </p:txBody>
      </p:sp>
    </p:spTree>
    <p:extLst>
      <p:ext uri="{BB962C8B-B14F-4D97-AF65-F5344CB8AC3E}">
        <p14:creationId xmlns:p14="http://schemas.microsoft.com/office/powerpoint/2010/main" val="3460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3B2B5D-0525-DF9A-3C08-87C7239F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Posterama"/>
              </a:rPr>
              <a:t>Retoriset keinot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B470DC-BC5B-3E4D-C89D-46DEA5420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Argumentaatio ei yksinään riitä. Vaikuttaminen tarvitsee kielellisiä tehokeinoja, </a:t>
            </a:r>
            <a:r>
              <a:rPr lang="fi-FI" i="1" dirty="0"/>
              <a:t>retorisia keinoja.</a:t>
            </a:r>
          </a:p>
          <a:p>
            <a:r>
              <a:rPr lang="fi-FI" dirty="0"/>
              <a:t>Esim. Martin Luther Kingin vaikuttava I </a:t>
            </a:r>
            <a:r>
              <a:rPr lang="fi-FI" dirty="0" err="1"/>
              <a:t>have</a:t>
            </a:r>
            <a:r>
              <a:rPr lang="fi-FI" dirty="0"/>
              <a:t> a </a:t>
            </a:r>
            <a:r>
              <a:rPr lang="fi-FI" dirty="0" err="1"/>
              <a:t>dream</a:t>
            </a:r>
            <a:r>
              <a:rPr lang="fi-FI" dirty="0"/>
              <a:t> –puhe</a:t>
            </a:r>
            <a:endParaRPr lang="fi-FI" i="1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 b="1" dirty="0"/>
              <a:t>Metafora</a:t>
            </a:r>
            <a:r>
              <a:rPr lang="fi-FI" dirty="0"/>
              <a:t>: Mississippi kuin aavikko, epäoikeudenmukaisuus kuin paahtava aurinko.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b="1" dirty="0"/>
              <a:t>Vastakkainasettelu</a:t>
            </a:r>
            <a:r>
              <a:rPr lang="fi-FI" dirty="0"/>
              <a:t>: Se millainen Mississippi on ja millainen se voisi olla.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b="1" dirty="0"/>
              <a:t>Sanavalinnat tehostavat viestiä</a:t>
            </a:r>
            <a:r>
              <a:rPr lang="fi-FI" dirty="0"/>
              <a:t>!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669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1C2BEC-5084-A3E2-CE5B-F3884F9B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Posterama"/>
              </a:rPr>
              <a:t>Äly 4.2, </a:t>
            </a:r>
            <a:r>
              <a:rPr lang="fi-FI" dirty="0" err="1">
                <a:cs typeface="Posterama"/>
              </a:rPr>
              <a:t>teht</a:t>
            </a:r>
            <a:r>
              <a:rPr lang="fi-FI" dirty="0">
                <a:cs typeface="Posterama"/>
              </a:rPr>
              <a:t>. 4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C81248-FE7D-F62A-80EE-89A2A09D0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Analysoi tekstin retorisia valintoja.</a:t>
            </a:r>
          </a:p>
          <a:p>
            <a:pPr marL="0" indent="0">
              <a:buNone/>
            </a:pPr>
            <a:r>
              <a:rPr lang="fi-FI" b="1" dirty="0"/>
              <a:t>Millaisia retorisia keinoja puheessa käytetään?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Vinkki: </a:t>
            </a:r>
          </a:p>
          <a:p>
            <a:pPr marL="0" indent="0">
              <a:buNone/>
            </a:pPr>
            <a:r>
              <a:rPr lang="fi-FI" dirty="0"/>
              <a:t>Sinun ei tarvitse pohtia sitä, mikä retorisen keinon vaikutus on. Keskity etsimään ja erittelemään retorisia keinoja.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039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loiset kasvot muisti laput">
            <a:extLst>
              <a:ext uri="{FF2B5EF4-FFF2-40B4-BE49-F238E27FC236}">
                <a16:creationId xmlns:a16="http://schemas.microsoft.com/office/drawing/2014/main" id="{3B8DBC03-2F77-8F14-9BD3-4F70E34141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82" r="-2" b="582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C93AB6F9-99DF-415B-96A4-7160B5775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D0CC45C-CCAB-4A7C-B33D-84ABB8693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874C06D-399A-4BAA-B0E7-B55764CC1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C4829C4-3E7F-42E6-B0AC-12E562C9A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8D3CD5A-CC76-449E-8201-36100E44D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596BFDB-0E89-4726-8740-23247A96E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395F396-A800-4D94-AA0F-5AD09E37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57FF3EC-7181-4E27-A7A6-DB4655B10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3A5A6F8-A667-410D-BECB-C610733F0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60B875F-A2D1-419D-A7F1-381B33D42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B5344BB-AFBB-4C99-A49A-9F300421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2BAC207-A217-4064-9C43-8DBD742D0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816C2C6-5594-4867-A2AD-5B34E9294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FB06500-F969-4448-B413-83B5FEA97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6CA7F00-258B-4EDE-924E-F703C6EE6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7E09A08-F290-4A17-BC91-E0A577643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250DB6-316F-43F4-A62E-777F2306D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A860293-6063-4188-B8DD-9B6DCE5D2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6F0D5E7-B042-4211-872B-FC93C7860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59604E9-BB25-4D53-8D35-BAD786A0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C6DBC3F-DBBC-484D-819C-BBDD6B30F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0D340BE-56DC-40A0-A0D3-2A0704AB3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E598E4C-A0B1-4A0D-9870-F0011F3C7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93F4BD7-CDE1-422F-BC4C-0362418BD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1694E10-99CB-4916-9CA3-CD347BC5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06CCCF9-74DC-4FA6-913D-AA94F671E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1C22D95-08E5-48EF-940C-7703E389E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C8CD58B-05D9-44B9-A9B3-AC3596D6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9FCB7D7-C8E5-419A-81F1-6422F747E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7692ACE-18A6-4279-BAB6-A02F9B8A8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0C1093-65EA-04B4-F2BF-CCD265B3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220947"/>
            <a:ext cx="9144000" cy="29406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/>
              <a:t>Huumori vaikuttaa!</a:t>
            </a:r>
          </a:p>
        </p:txBody>
      </p:sp>
    </p:spTree>
    <p:extLst>
      <p:ext uri="{BB962C8B-B14F-4D97-AF65-F5344CB8AC3E}">
        <p14:creationId xmlns:p14="http://schemas.microsoft.com/office/powerpoint/2010/main" val="152129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6FDA383C-1564-1DB0-50A8-EEE09170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2348"/>
            <a:ext cx="4746559" cy="2240735"/>
          </a:xfrm>
        </p:spPr>
        <p:txBody>
          <a:bodyPr>
            <a:normAutofit/>
          </a:bodyPr>
          <a:lstStyle/>
          <a:p>
            <a:r>
              <a:rPr lang="fi-FI" sz="3700" dirty="0"/>
              <a:t>Tehokas mutta haastava </a:t>
            </a:r>
            <a:br>
              <a:rPr lang="fi-FI" sz="3700" dirty="0"/>
            </a:br>
            <a:r>
              <a:rPr lang="fi-FI" sz="3700" dirty="0"/>
              <a:t>vaikuttamisen keino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0F14AD-7E59-3514-5914-CD2C6D293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264832"/>
            <a:ext cx="4419600" cy="300949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fi-FI" sz="2000" dirty="0">
                <a:ea typeface="+mn-lt"/>
                <a:cs typeface="+mn-lt"/>
              </a:rPr>
              <a:t>Humoristinen retoriikka ja tekstin sävytys koetaan useimmiten hauskuuttaa </a:t>
            </a:r>
            <a:r>
              <a:rPr lang="fi-FI" sz="2000" b="1" dirty="0">
                <a:ea typeface="+mn-lt"/>
                <a:cs typeface="+mn-lt"/>
              </a:rPr>
              <a:t>mutta </a:t>
            </a:r>
            <a:r>
              <a:rPr lang="fi-FI" sz="2000" dirty="0">
                <a:ea typeface="+mn-lt"/>
                <a:cs typeface="+mn-lt"/>
              </a:rPr>
              <a:t>huumori on myös helppo ymmärtää väärin </a:t>
            </a:r>
          </a:p>
          <a:p>
            <a:pPr>
              <a:lnSpc>
                <a:spcPct val="100000"/>
              </a:lnSpc>
            </a:pPr>
            <a:r>
              <a:rPr lang="fi-FI" sz="2000" dirty="0">
                <a:ea typeface="+mn-lt"/>
                <a:cs typeface="+mn-lt"/>
              </a:rPr>
              <a:t>Huumorin käyttö vaatii erityisen huolellista kohderyhmän huomioon ottamista ja hyvää tilannetajua.</a:t>
            </a:r>
            <a:br>
              <a:rPr lang="fi-FI" sz="2000" dirty="0">
                <a:ea typeface="+mn-lt"/>
                <a:cs typeface="+mn-lt"/>
              </a:rPr>
            </a:br>
            <a:endParaRPr lang="fi-FI" sz="2000" dirty="0">
              <a:ea typeface="+mn-lt"/>
              <a:cs typeface="+mn-lt"/>
            </a:endParaRP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fi-FI" sz="2000" i="1" dirty="0"/>
              <a:t>Ymmärrä tekstilaji - mitä kirjoitat – ja kohderyhmä - kenelle kirjoitat!</a:t>
            </a:r>
          </a:p>
        </p:txBody>
      </p:sp>
      <p:sp>
        <p:nvSpPr>
          <p:cNvPr id="47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340871F-6EA8-4479-F703-293A3119E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559" y="732348"/>
            <a:ext cx="6262116" cy="55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1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540835-2628-1AA6-CCD2-6DD19950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Parodia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3809AF-86E0-9198-2184-5CECFC4C6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Siinä olemassa oleva kulttuurin tuote </a:t>
            </a:r>
            <a:br>
              <a:rPr lang="fi-FI" dirty="0"/>
            </a:br>
            <a:r>
              <a:rPr lang="fi-FI" dirty="0"/>
              <a:t>saatetaan näyttämään naurettavalta </a:t>
            </a:r>
            <a:br>
              <a:rPr lang="fi-FI" dirty="0"/>
            </a:br>
            <a:r>
              <a:rPr lang="fi-FI" dirty="0"/>
              <a:t>mukailemalla esimerkiksi </a:t>
            </a:r>
          </a:p>
          <a:p>
            <a:pPr lvl="2"/>
            <a:r>
              <a:rPr lang="fi-FI" dirty="0"/>
              <a:t>sen tyyliä, </a:t>
            </a:r>
          </a:p>
          <a:p>
            <a:pPr lvl="2"/>
            <a:r>
              <a:rPr lang="fi-FI" dirty="0"/>
              <a:t>rakennetta tai </a:t>
            </a:r>
          </a:p>
          <a:p>
            <a:pPr lvl="3"/>
            <a:r>
              <a:rPr lang="fi-FI" dirty="0"/>
              <a:t>sisältöä. </a:t>
            </a:r>
          </a:p>
          <a:p>
            <a:pPr lvl="3"/>
            <a:r>
              <a:rPr lang="fi-FI" sz="2400" dirty="0"/>
              <a:t>Esim. </a:t>
            </a:r>
            <a:r>
              <a:rPr lang="fi-FI" sz="2400" i="1" dirty="0"/>
              <a:t>Johnny English </a:t>
            </a:r>
            <a:r>
              <a:rPr lang="fi-FI" sz="2400" dirty="0"/>
              <a:t>-elokuvat ovat James Bondien parodioita. </a:t>
            </a:r>
            <a:br>
              <a:rPr lang="fi-FI" sz="2400" dirty="0"/>
            </a:br>
            <a:r>
              <a:rPr lang="fi-FI" sz="2400" dirty="0"/>
              <a:t>Ne voidaan nähdä myös koko lajin, agenttielokuvan, parodioinniksi.</a:t>
            </a:r>
          </a:p>
          <a:p>
            <a:pPr marL="0" lvl="3" indent="0">
              <a:buNone/>
            </a:pPr>
            <a:endParaRPr lang="fi-FI" sz="2400" dirty="0"/>
          </a:p>
          <a:p>
            <a:pPr marL="0" lvl="3" indent="0">
              <a:buNone/>
            </a:pPr>
            <a:r>
              <a:rPr lang="fi-FI" sz="2400" dirty="0"/>
              <a:t>Huom. Parodian tavoite voi olla pilkata ja vääntää huumoria kohteestaan. </a:t>
            </a:r>
            <a:br>
              <a:rPr lang="fi-FI" sz="2400" dirty="0"/>
            </a:br>
            <a:r>
              <a:rPr lang="fi-FI" sz="2400" b="1" dirty="0"/>
              <a:t>Pilkalla voi olla myös kriittinen tavoite: </a:t>
            </a:r>
            <a:br>
              <a:rPr lang="fi-FI" sz="2400" dirty="0"/>
            </a:br>
            <a:r>
              <a:rPr lang="fi-FI" sz="2400" dirty="0"/>
              <a:t>huumorilla pyritään osoittamaan kohteesta jotain, mikä vaatii lähempää tarkastelua.</a:t>
            </a:r>
          </a:p>
          <a:p>
            <a:pPr marL="0" lvl="3" indent="0">
              <a:buNone/>
            </a:pPr>
            <a:r>
              <a:rPr lang="fi-FI" sz="2400" dirty="0"/>
              <a:t>Esim. VASTAMAINOKSET </a:t>
            </a:r>
            <a:r>
              <a:rPr lang="fi-FI" sz="2400" dirty="0">
                <a:hlinkClick r:id="rId2"/>
              </a:rPr>
              <a:t>(</a:t>
            </a:r>
            <a:r>
              <a:rPr lang="fi-FI" sz="2400" dirty="0" err="1">
                <a:hlinkClick r:id="rId2"/>
              </a:rPr>
              <a:t>klik</a:t>
            </a:r>
            <a:r>
              <a:rPr lang="fi-FI" sz="2400" dirty="0">
                <a:hlinkClick r:id="rId2"/>
              </a:rPr>
              <a:t>).</a:t>
            </a:r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4DD9EED-F216-580F-BFB8-2BF739763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619" y="618594"/>
            <a:ext cx="4172532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2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8">
            <a:extLst>
              <a:ext uri="{FF2B5EF4-FFF2-40B4-BE49-F238E27FC236}">
                <a16:creationId xmlns:a16="http://schemas.microsoft.com/office/drawing/2014/main" id="{852816C4-2471-43EF-BF87-722CBC3A9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F5CC3D12-B8AA-47C0-987C-85A8C8E82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52" name="Group 12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4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16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Document 8">
            <a:extLst>
              <a:ext uri="{FF2B5EF4-FFF2-40B4-BE49-F238E27FC236}">
                <a16:creationId xmlns:a16="http://schemas.microsoft.com/office/drawing/2014/main" id="{334F573F-FF6A-4EB8-9C66-3D0CBF31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033" y="2285999"/>
            <a:ext cx="12217645" cy="457199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2D8148-35B1-0C62-DB8F-8C35FB48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3"/>
            <a:ext cx="10744186" cy="1676260"/>
          </a:xfrm>
        </p:spPr>
        <p:txBody>
          <a:bodyPr>
            <a:normAutofit/>
          </a:bodyPr>
          <a:lstStyle/>
          <a:p>
            <a:r>
              <a:rPr lang="fi-FI" dirty="0"/>
              <a:t>Ironia: </a:t>
            </a:r>
            <a:br>
              <a:rPr lang="fi-FI" dirty="0"/>
            </a:br>
            <a:r>
              <a:rPr lang="fi-FI" dirty="0"/>
              <a:t>Teksti sanoo yhtä ja tarkoittaa toista.</a:t>
            </a:r>
          </a:p>
        </p:txBody>
      </p:sp>
      <p:graphicFrame>
        <p:nvGraphicFramePr>
          <p:cNvPr id="55" name="Sisällön paikkamerkki 2">
            <a:extLst>
              <a:ext uri="{FF2B5EF4-FFF2-40B4-BE49-F238E27FC236}">
                <a16:creationId xmlns:a16="http://schemas.microsoft.com/office/drawing/2014/main" id="{4DB129B0-65DE-2034-9100-997882A4A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244519"/>
              </p:ext>
            </p:extLst>
          </p:nvPr>
        </p:nvGraphicFramePr>
        <p:xfrm>
          <a:off x="457201" y="2834915"/>
          <a:ext cx="10706320" cy="334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40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8FB49E-CDD6-7B1A-1BE6-BEAB460C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ironisesta tekstistä (Särmä)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F6CD0B5-DBDD-53D3-8AE1-779BC9423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311" y="1401374"/>
            <a:ext cx="8615189" cy="5197335"/>
          </a:xfrm>
        </p:spPr>
      </p:pic>
    </p:spTree>
    <p:extLst>
      <p:ext uri="{BB962C8B-B14F-4D97-AF65-F5344CB8AC3E}">
        <p14:creationId xmlns:p14="http://schemas.microsoft.com/office/powerpoint/2010/main" val="1792674919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7E8"/>
      </a:lt2>
      <a:accent1>
        <a:srgbClr val="E18D78"/>
      </a:accent1>
      <a:accent2>
        <a:srgbClr val="DB5E79"/>
      </a:accent2>
      <a:accent3>
        <a:srgbClr val="E17BBC"/>
      </a:accent3>
      <a:accent4>
        <a:srgbClr val="D55EDB"/>
      </a:accent4>
      <a:accent5>
        <a:srgbClr val="B27BE1"/>
      </a:accent5>
      <a:accent6>
        <a:srgbClr val="6C5EDB"/>
      </a:accent6>
      <a:hlink>
        <a:srgbClr val="5B8B97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442</Words>
  <Application>Microsoft Office PowerPoint</Application>
  <PresentationFormat>Laajakuva</PresentationFormat>
  <Paragraphs>61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Courier New</vt:lpstr>
      <vt:lpstr>Posterama</vt:lpstr>
      <vt:lpstr>Wingdings</vt:lpstr>
      <vt:lpstr>SineVTI</vt:lpstr>
      <vt:lpstr>Huumori vaikuttamisen keinona</vt:lpstr>
      <vt:lpstr>Kotitehtävä: Hallamaan kolumni</vt:lpstr>
      <vt:lpstr>Retoriset keinot</vt:lpstr>
      <vt:lpstr>Äly 4.2, teht. 4</vt:lpstr>
      <vt:lpstr>Huumori vaikuttaa!</vt:lpstr>
      <vt:lpstr>Tehokas mutta haastava  vaikuttamisen keino</vt:lpstr>
      <vt:lpstr>Parodia</vt:lpstr>
      <vt:lpstr>Ironia:  Teksti sanoo yhtä ja tarkoittaa toista.</vt:lpstr>
      <vt:lpstr>Esimerkki ironisesta tekstistä (Särmä)</vt:lpstr>
      <vt:lpstr>PowerPoint-esitys</vt:lpstr>
      <vt:lpstr>Tehtävä 1: Pakina: Huono omatunto</vt:lpstr>
      <vt:lpstr>Tehtävä 2:  Äly 4.3, teht.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Kyllönen Sallamaari</dc:creator>
  <cp:lastModifiedBy>Kyllönen Sallamaari</cp:lastModifiedBy>
  <cp:revision>112</cp:revision>
  <dcterms:created xsi:type="dcterms:W3CDTF">2024-09-26T11:28:17Z</dcterms:created>
  <dcterms:modified xsi:type="dcterms:W3CDTF">2024-09-26T14:47:16Z</dcterms:modified>
</cp:coreProperties>
</file>