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4"/>
  </p:sldMasterIdLst>
  <p:notesMasterIdLst>
    <p:notesMasterId r:id="rId22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24384000" cy="13716000"/>
  <p:notesSz cx="6794500" cy="9931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3" roundtripDataSignature="AMtx7mh3t9bZrO2xPfH+6U0T8wNxjjb1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E3B63E-978C-4FF5-BC21-74F965507AAC}" v="16" dt="2022-02-07T11:43:16.9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21"/>
    <p:restoredTop sz="94650"/>
  </p:normalViewPr>
  <p:slideViewPr>
    <p:cSldViewPr snapToGrid="0" snapToObjects="1">
      <p:cViewPr varScale="1">
        <p:scale>
          <a:sx n="46" d="100"/>
          <a:sy n="46" d="100"/>
        </p:scale>
        <p:origin x="12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customschemas.google.com/relationships/presentationmetadata" Target="metadata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8645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b2a0ff99a7_0_0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3" name="Google Shape;83;gb2a0ff99a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751c1748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751c17480_0_7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e751c17480_0_7:notes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00" cy="498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e8982008f4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e8982008f4_0_7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ge8982008f4_0_7:notes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00" cy="498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e8982008f4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e8982008f4_0_14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ge8982008f4_0_14:notes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00" cy="498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e760c5c6c9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e760c5c6c9_1_14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ge760c5c6c9_1_14:notes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00" cy="498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e8982008f4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e8982008f4_0_21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ge8982008f4_0_21:notes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00" cy="498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e760c5c6c9_1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e760c5c6c9_1_48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ge760c5c6c9_1_48:notes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00" cy="498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e768b4d60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e768b4d603_0_0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ge768b4d603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00" cy="498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e768b4d603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e768b4d603_0_7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ge768b4d603_0_7:notes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00" cy="498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/>
              <a:t>17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b2a0ff99a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gb2a0ff99a7_0_6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" name="Google Shape;91;gb2a0ff99a7_0_6:notes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00" cy="4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i-FI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e8982008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e8982008f4_0_0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e8982008f4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00" cy="498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e760c5c6c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e760c5c6c9_0_0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ge760c5c6c9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00" cy="498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e573aa7e52_4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e573aa7e52_4_7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ge573aa7e52_4_7:notes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00" cy="498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e751c1748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e751c17480_0_0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ge751c17480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00" cy="498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e760c5c6c9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e760c5c6c9_0_21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ge760c5c6c9_0_21:notes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00" cy="498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e760c5c6c9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e760c5c6c9_0_7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ge760c5c6c9_0_7:notes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00" cy="498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e760c5c6c9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e760c5c6c9_0_14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ge760c5c6c9_0_14:notes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00" cy="498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Mukautettu asettelu">
  <p:cSld name="9_Mukautettu asettelu">
    <p:bg>
      <p:bgPr>
        <a:solidFill>
          <a:schemeClr val="dk2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6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Arial"/>
              <a:buNone/>
              <a:defRPr sz="9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6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Arial"/>
              <a:buNone/>
              <a:defRPr sz="66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6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04454" y="11772077"/>
            <a:ext cx="1804218" cy="99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Mukautettu asettelu">
  <p:cSld name="7_Mukautettu asettelu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8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8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New Insights Module 4 Grammar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Image Half Full">
  <p:cSld name="22_Image Half Full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3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Arial"/>
              <a:buNone/>
              <a:defRPr sz="8800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3"/>
          <p:cNvSpPr txBox="1">
            <a:spLocks noGrp="1"/>
          </p:cNvSpPr>
          <p:nvPr>
            <p:ph type="body" idx="1"/>
          </p:nvPr>
        </p:nvSpPr>
        <p:spPr>
          <a:xfrm>
            <a:off x="772971" y="44378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body" idx="2"/>
          </p:nvPr>
        </p:nvSpPr>
        <p:spPr>
          <a:xfrm>
            <a:off x="12595591" y="44632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body" idx="3"/>
          </p:nvPr>
        </p:nvSpPr>
        <p:spPr>
          <a:xfrm>
            <a:off x="772920" y="3184914"/>
            <a:ext cx="1096060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Arial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body" idx="4"/>
          </p:nvPr>
        </p:nvSpPr>
        <p:spPr>
          <a:xfrm>
            <a:off x="12590711" y="3221626"/>
            <a:ext cx="1102031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Arial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31" name="Google Shape;31;p13"/>
          <p:cNvCxnSpPr/>
          <p:nvPr/>
        </p:nvCxnSpPr>
        <p:spPr>
          <a:xfrm>
            <a:off x="76858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" name="Google Shape;32;p13"/>
          <p:cNvCxnSpPr/>
          <p:nvPr/>
        </p:nvCxnSpPr>
        <p:spPr>
          <a:xfrm>
            <a:off x="1259120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3" name="Google Shape;33;p13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ftr" idx="11"/>
          </p:nvPr>
        </p:nvSpPr>
        <p:spPr>
          <a:xfrm>
            <a:off x="832756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New Insights Module 4 Grammar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Image Half Full">
  <p:cSld name="17_Image Half Full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Arial"/>
              <a:buNone/>
              <a:defRPr sz="8800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803274" y="78814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>
            <a:spLocks noGrp="1"/>
          </p:cNvSpPr>
          <p:nvPr>
            <p:ph type="pic" idx="2"/>
          </p:nvPr>
        </p:nvSpPr>
        <p:spPr>
          <a:xfrm>
            <a:off x="803726" y="26804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8778874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>
            <a:spLocks noGrp="1"/>
          </p:cNvSpPr>
          <p:nvPr>
            <p:ph type="pic" idx="4"/>
          </p:nvPr>
        </p:nvSpPr>
        <p:spPr>
          <a:xfrm>
            <a:off x="8779326" y="27058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5"/>
          </p:nvPr>
        </p:nvSpPr>
        <p:spPr>
          <a:xfrm>
            <a:off x="16754473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>
            <a:spLocks noGrp="1"/>
          </p:cNvSpPr>
          <p:nvPr>
            <p:ph type="pic" idx="6"/>
          </p:nvPr>
        </p:nvSpPr>
        <p:spPr>
          <a:xfrm>
            <a:off x="16754927" y="27058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ftr" idx="11"/>
          </p:nvPr>
        </p:nvSpPr>
        <p:spPr>
          <a:xfrm>
            <a:off x="832756" y="12293264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New Insights Module 4 Grammar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Image Half Full">
  <p:cSld name="18_Image Half Full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1"/>
          </p:nvPr>
        </p:nvSpPr>
        <p:spPr>
          <a:xfrm>
            <a:off x="1621943" y="3160738"/>
            <a:ext cx="10942861" cy="8399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>
            <a:spLocks noGrp="1"/>
          </p:cNvSpPr>
          <p:nvPr>
            <p:ph type="pic" idx="2"/>
          </p:nvPr>
        </p:nvSpPr>
        <p:spPr>
          <a:xfrm>
            <a:off x="13460186" y="0"/>
            <a:ext cx="10923814" cy="13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ldNum" idx="12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New Insights Module 4 Grammar</a:t>
            </a:r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title"/>
          </p:nvPr>
        </p:nvSpPr>
        <p:spPr>
          <a:xfrm>
            <a:off x="1621944" y="730251"/>
            <a:ext cx="10997318" cy="213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Image Half Full">
  <p:cSld name="4_Image Half Full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title"/>
          </p:nvPr>
        </p:nvSpPr>
        <p:spPr>
          <a:xfrm>
            <a:off x="1649187" y="730250"/>
            <a:ext cx="21463873" cy="162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Arial"/>
              <a:buNone/>
              <a:defRPr sz="8800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0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0"/>
          <p:cNvSpPr/>
          <p:nvPr/>
        </p:nvSpPr>
        <p:spPr>
          <a:xfrm>
            <a:off x="8404703" y="4080086"/>
            <a:ext cx="3941487" cy="69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24"/>
              <a:buFont typeface="Arial"/>
              <a:buNone/>
            </a:pPr>
            <a:endParaRPr sz="3024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1"/>
          </p:nvPr>
        </p:nvSpPr>
        <p:spPr>
          <a:xfrm>
            <a:off x="167640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body" idx="2"/>
          </p:nvPr>
        </p:nvSpPr>
        <p:spPr>
          <a:xfrm>
            <a:off x="1304115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New Insights Module 4 Grammar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Image Half Full">
  <p:cSld name="8_Image Half Full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>
            <a:spLocks noGrp="1"/>
          </p:cNvSpPr>
          <p:nvPr>
            <p:ph type="pic" idx="2"/>
          </p:nvPr>
        </p:nvSpPr>
        <p:spPr>
          <a:xfrm>
            <a:off x="1" y="0"/>
            <a:ext cx="10923814" cy="13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title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Arial"/>
              <a:buNone/>
              <a:defRPr sz="8800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1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1"/>
          <p:cNvSpPr txBox="1">
            <a:spLocks noGrp="1"/>
          </p:cNvSpPr>
          <p:nvPr>
            <p:ph type="body" idx="1"/>
          </p:nvPr>
        </p:nvSpPr>
        <p:spPr>
          <a:xfrm>
            <a:off x="11381015" y="3536295"/>
            <a:ext cx="11732048" cy="869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New Insights Module 4 Grammar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Image Half Full">
  <p:cSld name="14_Image Half Full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Arial"/>
              <a:buNone/>
              <a:defRPr sz="8800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2"/>
          <p:cNvSpPr txBox="1">
            <a:spLocks noGrp="1"/>
          </p:cNvSpPr>
          <p:nvPr>
            <p:ph type="body" idx="1"/>
          </p:nvPr>
        </p:nvSpPr>
        <p:spPr>
          <a:xfrm>
            <a:off x="82686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>
            <a:spLocks noGrp="1"/>
          </p:cNvSpPr>
          <p:nvPr>
            <p:ph type="pic" idx="2"/>
          </p:nvPr>
        </p:nvSpPr>
        <p:spPr>
          <a:xfrm>
            <a:off x="827319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body" idx="3"/>
          </p:nvPr>
        </p:nvSpPr>
        <p:spPr>
          <a:xfrm>
            <a:off x="6652041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>
            <a:spLocks noGrp="1"/>
          </p:cNvSpPr>
          <p:nvPr>
            <p:ph type="pic" idx="4"/>
          </p:nvPr>
        </p:nvSpPr>
        <p:spPr>
          <a:xfrm>
            <a:off x="6652493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body" idx="5"/>
          </p:nvPr>
        </p:nvSpPr>
        <p:spPr>
          <a:xfrm>
            <a:off x="1251172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>
            <a:spLocks noGrp="1"/>
          </p:cNvSpPr>
          <p:nvPr>
            <p:ph type="pic" idx="6"/>
          </p:nvPr>
        </p:nvSpPr>
        <p:spPr>
          <a:xfrm>
            <a:off x="12512179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body" idx="7"/>
          </p:nvPr>
        </p:nvSpPr>
        <p:spPr>
          <a:xfrm>
            <a:off x="18390370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>
            <a:spLocks noGrp="1"/>
          </p:cNvSpPr>
          <p:nvPr>
            <p:ph type="pic" idx="8"/>
          </p:nvPr>
        </p:nvSpPr>
        <p:spPr>
          <a:xfrm>
            <a:off x="18390823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ftr" idx="11"/>
          </p:nvPr>
        </p:nvSpPr>
        <p:spPr>
          <a:xfrm>
            <a:off x="820615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New Insights Module 4 Grammar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Arial"/>
              <a:buNone/>
              <a:defRPr sz="88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5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199" cy="81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08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5"/>
          <p:cNvSpPr txBox="1">
            <a:spLocks noGrp="1"/>
          </p:cNvSpPr>
          <p:nvPr>
            <p:ph type="sldNum" idx="12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i-FI"/>
              <a:t>New Insights Module 4 Grammar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b2a0ff99a7_0_0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Arial"/>
              <a:buNone/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Indefiniittipronominit: </a:t>
            </a:r>
            <a:b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Every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, some,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any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ja no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6" name="Google Shape;86;gb2a0ff99a7_0_0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Module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Grammar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7" name="Google Shape;87;gb2a0ff99a7_0_0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Arial"/>
              <a:buNone/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New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Insights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e751c17480_0_7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Express in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Finnish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0" name="Google Shape;160;ge751c17480_0_7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200" cy="814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Did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anybody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volunteer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job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didn't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see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anyone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raise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hand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There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hardly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anything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do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Do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any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choice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Choose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any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country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interested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in.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Any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of us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work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any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topics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might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pick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48AC0C8-C662-D944-BF6E-A4CB1D1AE76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i-FI"/>
              <a:t>New Insights Module 4 Grammar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e8982008f4_0_7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Any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8" name="Google Shape;168;ge8982008f4_0_7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200" cy="814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Did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b="1" dirty="0" err="1"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0"/>
                  </a:ext>
                </a:extLst>
              </a:rPr>
              <a:t>anybody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volunteer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job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didn't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see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b="1" dirty="0" err="1">
                <a:latin typeface="Calibri" panose="020F0502020204030204" pitchFamily="34" charset="0"/>
                <a:cs typeface="Calibri" panose="020F0502020204030204" pitchFamily="34" charset="0"/>
              </a:rPr>
              <a:t>anyone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raise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hand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There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hardly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b="1" dirty="0" err="1">
                <a:latin typeface="Calibri" panose="020F0502020204030204" pitchFamily="34" charset="0"/>
                <a:cs typeface="Calibri" panose="020F0502020204030204" pitchFamily="34" charset="0"/>
              </a:rPr>
              <a:t>anything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do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33425" lvl="0" indent="-8572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fi-FI" sz="54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1"/>
                  </a:ext>
                </a:extLst>
              </a:rPr>
              <a:t>Any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2"/>
                  </a:ext>
                </a:extLst>
              </a:rPr>
              <a:t>-pronomineja käytetään useimmiten kielto- ja kysymyslauseissa 	(</a:t>
            </a:r>
            <a:r>
              <a:rPr lang="fi-FI" sz="5400" i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3"/>
                  </a:ext>
                </a:extLst>
              </a:rPr>
              <a:t>kukaan,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4"/>
                  </a:ext>
                </a:extLst>
              </a:rPr>
              <a:t> </a:t>
            </a:r>
            <a:r>
              <a:rPr lang="fi-FI" sz="5400" i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5"/>
                  </a:ext>
                </a:extLst>
              </a:rPr>
              <a:t>mitään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6"/>
                  </a:ext>
                </a:extLst>
              </a:rPr>
              <a:t>.</a:t>
            </a:r>
            <a:endParaRPr sz="54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33425" lvl="0" indent="-857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fi-FI" sz="54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Anybody</a:t>
            </a:r>
            <a:r>
              <a:rPr lang="fi-FI" sz="54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fi-FI" sz="54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anyone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ihmiset; </a:t>
            </a:r>
            <a:r>
              <a:rPr lang="fi-FI" sz="54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anything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asiat.</a:t>
            </a:r>
            <a:endParaRPr sz="54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33425" lvl="0" indent="-857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7"/>
                  </a:ext>
                </a:extLst>
              </a:rPr>
              <a:t>Lauseessa voi olla vain yksi kieltomuoto.</a:t>
            </a:r>
            <a:endParaRPr sz="54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8"/>
                </a:ext>
              </a:extLst>
            </a:endParaRPr>
          </a:p>
          <a:p>
            <a:pPr marL="733425" lvl="0" indent="-857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fi-FI" sz="54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9"/>
                  </a:ext>
                </a:extLst>
              </a:rPr>
              <a:t>Hardly</a:t>
            </a:r>
            <a:r>
              <a:rPr lang="fi-FI" sz="54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9"/>
                  </a:ext>
                </a:extLst>
              </a:rPr>
              <a:t>, </a:t>
            </a:r>
            <a:r>
              <a:rPr lang="fi-FI" sz="54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9"/>
                  </a:ext>
                </a:extLst>
              </a:rPr>
              <a:t>scarcely</a:t>
            </a:r>
            <a:r>
              <a:rPr lang="fi-FI" sz="54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9"/>
                  </a:ext>
                </a:extLst>
              </a:rPr>
              <a:t>, </a:t>
            </a:r>
            <a:r>
              <a:rPr lang="fi-FI" sz="54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9"/>
                  </a:ext>
                </a:extLst>
              </a:rPr>
              <a:t>rarely</a:t>
            </a:r>
            <a:r>
              <a:rPr lang="fi-FI" sz="54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9"/>
                  </a:ext>
                </a:extLst>
              </a:rPr>
              <a:t>, </a:t>
            </a:r>
            <a:r>
              <a:rPr lang="fi-FI" sz="54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9"/>
                  </a:ext>
                </a:extLst>
              </a:rPr>
              <a:t>seldom</a:t>
            </a:r>
            <a:r>
              <a:rPr lang="fi-FI" sz="54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9"/>
                  </a:ext>
                </a:extLst>
              </a:rPr>
              <a:t> 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0"/>
                  </a:ext>
                </a:extLst>
              </a:rPr>
              <a:t>ja </a:t>
            </a:r>
            <a:r>
              <a:rPr lang="fi-FI" sz="54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1"/>
                  </a:ext>
                </a:extLst>
              </a:rPr>
              <a:t>without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2"/>
                  </a:ext>
                </a:extLst>
              </a:rPr>
              <a:t> ovat kielteisiä sanoja.</a:t>
            </a:r>
            <a:endParaRPr sz="54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33425" lvl="0" indent="-857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fi-FI" sz="54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Any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-sanoilla ei voi aloittaa kielteistä lausetta (kts. </a:t>
            </a:r>
            <a:r>
              <a:rPr lang="fi-FI" sz="54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3"/>
                  </a:ext>
                </a:extLst>
              </a:rPr>
              <a:t>.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54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B96CBAE2-63ED-2F49-BC1B-F080DF3EC33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i-FI"/>
              <a:t>New Insights Module 4 Grammar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e8982008f4_0_14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Any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6" name="Google Shape;176;ge8982008f4_0_14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200" cy="814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4"/>
                  </a:ext>
                </a:extLst>
              </a:rPr>
              <a:t>Do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4"/>
                  </a:ext>
                </a:extLst>
              </a:rPr>
              <a:t> I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4"/>
                  </a:ext>
                </a:extLst>
              </a:rPr>
              <a:t>have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4"/>
                  </a:ext>
                </a:extLst>
              </a:rPr>
              <a:t> </a:t>
            </a:r>
            <a:r>
              <a:rPr lang="fi-FI" b="1" dirty="0" err="1"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5"/>
                  </a:ext>
                </a:extLst>
              </a:rPr>
              <a:t>any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6"/>
                  </a:ext>
                </a:extLst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6"/>
                  </a:ext>
                </a:extLst>
              </a:rPr>
              <a:t>choice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6"/>
                  </a:ext>
                </a:extLst>
              </a:rPr>
              <a:t>?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fi-FI" b="1" dirty="0" err="1"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7"/>
                  </a:ext>
                </a:extLst>
              </a:rPr>
              <a:t>Anything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8"/>
                  </a:ext>
                </a:extLst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8"/>
                  </a:ext>
                </a:extLst>
              </a:rPr>
              <a:t>you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8"/>
                  </a:ext>
                </a:extLst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8"/>
                  </a:ext>
                </a:extLst>
              </a:rPr>
              <a:t>are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8"/>
                  </a:ext>
                </a:extLst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8"/>
                  </a:ext>
                </a:extLst>
              </a:rPr>
              <a:t>interested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8"/>
                  </a:ext>
                </a:extLst>
              </a:rPr>
              <a:t> in is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8"/>
                  </a:ext>
                </a:extLst>
              </a:rPr>
              <a:t>fine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8"/>
                  </a:ext>
                </a:extLst>
              </a:rPr>
              <a:t>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fi-FI" b="1" dirty="0" err="1">
                <a:latin typeface="Calibri" panose="020F0502020204030204" pitchFamily="34" charset="0"/>
                <a:cs typeface="Calibri" panose="020F0502020204030204" pitchFamily="34" charset="0"/>
              </a:rPr>
              <a:t>Any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b="1" dirty="0">
                <a:latin typeface="Calibri" panose="020F0502020204030204" pitchFamily="34" charset="0"/>
                <a:cs typeface="Calibri" panose="020F0502020204030204" pitchFamily="34" charset="0"/>
              </a:rPr>
              <a:t>of us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work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b="1" dirty="0" err="1">
                <a:latin typeface="Calibri" panose="020F0502020204030204" pitchFamily="34" charset="0"/>
                <a:cs typeface="Calibri" panose="020F0502020204030204" pitchFamily="34" charset="0"/>
              </a:rPr>
              <a:t>any</a:t>
            </a:r>
            <a:r>
              <a:rPr lang="fi-FI" b="1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fi-FI" b="1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fi-FI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b="1" dirty="0" err="1">
                <a:latin typeface="Calibri" panose="020F0502020204030204" pitchFamily="34" charset="0"/>
                <a:cs typeface="Calibri" panose="020F0502020204030204" pitchFamily="34" charset="0"/>
              </a:rPr>
              <a:t>topics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might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pick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0" lvl="0" indent="-8572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Substantiivin edelle tulee pelkkä </a:t>
            </a:r>
            <a:r>
              <a:rPr lang="fi-FI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any</a:t>
            </a:r>
            <a:r>
              <a:rPr lang="fi-FI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0" lvl="0" indent="-857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Myönteisissä lauseissa </a:t>
            </a:r>
            <a:r>
              <a:rPr lang="fi-FI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any</a:t>
            </a:r>
            <a:r>
              <a:rPr lang="fi-FI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-pronomini ilmaisee </a:t>
            </a:r>
            <a:r>
              <a:rPr lang="fi-FI" i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kuka tahansa</a:t>
            </a:r>
            <a:r>
              <a:rPr lang="fi-FI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tai </a:t>
            </a:r>
            <a:r>
              <a:rPr lang="fi-FI" i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mitä tahansa</a:t>
            </a:r>
            <a:r>
              <a:rPr lang="fi-FI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2FFCF96-0C67-E64E-BC88-998CFDB72D2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i-FI"/>
              <a:t>New Insights Module 4 Grammar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e760c5c6c9_1_14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Express in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Finnish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4" name="Google Shape;184;ge760c5c6c9_1_14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200" cy="814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Nobody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taking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seriously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No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realized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it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affect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them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too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That's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why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nothing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done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yet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No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speakers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booked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believe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no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lost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either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None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organizers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given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any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thought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None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money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lost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yet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A4C0704-CC9A-E948-BBAC-00D9FB665EB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i-FI"/>
              <a:t>New Insights Module 4 Grammar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e8982008f4_0_21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2" name="Google Shape;192;ge8982008f4_0_21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200" cy="814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fi-FI" sz="5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Nobody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taking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seriously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fi-FI" sz="5400" b="1" dirty="0">
                <a:latin typeface="Calibri" panose="020F0502020204030204" pitchFamily="34" charset="0"/>
                <a:cs typeface="Calibri" panose="020F0502020204030204" pitchFamily="34" charset="0"/>
              </a:rPr>
              <a:t>No </a:t>
            </a:r>
            <a:r>
              <a:rPr lang="fi-FI" sz="5400" b="1" dirty="0" err="1"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realized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 it </a:t>
            </a: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affect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them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too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That's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why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nothing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done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yet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04850" lvl="0" indent="-8572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sz="54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Nobody</a:t>
            </a:r>
            <a:r>
              <a:rPr lang="fi-FI" sz="54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/no </a:t>
            </a:r>
            <a:r>
              <a:rPr lang="fi-FI" sz="54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ihmiset; </a:t>
            </a:r>
            <a:r>
              <a:rPr lang="fi-FI" sz="54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nothing</a:t>
            </a:r>
            <a:r>
              <a:rPr lang="fi-FI" sz="54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asiat.</a:t>
            </a:r>
            <a:endParaRPr sz="54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04850" lvl="0" indent="-857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Verbeistä käytetään yksikkömuotoa.</a:t>
            </a:r>
            <a:endParaRPr sz="54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04850" lvl="0" indent="-857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Huomaa monikollisen pronominin käyttö (</a:t>
            </a:r>
            <a:r>
              <a:rPr lang="fi-FI" sz="54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</a:t>
            </a:r>
            <a:r>
              <a:rPr lang="fi-FI" sz="54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i-FI" sz="54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them</a:t>
            </a:r>
            <a:r>
              <a:rPr lang="fi-FI" sz="54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i-FI" sz="54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fi-FI" sz="54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i-FI" sz="54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theirs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sz="54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04850" lvl="0" indent="-857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Kielteistä lausetta ei voi aloittaa </a:t>
            </a:r>
            <a:r>
              <a:rPr lang="fi-FI" sz="54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any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-alkuisella pronominilla, vaan silloin käytetään </a:t>
            </a:r>
            <a:r>
              <a:rPr lang="fi-FI" sz="54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-alkuisia pronomineja.</a:t>
            </a:r>
            <a:endParaRPr sz="54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B13E9188-C94A-D941-8753-C67DB335581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i-FI"/>
              <a:t>New Insights Module 4 Grammar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e760c5c6c9_1_48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0" name="Google Shape;200;ge760c5c6c9_1_48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200" cy="814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fi-FI" sz="5400" b="1" dirty="0"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speakers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booked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believe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b="1" dirty="0"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lost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either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fi-FI" sz="5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None</a:t>
            </a:r>
            <a:r>
              <a:rPr lang="fi-FI" sz="5400" b="1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fi-FI" sz="5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fi-FI" sz="5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b="1" dirty="0" err="1">
                <a:latin typeface="Calibri" panose="020F0502020204030204" pitchFamily="34" charset="0"/>
                <a:cs typeface="Calibri" panose="020F0502020204030204" pitchFamily="34" charset="0"/>
              </a:rPr>
              <a:t>organizers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given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any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thought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fi-FI" sz="5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None</a:t>
            </a:r>
            <a:r>
              <a:rPr lang="fi-FI" sz="5400" b="1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fi-FI" sz="5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fi-FI" sz="5400" b="1" dirty="0">
                <a:latin typeface="Calibri" panose="020F0502020204030204" pitchFamily="34" charset="0"/>
                <a:cs typeface="Calibri" panose="020F0502020204030204" pitchFamily="34" charset="0"/>
              </a:rPr>
              <a:t> money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lost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yet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04850" lvl="0" indent="-8572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Sanaa </a:t>
            </a:r>
            <a:r>
              <a:rPr lang="fi-FI" sz="54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käytetään yksiköllisten ja monikollisten </a:t>
            </a:r>
            <a:r>
              <a:rPr lang="fi-FI" sz="54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substantiiven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edellä.</a:t>
            </a:r>
            <a:endParaRPr sz="54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04850" lvl="0" indent="-857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sz="54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-rakenteessa käytetään sanaa </a:t>
            </a:r>
            <a:r>
              <a:rPr lang="fi-FI" sz="54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none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sz="54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04850" lvl="0" indent="-857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voi olla yksikkö tai monikko.</a:t>
            </a:r>
            <a:endParaRPr sz="54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B12FFCDF-7E6F-AB45-A2BE-D78B9C1BF47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i-FI"/>
              <a:t>New Insights Module 4 Grammar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e768b4d603_0_0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Practise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8" name="Google Shape;208;ge768b4d603_0_0"/>
          <p:cNvSpPr txBox="1">
            <a:spLocks noGrp="1"/>
          </p:cNvSpPr>
          <p:nvPr>
            <p:ph type="body" idx="1"/>
          </p:nvPr>
        </p:nvSpPr>
        <p:spPr>
          <a:xfrm>
            <a:off x="1676400" y="3008618"/>
            <a:ext cx="21031200" cy="814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2000"/>
              </a:spcBef>
              <a:spcAft>
                <a:spcPts val="0"/>
              </a:spcAft>
              <a:buSzPct val="100000"/>
            </a:pP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1. Onko jokainen jo kuullut jotakin uudesta kauppakeskuksesta?</a:t>
            </a:r>
            <a:endParaRPr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fi-FI" sz="54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everybody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lang="fi-FI" sz="54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everyone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already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heard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something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about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	</a:t>
            </a:r>
            <a:r>
              <a:rPr lang="fi-FI" sz="54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shopping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mall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sz="54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SzPct val="100000"/>
            </a:pP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2. Kukaan ei ole kuullut kaikkea.</a:t>
            </a:r>
            <a:endParaRPr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fi-FI" sz="54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Nobody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 no </a:t>
            </a:r>
            <a:r>
              <a:rPr lang="fi-FI" sz="54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heard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everything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 all.</a:t>
            </a:r>
            <a:endParaRPr sz="54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SzPct val="100000"/>
            </a:pP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3. Joku meistä voisi auttaa heitä kaikkia.</a:t>
            </a:r>
            <a:endParaRPr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45720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One of us </a:t>
            </a:r>
            <a:r>
              <a:rPr lang="fi-FI" sz="54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could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help </a:t>
            </a:r>
            <a:r>
              <a:rPr lang="fi-FI" sz="54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fi-FI" sz="54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them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lang="fi-FI" sz="54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every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fi-FI" sz="54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them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lang="fi-FI" sz="54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				</a:t>
            </a:r>
            <a:r>
              <a:rPr lang="fi-FI" sz="54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them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54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SzPct val="100000"/>
            </a:pP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4. Mitä tahansa voisi tapahtua joillekin meistä.</a:t>
            </a:r>
            <a:endParaRPr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45720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fi-FI" sz="54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Anything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might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happen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fi-FI" sz="54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us.</a:t>
            </a:r>
            <a:endParaRPr sz="54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53C1FB8-4C4E-1F4B-8325-0DD9D35A422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i-FI"/>
              <a:t>New Insights Module 4 Grammar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e768b4d603_0_7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Practise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6" name="Google Shape;216;ge768b4d603_0_7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200" cy="814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5.	Kukaan meistä ei mennyt avajaisiin.</a:t>
            </a:r>
            <a:endParaRPr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fi-FI" sz="54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None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us </a:t>
            </a:r>
            <a:r>
              <a:rPr lang="fi-FI" sz="54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went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fi-FI" sz="54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opening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54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6.	Osaako kukaan selittää päätöstään?</a:t>
            </a:r>
            <a:endParaRPr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Can </a:t>
            </a:r>
            <a:r>
              <a:rPr lang="fi-FI" sz="54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anyone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lang="fi-FI" sz="54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anybody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explain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decision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sz="54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7.	Kaikki eivät ole kiinnostuneita </a:t>
            </a: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shoppailusta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fi-FI" sz="54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everybody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lang="fi-FI" sz="54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everyone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lang="fi-FI" sz="54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interested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fi-FI" sz="54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shopping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54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8.	</a:t>
            </a: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Shoppailu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 on kaikkea muuta kuin tylsää.</a:t>
            </a:r>
            <a:endParaRPr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fi-FI" sz="54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Shopping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lang="fi-FI" sz="54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9"/>
                  </a:ext>
                </a:extLst>
              </a:rPr>
              <a:t>anything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9"/>
                  </a:ext>
                </a:extLst>
              </a:rPr>
              <a:t> </a:t>
            </a:r>
            <a:r>
              <a:rPr lang="fi-FI" sz="54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9"/>
                  </a:ext>
                </a:extLst>
              </a:rPr>
              <a:t>but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boring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54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71FB55D7-FBF8-3749-A467-D812309A4BD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i-FI"/>
              <a:t>New Insights Module 4 Grammar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b2a0ff99a7_0_6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800"/>
              <a:buNone/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E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xpress in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Finnish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Google Shape;94;gb2a0ff99a7_0_6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4400"/>
              <a:buNone/>
            </a:pP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everybody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cast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vote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now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4400"/>
              <a:buNone/>
            </a:pP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everyone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forward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elections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4400"/>
              <a:buNone/>
            </a:pP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Everything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isn't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same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before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4400"/>
              <a:buNone/>
            </a:pP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Every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each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candidate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makes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good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promises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4400"/>
              <a:buNone/>
            </a:pP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Does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every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them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convince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4400"/>
              <a:buNone/>
            </a:pP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Each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of us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wants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new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government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4400"/>
              <a:buNone/>
            </a:pP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of us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agree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4400"/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410574F1-51B5-B64F-BEBE-97704464BA9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i-FI"/>
              <a:t>New Insights Module 4 Grammar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e8982008f4_0_0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  <a:t>Every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" name="Google Shape;102;ge8982008f4_0_0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200" cy="814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3333"/>
              <a:buFont typeface="Arial"/>
              <a:buNone/>
            </a:pP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b="1" dirty="0" err="1"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"/>
                  </a:ext>
                </a:extLst>
              </a:rPr>
              <a:t>everybody</a:t>
            </a:r>
            <a:r>
              <a:rPr lang="fi-FI" sz="5400" b="1" dirty="0"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"/>
                  </a:ext>
                </a:extLst>
              </a:rPr>
              <a:t> </a:t>
            </a: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cast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vote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3333"/>
              <a:buFont typeface="Arial"/>
              <a:buNone/>
            </a:pP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b="1" dirty="0" err="1">
                <a:latin typeface="Calibri" panose="020F0502020204030204" pitchFamily="34" charset="0"/>
                <a:cs typeface="Calibri" panose="020F0502020204030204" pitchFamily="34" charset="0"/>
              </a:rPr>
              <a:t>everyone</a:t>
            </a:r>
            <a:r>
              <a:rPr lang="fi-FI" sz="5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forward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elections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3333"/>
              <a:buFont typeface="Arial"/>
              <a:buNone/>
            </a:pPr>
            <a:r>
              <a:rPr lang="fi-FI" sz="5400" b="1" dirty="0" err="1">
                <a:latin typeface="Calibri" panose="020F0502020204030204" pitchFamily="34" charset="0"/>
                <a:cs typeface="Calibri" panose="020F0502020204030204" pitchFamily="34" charset="0"/>
              </a:rPr>
              <a:t>Everything</a:t>
            </a:r>
            <a:r>
              <a:rPr lang="fi-FI" sz="5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"/>
                  </a:ext>
                </a:extLst>
              </a:rPr>
              <a:t> </a:t>
            </a: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same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before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0" lvl="0" indent="-8572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Ihmisistä käytetään joko -</a:t>
            </a:r>
            <a:r>
              <a:rPr lang="fi-FI" sz="54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body</a:t>
            </a:r>
            <a:r>
              <a:rPr lang="fi-FI" sz="54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tai -</a:t>
            </a:r>
            <a:r>
              <a:rPr lang="fi-FI" sz="54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-loppuisia pronomineja. Niillä ei ole 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6"/>
                  </a:ext>
                </a:extLst>
              </a:rPr>
              <a:t>merkityseroa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54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33425" lvl="0" indent="-857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Asioista käytetään -</a:t>
            </a:r>
            <a:r>
              <a:rPr lang="fi-FI" sz="54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thing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-loppuisia pronomineja.</a:t>
            </a:r>
            <a:endParaRPr sz="54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33425" lvl="0" indent="-857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Verbeistä käytetään yksikkömuotoa.</a:t>
            </a:r>
            <a:endParaRPr sz="54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33425" lvl="0" indent="-857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Huomaa monikollisen pronominin käyttö (</a:t>
            </a:r>
            <a:r>
              <a:rPr lang="fi-FI" sz="54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</a:t>
            </a:r>
            <a:r>
              <a:rPr lang="fi-FI" sz="54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i-FI" sz="54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them</a:t>
            </a:r>
            <a:r>
              <a:rPr lang="fi-FI" sz="54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i-FI" sz="54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fi-FI" sz="54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i-FI" sz="54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theirs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sz="54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33425" lvl="0" indent="-857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7"/>
                  </a:ext>
                </a:extLst>
              </a:rPr>
              <a:t>Kieltomuoto </a:t>
            </a:r>
            <a:r>
              <a:rPr lang="fi-FI" sz="54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8"/>
                  </a:ext>
                </a:extLst>
              </a:rPr>
              <a:t>not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9"/>
                  </a:ext>
                </a:extLst>
              </a:rPr>
              <a:t> tulee yleensä ennen </a:t>
            </a:r>
            <a:r>
              <a:rPr lang="fi-FI" sz="54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0"/>
                  </a:ext>
                </a:extLst>
              </a:rPr>
              <a:t>every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1"/>
                  </a:ext>
                </a:extLst>
              </a:rPr>
              <a:t>-sanoja.</a:t>
            </a:r>
            <a:endParaRPr sz="54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63E3524D-0836-6349-A061-5480D452DA6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i-FI"/>
              <a:t>New Insights Module 4 Grammar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e760c5c6c9_0_0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Every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0" name="Google Shape;110;ge760c5c6c9_0_0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200" cy="814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fi-FI" b="1" dirty="0" err="1"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2"/>
                  </a:ext>
                </a:extLst>
              </a:rPr>
              <a:t>Every</a:t>
            </a:r>
            <a:r>
              <a:rPr lang="fi-FI" b="1" dirty="0"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2"/>
                  </a:ext>
                </a:extLst>
              </a:rPr>
              <a:t> / </a:t>
            </a:r>
            <a:r>
              <a:rPr lang="fi-FI" b="1" dirty="0" err="1"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2"/>
                  </a:ext>
                </a:extLst>
              </a:rPr>
              <a:t>each</a:t>
            </a:r>
            <a:r>
              <a:rPr lang="fi-FI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b="1" dirty="0" err="1">
                <a:latin typeface="Calibri" panose="020F0502020204030204" pitchFamily="34" charset="0"/>
                <a:cs typeface="Calibri" panose="020F0502020204030204" pitchFamily="34" charset="0"/>
              </a:rPr>
              <a:t>candidate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makes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good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promises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Does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b="1" dirty="0" err="1">
                <a:latin typeface="Calibri" panose="020F0502020204030204" pitchFamily="34" charset="0"/>
                <a:cs typeface="Calibri" panose="020F0502020204030204" pitchFamily="34" charset="0"/>
              </a:rPr>
              <a:t>every</a:t>
            </a:r>
            <a:r>
              <a:rPr lang="fi-FI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b="1" dirty="0" err="1"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fi-FI" b="1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fi-FI" b="1" dirty="0" err="1">
                <a:latin typeface="Calibri" panose="020F0502020204030204" pitchFamily="34" charset="0"/>
                <a:cs typeface="Calibri" panose="020F0502020204030204" pitchFamily="34" charset="0"/>
              </a:rPr>
              <a:t>them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convince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fi-FI" b="1" dirty="0" err="1">
                <a:latin typeface="Calibri" panose="020F0502020204030204" pitchFamily="34" charset="0"/>
                <a:cs typeface="Calibri" panose="020F0502020204030204" pitchFamily="34" charset="0"/>
              </a:rPr>
              <a:t>Each</a:t>
            </a:r>
            <a:r>
              <a:rPr lang="fi-FI" b="1" dirty="0">
                <a:latin typeface="Calibri" panose="020F0502020204030204" pitchFamily="34" charset="0"/>
                <a:cs typeface="Calibri" panose="020F0502020204030204" pitchFamily="34" charset="0"/>
              </a:rPr>
              <a:t> of us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wants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new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government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fi-FI" b="1" dirty="0" err="1"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fi-FI" b="1" dirty="0">
                <a:latin typeface="Calibri" panose="020F0502020204030204" pitchFamily="34" charset="0"/>
                <a:cs typeface="Calibri" panose="020F0502020204030204" pitchFamily="34" charset="0"/>
              </a:rPr>
              <a:t> of us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agree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04850" lvl="0" indent="-8572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Every</a:t>
            </a:r>
            <a:r>
              <a:rPr lang="fi-FI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fi-FI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</a:t>
            </a:r>
            <a:r>
              <a:rPr lang="fi-FI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ovat yksiköllisen substantiivin edellä. </a:t>
            </a:r>
            <a:endParaRPr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04850" lvl="0" indent="-857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fi-FI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-rakenteen edellä </a:t>
            </a:r>
            <a:r>
              <a:rPr lang="fi-FI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every</a:t>
            </a:r>
            <a:r>
              <a:rPr lang="fi-FI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 </a:t>
            </a:r>
            <a:r>
              <a:rPr lang="fi-FI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fi-FI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kirjoitetaan erikseen.</a:t>
            </a:r>
            <a:endParaRPr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04850" lvl="0" indent="-857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fi-FI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-sanan jälkeen verbi on monikkomuodossa.</a:t>
            </a:r>
            <a:endParaRPr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43DC9B0F-78FA-B24B-9045-E6C2E25BA47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i-FI"/>
              <a:t>New Insights Module 4 Grammar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e573aa7e52_4_7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Expre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3"/>
                  </a:ext>
                </a:extLst>
              </a:rPr>
              <a:t>ss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Finnish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8" name="Google Shape;118;ge573aa7e52_4_7"/>
          <p:cNvSpPr txBox="1">
            <a:spLocks noGrp="1"/>
          </p:cNvSpPr>
          <p:nvPr>
            <p:ph type="body" idx="1"/>
          </p:nvPr>
        </p:nvSpPr>
        <p:spPr>
          <a:xfrm>
            <a:off x="1676400" y="2431103"/>
            <a:ext cx="21031200" cy="814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fi-FI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Somebody</a:t>
            </a:r>
            <a:r>
              <a:rPr lang="fi-FI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fi-FI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tampered</a:t>
            </a:r>
            <a:r>
              <a:rPr lang="fi-FI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fi-FI" sz="4800" dirty="0">
                <a:latin typeface="Calibri" panose="020F0502020204030204" pitchFamily="34" charset="0"/>
                <a:cs typeface="Calibri" panose="020F0502020204030204" pitchFamily="34" charset="0"/>
              </a:rPr>
              <a:t> my </a:t>
            </a:r>
            <a:r>
              <a:rPr lang="fi-FI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bike</a:t>
            </a:r>
            <a:r>
              <a:rPr lang="fi-FI" sz="4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fi-FI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fi-FI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someone</a:t>
            </a:r>
            <a:r>
              <a:rPr lang="fi-FI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taken</a:t>
            </a:r>
            <a:r>
              <a:rPr lang="fi-FI" sz="4800" dirty="0">
                <a:latin typeface="Calibri" panose="020F0502020204030204" pitchFamily="34" charset="0"/>
                <a:cs typeface="Calibri" panose="020F0502020204030204" pitchFamily="34" charset="0"/>
              </a:rPr>
              <a:t> it </a:t>
            </a:r>
            <a:r>
              <a:rPr lang="fi-FI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fi-FI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them</a:t>
            </a:r>
            <a:r>
              <a:rPr lang="fi-FI" sz="48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fi-FI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There's</a:t>
            </a:r>
            <a:r>
              <a:rPr lang="fi-FI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something</a:t>
            </a:r>
            <a:r>
              <a:rPr lang="fi-FI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fishy</a:t>
            </a:r>
            <a:r>
              <a:rPr lang="fi-FI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about</a:t>
            </a:r>
            <a:r>
              <a:rPr lang="fi-FI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fi-FI" sz="4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fi-FI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fi-FI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tyres</a:t>
            </a:r>
            <a:r>
              <a:rPr lang="fi-FI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need</a:t>
            </a:r>
            <a:r>
              <a:rPr lang="fi-FI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some</a:t>
            </a:r>
            <a:r>
              <a:rPr lang="fi-FI" sz="4800" dirty="0">
                <a:latin typeface="Calibri" panose="020F0502020204030204" pitchFamily="34" charset="0"/>
                <a:cs typeface="Calibri" panose="020F0502020204030204" pitchFamily="34" charset="0"/>
              </a:rPr>
              <a:t> air.</a:t>
            </a:r>
            <a:endParaRPr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fi-FI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Some</a:t>
            </a:r>
            <a:r>
              <a:rPr lang="fi-FI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people</a:t>
            </a:r>
            <a:r>
              <a:rPr lang="fi-FI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don't</a:t>
            </a:r>
            <a:r>
              <a:rPr lang="fi-FI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know</a:t>
            </a:r>
            <a:r>
              <a:rPr lang="fi-FI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anything</a:t>
            </a:r>
            <a:r>
              <a:rPr lang="fi-FI" sz="4800" dirty="0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fi-FI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Did</a:t>
            </a:r>
            <a:r>
              <a:rPr lang="fi-FI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fi-FI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say</a:t>
            </a:r>
            <a:r>
              <a:rPr lang="fi-FI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something</a:t>
            </a:r>
            <a:r>
              <a:rPr lang="fi-FI" sz="48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fi-FI" sz="4800" dirty="0" err="1"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4"/>
                  </a:ext>
                </a:extLst>
              </a:rPr>
              <a:t>You</a:t>
            </a:r>
            <a:r>
              <a:rPr lang="fi-FI" sz="4800" dirty="0"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4"/>
                  </a:ext>
                </a:extLst>
              </a:rPr>
              <a:t> </a:t>
            </a:r>
            <a:r>
              <a:rPr lang="fi-FI" sz="4800" dirty="0" err="1"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4"/>
                  </a:ext>
                </a:extLst>
              </a:rPr>
              <a:t>won't</a:t>
            </a:r>
            <a:r>
              <a:rPr lang="fi-FI" sz="4800" dirty="0"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4"/>
                  </a:ext>
                </a:extLst>
              </a:rPr>
              <a:t> help me? </a:t>
            </a:r>
            <a:r>
              <a:rPr lang="fi-FI" sz="4800" dirty="0" err="1"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4"/>
                  </a:ext>
                </a:extLst>
              </a:rPr>
              <a:t>Some</a:t>
            </a:r>
            <a:r>
              <a:rPr lang="fi-FI" sz="4800" dirty="0"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4"/>
                  </a:ext>
                </a:extLst>
              </a:rPr>
              <a:t> </a:t>
            </a:r>
            <a:r>
              <a:rPr lang="fi-FI" sz="4800" dirty="0" err="1"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4"/>
                  </a:ext>
                </a:extLst>
              </a:rPr>
              <a:t>friend</a:t>
            </a:r>
            <a:r>
              <a:rPr lang="fi-FI" sz="4800" dirty="0"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4"/>
                  </a:ext>
                </a:extLst>
              </a:rPr>
              <a:t> </a:t>
            </a:r>
            <a:r>
              <a:rPr lang="fi-FI" sz="4800" dirty="0" err="1"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4"/>
                  </a:ext>
                </a:extLst>
              </a:rPr>
              <a:t>you</a:t>
            </a:r>
            <a:r>
              <a:rPr lang="fi-FI" sz="4800" dirty="0"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4"/>
                  </a:ext>
                </a:extLst>
              </a:rPr>
              <a:t> </a:t>
            </a:r>
            <a:r>
              <a:rPr lang="fi-FI" sz="4800" dirty="0" err="1"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4"/>
                  </a:ext>
                </a:extLst>
              </a:rPr>
              <a:t>are</a:t>
            </a:r>
            <a:r>
              <a:rPr lang="fi-FI" sz="4800" dirty="0"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4"/>
                  </a:ext>
                </a:extLst>
              </a:rPr>
              <a:t>!</a:t>
            </a:r>
            <a:endParaRPr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fi-FI" sz="4800" dirty="0">
                <a:latin typeface="Calibri" panose="020F0502020204030204" pitchFamily="34" charset="0"/>
                <a:cs typeface="Calibri" panose="020F0502020204030204" pitchFamily="34" charset="0"/>
              </a:rPr>
              <a:t>One of </a:t>
            </a:r>
            <a:r>
              <a:rPr lang="fi-FI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fi-FI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fi-FI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give</a:t>
            </a:r>
            <a:r>
              <a:rPr lang="fi-FI" sz="4800" dirty="0">
                <a:latin typeface="Calibri" panose="020F0502020204030204" pitchFamily="34" charset="0"/>
                <a:cs typeface="Calibri" panose="020F0502020204030204" pitchFamily="34" charset="0"/>
              </a:rPr>
              <a:t> me a </a:t>
            </a:r>
            <a:r>
              <a:rPr lang="fi-FI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hand</a:t>
            </a:r>
            <a:r>
              <a:rPr lang="fi-FI" sz="4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fi-FI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fi-FI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some</a:t>
            </a:r>
            <a:r>
              <a:rPr lang="fi-FI" sz="4800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fi-FI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fi-FI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too</a:t>
            </a:r>
            <a:r>
              <a:rPr lang="fi-FI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busy</a:t>
            </a:r>
            <a:r>
              <a:rPr lang="fi-FI" sz="4800" dirty="0"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fi-FI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fi-FI" sz="48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fi-FI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Some</a:t>
            </a:r>
            <a:r>
              <a:rPr lang="fi-FI" sz="4800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fi-FI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fi-FI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soup</a:t>
            </a:r>
            <a:r>
              <a:rPr lang="fi-FI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went</a:t>
            </a:r>
            <a:r>
              <a:rPr lang="fi-FI" sz="4800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fi-FI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waste</a:t>
            </a:r>
            <a:r>
              <a:rPr lang="fi-FI" sz="4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5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510A4764-9CBB-284A-898C-729C770431E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i-FI"/>
              <a:t>New Insights Module 4 Grammar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e751c17480_0_0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5"/>
                  </a:ext>
                </a:extLst>
              </a:rPr>
              <a:t>Some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6" name="Google Shape;126;ge751c17480_0_0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200" cy="814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fi-FI" sz="5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Somebody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tampered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 my </a:t>
            </a: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bike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someone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taken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 it </a:t>
            </a: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them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There's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something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fishy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about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fi-FI" sz="5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04850" lvl="0" indent="-8572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Ihmisistä käytetään joko -</a:t>
            </a:r>
            <a:r>
              <a:rPr lang="fi-FI" sz="54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body</a:t>
            </a:r>
            <a:r>
              <a:rPr lang="fi-FI" sz="54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tai -</a:t>
            </a:r>
            <a:r>
              <a:rPr lang="fi-FI" sz="54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-loppuisia pronomineja. Niillä ei   ole merkityseroa.</a:t>
            </a:r>
            <a:endParaRPr sz="54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04850" lvl="0" indent="-857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Verbeistä käytetään yksikkömuotoa.</a:t>
            </a:r>
            <a:endParaRPr sz="54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04850" lvl="0" indent="-857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Huomaa monikollisen pronominin käyttö (</a:t>
            </a:r>
            <a:r>
              <a:rPr lang="fi-FI" sz="54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</a:t>
            </a:r>
            <a:r>
              <a:rPr lang="fi-FI" sz="54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i-FI" sz="54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them</a:t>
            </a:r>
            <a:r>
              <a:rPr lang="fi-FI" sz="54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i-FI" sz="54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6"/>
                  </a:ext>
                </a:extLst>
              </a:rPr>
              <a:t>their</a:t>
            </a:r>
            <a:r>
              <a:rPr lang="fi-FI" sz="54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i-FI" sz="54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theirs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sz="54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04850" lvl="0" indent="-857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Asioista käytetään </a:t>
            </a:r>
            <a:r>
              <a:rPr lang="fi-FI" sz="5400" i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fi-FI" sz="54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thing</a:t>
            </a:r>
            <a:r>
              <a:rPr lang="fi-FI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-loppuisia pronomineja.</a:t>
            </a:r>
            <a:endParaRPr sz="54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6940EC34-18D9-1A4A-9EB6-86F0090D7E3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i-FI"/>
              <a:t>New Insights Module 4 Grammar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e760c5c6c9_0_21"/>
          <p:cNvSpPr txBox="1">
            <a:spLocks noGrp="1"/>
          </p:cNvSpPr>
          <p:nvPr>
            <p:ph type="title"/>
          </p:nvPr>
        </p:nvSpPr>
        <p:spPr>
          <a:xfrm>
            <a:off x="1677600" y="730250"/>
            <a:ext cx="21463800" cy="2649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Some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4" name="Google Shape;134;ge760c5c6c9_0_21"/>
          <p:cNvSpPr txBox="1">
            <a:spLocks noGrp="1"/>
          </p:cNvSpPr>
          <p:nvPr>
            <p:ph type="body" idx="1"/>
          </p:nvPr>
        </p:nvSpPr>
        <p:spPr>
          <a:xfrm>
            <a:off x="1676400" y="3061052"/>
            <a:ext cx="10069500" cy="833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tyres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need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b="1" dirty="0" err="1">
                <a:latin typeface="Calibri" panose="020F0502020204030204" pitchFamily="34" charset="0"/>
                <a:cs typeface="Calibri" panose="020F0502020204030204" pitchFamily="34" charset="0"/>
              </a:rPr>
              <a:t>some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air.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fi-FI" b="1" dirty="0" err="1">
                <a:latin typeface="Calibri" panose="020F0502020204030204" pitchFamily="34" charset="0"/>
                <a:cs typeface="Calibri" panose="020F0502020204030204" pitchFamily="34" charset="0"/>
              </a:rPr>
              <a:t>Some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people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don't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know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anything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04850" lvl="0" indent="-8572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</a:t>
            </a:r>
            <a:r>
              <a:rPr lang="fi-FI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+ ainesana = jonkin 	verran, hieman</a:t>
            </a:r>
            <a:endParaRPr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04850" lvl="0" indent="-857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</a:t>
            </a:r>
            <a:r>
              <a:rPr lang="fi-FI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+ monikko = jotkut, 	joitakin</a:t>
            </a:r>
            <a:endParaRPr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6" name="Google Shape;136;ge760c5c6c9_0_21"/>
          <p:cNvSpPr txBox="1">
            <a:spLocks noGrp="1"/>
          </p:cNvSpPr>
          <p:nvPr>
            <p:ph type="body" idx="2"/>
          </p:nvPr>
        </p:nvSpPr>
        <p:spPr>
          <a:xfrm>
            <a:off x="22024775" y="10736580"/>
            <a:ext cx="2233249" cy="56388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fi-FI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iStockcom</a:t>
            </a:r>
            <a:r>
              <a:rPr lang="fi-FI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/ </a:t>
            </a:r>
            <a:r>
              <a:rPr lang="fi-FI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Nobilior</a:t>
            </a:r>
            <a:endParaRPr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621B095-1057-5B44-9277-5D24F44976A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i-FI"/>
              <a:t>New Insights Module 4 Grammar</a:t>
            </a:r>
          </a:p>
        </p:txBody>
      </p:sp>
      <p:pic>
        <p:nvPicPr>
          <p:cNvPr id="4" name="Kuva 3" descr="Kuva, joka sisältää kohteen ruoho, ulko, polkupyörä, henkilö&#10;&#10;Kuvaus luotu automaattisesti">
            <a:extLst>
              <a:ext uri="{FF2B5EF4-FFF2-40B4-BE49-F238E27FC236}">
                <a16:creationId xmlns:a16="http://schemas.microsoft.com/office/drawing/2014/main" id="{7349274E-5921-456D-ABB8-F05B085C2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5900" y="3018268"/>
            <a:ext cx="11994799" cy="80002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e760c5c6c9_0_7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Some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4" name="Google Shape;144;ge760c5c6c9_0_7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200" cy="814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Did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say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b="1" dirty="0" err="1">
                <a:latin typeface="Calibri" panose="020F0502020204030204" pitchFamily="34" charset="0"/>
                <a:cs typeface="Calibri" panose="020F0502020204030204" pitchFamily="34" charset="0"/>
              </a:rPr>
              <a:t>something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7"/>
                  </a:ext>
                </a:extLst>
              </a:rPr>
              <a:t>You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7"/>
                  </a:ext>
                </a:extLst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7"/>
                  </a:ext>
                </a:extLst>
              </a:rPr>
              <a:t>won't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7"/>
                  </a:ext>
                </a:extLst>
              </a:rPr>
              <a:t> help me? </a:t>
            </a:r>
            <a:r>
              <a:rPr lang="fi-FI" b="1" dirty="0" err="1"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8"/>
                  </a:ext>
                </a:extLst>
              </a:rPr>
              <a:t>Some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9"/>
                  </a:ext>
                </a:extLst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9"/>
                  </a:ext>
                </a:extLst>
              </a:rPr>
              <a:t>friend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9"/>
                  </a:ext>
                </a:extLst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9"/>
                  </a:ext>
                </a:extLst>
              </a:rPr>
              <a:t>you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9"/>
                  </a:ext>
                </a:extLst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9"/>
                  </a:ext>
                </a:extLst>
              </a:rPr>
              <a:t>are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9"/>
                  </a:ext>
                </a:extLst>
              </a:rPr>
              <a:t>!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04850" lvl="0" indent="-8572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Jos kysymyslauseessa on </a:t>
            </a:r>
            <a:r>
              <a:rPr lang="fi-FI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</a:t>
            </a:r>
            <a:r>
              <a:rPr lang="fi-FI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odotetaan myönteistä 	vastausta.</a:t>
            </a:r>
            <a:endParaRPr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04850" lvl="0" indent="-857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</a:t>
            </a:r>
            <a:r>
              <a:rPr lang="fi-FI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+ ihmistä tarkoittava sana yksikössä on painokas, 	sävyltään halveksivakin ilmaus.</a:t>
            </a:r>
            <a:endParaRPr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071683C4-944F-4841-83F7-57FAE7E39B7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i-FI"/>
              <a:t>New Insights Module 4 Grammar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e760c5c6c9_0_14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Some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2" name="Google Shape;152;ge760c5c6c9_0_14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200" cy="814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fi-FI" b="1" dirty="0">
                <a:latin typeface="Calibri" panose="020F0502020204030204" pitchFamily="34" charset="0"/>
                <a:cs typeface="Calibri" panose="020F0502020204030204" pitchFamily="34" charset="0"/>
              </a:rPr>
              <a:t>One of </a:t>
            </a:r>
            <a:r>
              <a:rPr lang="fi-FI" b="1" dirty="0" err="1"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give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me a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hand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b="1" dirty="0" err="1">
                <a:latin typeface="Calibri" panose="020F0502020204030204" pitchFamily="34" charset="0"/>
                <a:cs typeface="Calibri" panose="020F0502020204030204" pitchFamily="34" charset="0"/>
              </a:rPr>
              <a:t>some</a:t>
            </a:r>
            <a:r>
              <a:rPr lang="fi-FI" b="1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fi-FI" b="1" dirty="0" err="1"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too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busy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fi-FI" b="1" dirty="0" err="1">
                <a:latin typeface="Calibri" panose="020F0502020204030204" pitchFamily="34" charset="0"/>
                <a:cs typeface="Calibri" panose="020F0502020204030204" pitchFamily="34" charset="0"/>
              </a:rPr>
              <a:t>Some</a:t>
            </a:r>
            <a:r>
              <a:rPr lang="fi-FI" b="1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fi-FI" b="1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fi-FI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b="1" dirty="0" err="1">
                <a:latin typeface="Calibri" panose="020F0502020204030204" pitchFamily="34" charset="0"/>
                <a:cs typeface="Calibri" panose="020F0502020204030204" pitchFamily="34" charset="0"/>
              </a:rPr>
              <a:t>soup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went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waste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04850" lvl="0" indent="-8572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fi-FI" i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fi-FI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rakenteessa </a:t>
            </a:r>
            <a:r>
              <a:rPr lang="fi-FI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fi-FI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yksikkö, </a:t>
            </a:r>
            <a:r>
              <a:rPr lang="fi-FI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</a:t>
            </a:r>
            <a:r>
              <a:rPr lang="fi-FI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monikko.</a:t>
            </a:r>
            <a:endParaRPr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04850" lvl="0" indent="-857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fi-FI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-rakenteessa </a:t>
            </a:r>
            <a:r>
              <a:rPr lang="fi-FI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</a:t>
            </a:r>
            <a:r>
              <a:rPr lang="fi-FI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+ ainesana = osa.</a:t>
            </a:r>
            <a:endParaRPr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F6F876F-2B81-6A4B-9D12-BB97F78D457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i-FI"/>
              <a:t>New Insights Module 4 Grammar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 build="p"/>
    </p:bldLst>
  </p:timing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72846E567175C44E9B308FF43FDA30FE" ma:contentTypeVersion="11" ma:contentTypeDescription="Luo uusi asiakirja." ma:contentTypeScope="" ma:versionID="7bbbf15b716562dc6acd3365848ff217">
  <xsd:schema xmlns:xsd="http://www.w3.org/2001/XMLSchema" xmlns:xs="http://www.w3.org/2001/XMLSchema" xmlns:p="http://schemas.microsoft.com/office/2006/metadata/properties" xmlns:ns2="8699c720-f1e3-4ea1-8df0-5d269de6d616" xmlns:ns3="3f577760-0cbf-4b0d-965b-16b5b53896a1" targetNamespace="http://schemas.microsoft.com/office/2006/metadata/properties" ma:root="true" ma:fieldsID="83bd472d8dbda01abe8220a174226cb2" ns2:_="" ns3:_="">
    <xsd:import namespace="8699c720-f1e3-4ea1-8df0-5d269de6d616"/>
    <xsd:import namespace="3f577760-0cbf-4b0d-965b-16b5b53896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99c720-f1e3-4ea1-8df0-5d269de6d6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577760-0cbf-4b0d-965b-16b5b53896a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4C7774D-EB87-4FAE-B59E-14105E2E9BD7}">
  <ds:schemaRefs>
    <ds:schemaRef ds:uri="http://purl.org/dc/elements/1.1/"/>
    <ds:schemaRef ds:uri="http://schemas.openxmlformats.org/package/2006/metadata/core-properties"/>
    <ds:schemaRef ds:uri="http://purl.org/dc/dcmitype/"/>
    <ds:schemaRef ds:uri="8699c720-f1e3-4ea1-8df0-5d269de6d616"/>
    <ds:schemaRef ds:uri="http://schemas.microsoft.com/office/2006/metadata/properties"/>
    <ds:schemaRef ds:uri="3f577760-0cbf-4b0d-965b-16b5b53896a1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9019484-DC9E-404C-9DDC-9BD1945E29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99c720-f1e3-4ea1-8df0-5d269de6d616"/>
    <ds:schemaRef ds:uri="3f577760-0cbf-4b0d-965b-16b5b53896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B2E7587-6560-4FDB-B486-06FA8DC9E79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1076</Words>
  <Application>Microsoft Office PowerPoint</Application>
  <PresentationFormat>Mukautettu</PresentationFormat>
  <Paragraphs>163</Paragraphs>
  <Slides>17</Slides>
  <Notes>17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Office-teema</vt:lpstr>
      <vt:lpstr>Indefiniittipronominit:  Every, some, any ja no</vt:lpstr>
      <vt:lpstr>Express in Finnish. </vt:lpstr>
      <vt:lpstr>Every</vt:lpstr>
      <vt:lpstr>Every</vt:lpstr>
      <vt:lpstr>Express in Finnish.</vt:lpstr>
      <vt:lpstr>Some</vt:lpstr>
      <vt:lpstr>Some</vt:lpstr>
      <vt:lpstr>Some</vt:lpstr>
      <vt:lpstr>Some</vt:lpstr>
      <vt:lpstr>Express in Finnish.</vt:lpstr>
      <vt:lpstr>Any</vt:lpstr>
      <vt:lpstr>Any</vt:lpstr>
      <vt:lpstr>Express in Finnish.</vt:lpstr>
      <vt:lpstr>No</vt:lpstr>
      <vt:lpstr>No</vt:lpstr>
      <vt:lpstr>Practise.</vt:lpstr>
      <vt:lpstr>Practise.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Indefiniittipronominit: Every, some, any ja no</dc:title>
  <dc:creator>Väänänen Anna</dc:creator>
  <cp:lastModifiedBy>Marika Järvikallio</cp:lastModifiedBy>
  <cp:revision>4</cp:revision>
  <dcterms:created xsi:type="dcterms:W3CDTF">2020-05-05T09:10:38Z</dcterms:created>
  <dcterms:modified xsi:type="dcterms:W3CDTF">2022-09-01T16:30:49Z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0x01010072846E567175C44E9B308FF43FDA30FE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