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0b1433bf16_0_5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8" name="Google Shape;148;g10b1433bf16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b1433bf16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b1433bf1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b1433bf16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10b1433bf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0b1433bf16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3" name="Google Shape;113;g10b1433bf16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0b1433bf16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0" name="Google Shape;120;g10b1433bf1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0b1433bf16_0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7" name="Google Shape;127;g10b1433bf16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0b1433bf16_0_3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g10b1433bf1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0b1433bf16_0_4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1" name="Google Shape;141;g10b1433bf16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17. Kekkosen valtakunta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br>
              <a:rPr lang="fi-FI" dirty="0"/>
            </a:br>
            <a:r>
              <a:rPr lang="fi-FI" dirty="0"/>
              <a:t>Tietoisku: Presidentinvaalit 1944–1982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127000" indent="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800" dirty="0">
                <a:solidFill>
                  <a:srgbClr val="000000"/>
                </a:solidFill>
              </a:rPr>
              <a:t>1. äänestys</a:t>
            </a:r>
            <a:endParaRPr sz="5800"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Koivisto: 167 ääntä (SDP, SMP)</a:t>
            </a:r>
            <a:endParaRPr sz="5200"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Holkeri: 58 ääntä (SMP)</a:t>
            </a:r>
            <a:endParaRPr sz="5200"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Virolainen: 53 ääntä (keskusta)</a:t>
            </a:r>
            <a:endParaRPr sz="5200"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Kivistö: 11 ääntä (SKDL)</a:t>
            </a:r>
            <a:endParaRPr sz="5200"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Jansson: 11 ääntä (RKP)</a:t>
            </a:r>
            <a:endParaRPr sz="5200"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Sipilä: 1 ääntä (LKP)</a:t>
            </a:r>
            <a:endParaRPr sz="52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sz="58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800" dirty="0">
                <a:solidFill>
                  <a:srgbClr val="000000"/>
                </a:solidFill>
              </a:rPr>
              <a:t>Kekkonen jätti presidentin viran terveydellisistä syistä vuonna 1981.  </a:t>
            </a:r>
            <a:endParaRPr sz="58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800" dirty="0">
                <a:solidFill>
                  <a:srgbClr val="000000"/>
                </a:solidFill>
              </a:rPr>
              <a:t>Presidentinvirkaa vuosina 1981–1982 hoitanut SDP:n Mauno Koivisto voitti vaalit heti ensimmäisellä kierroksella.</a:t>
            </a:r>
            <a:endParaRPr sz="58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800" dirty="0">
                <a:solidFill>
                  <a:srgbClr val="000000"/>
                </a:solidFill>
              </a:rPr>
              <a:t>Valitsijamiesten määrä oli nostettu 301:een, jotta äänet eivät menisi tasan.</a:t>
            </a:r>
            <a:endParaRPr sz="5800" dirty="0">
              <a:solidFill>
                <a:srgbClr val="000000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pic>
        <p:nvPicPr>
          <p:cNvPr id="4" name="Kuvan paikkamerkki 3" descr="Kuva, joka sisältää kohteen henkilö, seinä, mies, sisä&#10;&#10;Kuvaus luotu automaattisesti">
            <a:extLst>
              <a:ext uri="{FF2B5EF4-FFF2-40B4-BE49-F238E27FC236}">
                <a16:creationId xmlns:a16="http://schemas.microsoft.com/office/drawing/2014/main" id="{5F26E036-F362-4B4E-A8A1-D15C18D5458B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51" name="Google Shape;151;p1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17</a:t>
            </a:r>
            <a:endParaRPr/>
          </a:p>
        </p:txBody>
      </p:sp>
      <p:sp>
        <p:nvSpPr>
          <p:cNvPr id="152" name="Google Shape;152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1982: Koivisto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35C679C4-A02B-475B-A5F2-E1D9617B04D0}"/>
              </a:ext>
            </a:extLst>
          </p:cNvPr>
          <p:cNvSpPr txBox="1"/>
          <p:nvPr/>
        </p:nvSpPr>
        <p:spPr>
          <a:xfrm>
            <a:off x="2054092" y="11736888"/>
            <a:ext cx="73653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100" dirty="0">
                <a:latin typeface="Calibri" panose="020F0502020204030204" pitchFamily="34" charset="0"/>
                <a:cs typeface="Calibri" panose="020F0502020204030204" pitchFamily="34" charset="0"/>
              </a:rPr>
              <a:t>Kuva: Kuvasiskot (1967) / Museovirasto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/>
              <a:t>Eduskunta </a:t>
            </a:r>
            <a:r>
              <a:rPr lang="fi-FI" dirty="0">
                <a:solidFill>
                  <a:srgbClr val="000000"/>
                </a:solidFill>
              </a:rPr>
              <a:t>sääti erikoislain </a:t>
            </a:r>
            <a:r>
              <a:rPr lang="fi-FI" dirty="0"/>
              <a:t>keskellä jatkosotaa</a:t>
            </a:r>
            <a:r>
              <a:rPr lang="fi-FI" dirty="0">
                <a:solidFill>
                  <a:srgbClr val="000000"/>
                </a:solidFill>
              </a:rPr>
              <a:t> ja valitsi Mannerheimin presidentiksi.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Edellinen presidentti Risto Ryti oli antanut sopimuksen, ettei hän tee Neuvostoliiton kanssa erillisrauhaa (Ryti–</a:t>
            </a:r>
            <a:r>
              <a:rPr lang="fi-FI" dirty="0" err="1">
                <a:solidFill>
                  <a:srgbClr val="000000"/>
                </a:solidFill>
              </a:rPr>
              <a:t>Ribbentrop</a:t>
            </a:r>
            <a:r>
              <a:rPr lang="fi-FI" dirty="0">
                <a:solidFill>
                  <a:srgbClr val="000000"/>
                </a:solidFill>
              </a:rPr>
              <a:t>-sopimus).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Kun presidentti vaihdettiin, Suomi saattoi sanoutua irti sopimuksesta ja maailmansodasta päästiin irti.</a:t>
            </a:r>
          </a:p>
        </p:txBody>
      </p:sp>
      <p:pic>
        <p:nvPicPr>
          <p:cNvPr id="4" name="Kuvan paikkamerkki 3" descr="Kuva, joka sisältää kohteen teksti, mies, henkilö, vanha&#10;&#10;Kuvaus luotu automaattisesti">
            <a:extLst>
              <a:ext uri="{FF2B5EF4-FFF2-40B4-BE49-F238E27FC236}">
                <a16:creationId xmlns:a16="http://schemas.microsoft.com/office/drawing/2014/main" id="{C996FAEA-35C5-437F-B4A1-D03C717DC484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17</a:t>
            </a:r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1944: Mannerheim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C5DF511-F9AB-468B-9BEC-A98443E0388C}"/>
              </a:ext>
            </a:extLst>
          </p:cNvPr>
          <p:cNvSpPr txBox="1"/>
          <p:nvPr/>
        </p:nvSpPr>
        <p:spPr>
          <a:xfrm>
            <a:off x="2054092" y="11736888"/>
            <a:ext cx="73653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100" dirty="0">
                <a:latin typeface="Calibri" panose="020F0502020204030204" pitchFamily="34" charset="0"/>
                <a:cs typeface="Calibri" panose="020F0502020204030204" pitchFamily="34" charset="0"/>
              </a:rPr>
              <a:t>Kuva: Sotamuseo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Mannerheim vetäytyi ennenaikaisesti presidentinvirasta terveytensä vuoksi.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Keskellä vaaran vuosia eduskunta valitsi pääministeri Paasikiven (</a:t>
            </a:r>
            <a:r>
              <a:rPr lang="fi-FI" dirty="0" err="1">
                <a:solidFill>
                  <a:srgbClr val="000000"/>
                </a:solidFill>
              </a:rPr>
              <a:t>kok</a:t>
            </a:r>
            <a:r>
              <a:rPr lang="fi-FI" dirty="0">
                <a:solidFill>
                  <a:srgbClr val="000000"/>
                </a:solidFill>
              </a:rPr>
              <a:t>) presidentiksi.</a:t>
            </a:r>
          </a:p>
          <a:p>
            <a:pPr marL="984250" lvl="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Paasikivi sai eduskunnalta 159 ääntä, vastaehdokas Ståhlberg 14.</a:t>
            </a: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pic>
        <p:nvPicPr>
          <p:cNvPr id="4" name="Kuvan paikkamerkki 3" descr="Kuva, joka sisältää kohteen teksti, henkilö, mies&#10;&#10;Kuvaus luotu automaattisesti">
            <a:extLst>
              <a:ext uri="{FF2B5EF4-FFF2-40B4-BE49-F238E27FC236}">
                <a16:creationId xmlns:a16="http://schemas.microsoft.com/office/drawing/2014/main" id="{A001048A-16A4-4E4E-87FE-E2741299CFF2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16</a:t>
            </a:r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1946: Paasikivi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A858B663-B22F-45E8-8D66-1CEA51722276}"/>
              </a:ext>
            </a:extLst>
          </p:cNvPr>
          <p:cNvSpPr txBox="1"/>
          <p:nvPr/>
        </p:nvSpPr>
        <p:spPr>
          <a:xfrm>
            <a:off x="2054092" y="11736888"/>
            <a:ext cx="73653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100" dirty="0">
                <a:latin typeface="Calibri" panose="020F0502020204030204" pitchFamily="34" charset="0"/>
                <a:cs typeface="Calibri" panose="020F0502020204030204" pitchFamily="34" charset="0"/>
              </a:rPr>
              <a:t>Kuva: F. E. </a:t>
            </a:r>
            <a:r>
              <a:rPr lang="fi-FI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Fremling</a:t>
            </a:r>
            <a:r>
              <a:rPr lang="fi-FI" sz="2100" dirty="0">
                <a:latin typeface="Calibri" panose="020F0502020204030204" pitchFamily="34" charset="0"/>
                <a:cs typeface="Calibri" panose="020F0502020204030204" pitchFamily="34" charset="0"/>
              </a:rPr>
              <a:t> (1945) / Museovirasto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1950: Paasikivi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08" name="Google Shape;108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6400" dirty="0">
                <a:solidFill>
                  <a:srgbClr val="000000"/>
                </a:solidFill>
              </a:rPr>
              <a:t>1. kierros: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800" dirty="0">
                <a:solidFill>
                  <a:srgbClr val="000000"/>
                </a:solidFill>
              </a:rPr>
              <a:t>Paasikivi: 171 ääntä (kokoomus, SDP, RKP ja edistyspuolue)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800" dirty="0">
                <a:solidFill>
                  <a:srgbClr val="000000"/>
                </a:solidFill>
              </a:rPr>
              <a:t>Pekkala: 67 ääntä (SKDL)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800" dirty="0">
                <a:solidFill>
                  <a:srgbClr val="000000"/>
                </a:solidFill>
              </a:rPr>
              <a:t>Kekkonen: 62 ääntä (Maalaisliitto)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400" dirty="0">
                <a:solidFill>
                  <a:srgbClr val="000000"/>
                </a:solidFill>
              </a:rPr>
              <a:t>Paasikivi valittiin presidentiksi ensimmäisellä kierroksella.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400" dirty="0">
                <a:solidFill>
                  <a:srgbClr val="000000"/>
                </a:solidFill>
              </a:rPr>
              <a:t>Vuoden 1950 presidentinvaaleissa palattiin sotia edeltäneeseen käytäntöön: presidentin valitsi 300 valitsijamiestä, jotka kansa oli äänestänyt.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400" dirty="0">
                <a:solidFill>
                  <a:srgbClr val="000000"/>
                </a:solidFill>
              </a:rPr>
              <a:t>Jos kukaan ehdokas ei saanut ensimmäisellä kierroksella yli puolta äänistä, järjestettiin toinen kierros.</a:t>
            </a:r>
            <a:endParaRPr sz="6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400" dirty="0">
                <a:solidFill>
                  <a:srgbClr val="000000"/>
                </a:solidFill>
              </a:rPr>
              <a:t>Jos kukaan ehdokas ei saanut toisellakaan  kierroksella yli puolta äänistä, järjestettiin kolmas kierros, jonne pääsi kaksi eniten ääniä saanutta ehdokasta.</a:t>
            </a:r>
            <a:endParaRPr sz="6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400" dirty="0">
                <a:solidFill>
                  <a:srgbClr val="000000"/>
                </a:solidFill>
              </a:rPr>
              <a:t>Valitsijamiesjärjestelmä johti puoluepolitikointiin. Jos puolueen ehdokas oli pudonnut kisasta, he saattoivat taktikoida, kenelle äänensä antavat.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27000" lvl="0" inden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3. kierros:</a:t>
            </a:r>
          </a:p>
          <a:p>
            <a:pPr marL="1155700" lvl="1" indent="-57150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200" dirty="0">
                <a:solidFill>
                  <a:srgbClr val="000000"/>
                </a:solidFill>
              </a:rPr>
              <a:t>Kekkonen: 151 ääntä (Maalaisliitto, SKDL, osa Suomen Kansanpuolueesta ja Ruotsalaisesta kansanpuolueesta)</a:t>
            </a:r>
          </a:p>
          <a:p>
            <a:pPr marL="1155700" lvl="1" indent="-57150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200" dirty="0">
                <a:solidFill>
                  <a:srgbClr val="000000"/>
                </a:solidFill>
              </a:rPr>
              <a:t>Fagerholm: 149 (SDP, kokoomus, osa molemmista kansanpuolueista)</a:t>
            </a:r>
          </a:p>
          <a:p>
            <a:pPr marL="984250" lvl="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4800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Kekkonen valittiin presidentiksi kolmannella kierroksella.</a:t>
            </a:r>
          </a:p>
          <a:p>
            <a:pPr marL="984250" lvl="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Vaalikampanja oli kiivas, ja erityisesti Kekkosta vastaan hyökättiin monelta taholta. Sensaatio Uutiset -lehti perustettiin estämään Kekkosen valinta presidentiksi.</a:t>
            </a:r>
            <a:endParaRPr sz="4800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Lopulta Kekkosen ja SDP:n Fagerholmin kilpailu oli hyvin tiukka. Jos äänet olisivat menneet tasan, arpa olisi ratkaissut voittajan.</a:t>
            </a:r>
            <a:endParaRPr dirty="0"/>
          </a:p>
        </p:txBody>
      </p:sp>
      <p:sp>
        <p:nvSpPr>
          <p:cNvPr id="116" name="Google Shape;116;p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17</a:t>
            </a:r>
            <a:endParaRPr dirty="0"/>
          </a:p>
        </p:txBody>
      </p:sp>
      <p:sp>
        <p:nvSpPr>
          <p:cNvPr id="117" name="Google Shape;117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1956: Kekkonen</a:t>
            </a:r>
            <a:endParaRPr>
              <a:solidFill>
                <a:srgbClr val="FF0000"/>
              </a:solidFill>
            </a:endParaRPr>
          </a:p>
        </p:txBody>
      </p:sp>
      <p:pic>
        <p:nvPicPr>
          <p:cNvPr id="8" name="Kuvan paikkamerkki 7" descr="Kuva, joka sisältää kohteen teksti, henkilö, mies&#10;&#10;Kuvaus luotu automaattisesti">
            <a:extLst>
              <a:ext uri="{FF2B5EF4-FFF2-40B4-BE49-F238E27FC236}">
                <a16:creationId xmlns:a16="http://schemas.microsoft.com/office/drawing/2014/main" id="{88F394F4-DC50-4C30-AB4D-CE5763855C75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C22148D7-625A-4503-B1E7-5FEDF991619C}"/>
              </a:ext>
            </a:extLst>
          </p:cNvPr>
          <p:cNvSpPr txBox="1"/>
          <p:nvPr/>
        </p:nvSpPr>
        <p:spPr>
          <a:xfrm>
            <a:off x="2054092" y="11736888"/>
            <a:ext cx="73653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100" dirty="0">
                <a:latin typeface="Calibri" panose="020F0502020204030204" pitchFamily="34" charset="0"/>
                <a:cs typeface="Calibri" panose="020F0502020204030204" pitchFamily="34" charset="0"/>
              </a:rPr>
              <a:t>Kuva: Kuvasiskot (1975) / Museovirasto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1962: Kekkonen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22" name="Google Shape;122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7000" lvl="0" inden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400" dirty="0">
                <a:solidFill>
                  <a:srgbClr val="000000"/>
                </a:solidFill>
              </a:rPr>
              <a:t>1. kierros:</a:t>
            </a: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Kekkonen: 199 ääntä (Maalaisliitto, SKDL, osa Suomen Kansanpuolueesta ja Ruotsalaisesta kansanpuolueesta)</a:t>
            </a: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Aitio: 62 ääntä (SKDL)</a:t>
            </a: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Paasio: 37 ääntä (SDP)</a:t>
            </a:r>
          </a:p>
          <a:p>
            <a:pPr marL="584200" lvl="1" inden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None/>
            </a:pPr>
            <a:endParaRPr lang="fi-FI" sz="48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Kekkonen valittiin presidentiksi ensimmäisellä kierroksella. </a:t>
            </a:r>
          </a:p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Edellisen syksyn noottikriisi oli hajottanut SDP:n ja Kokoomuksen Honka-liiton. Puolueiden yhteinen ehdokas Olavi Honka oli luopunut ehdokkuudesta, kun Kekkonen palasi Novosibirskin menestyksellisistä neuvotteluista. Tämä käytännössä ratkaisi Kekkosen uudelleenvalinnan.</a:t>
            </a:r>
            <a:endParaRPr sz="5400" dirty="0">
              <a:solidFill>
                <a:srgbClr val="000000"/>
              </a:solidFill>
            </a:endParaRPr>
          </a:p>
        </p:txBody>
      </p:sp>
      <p:sp>
        <p:nvSpPr>
          <p:cNvPr id="123" name="Google Shape;123;p1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17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1968: Kekkonen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800" dirty="0">
                <a:solidFill>
                  <a:srgbClr val="000000"/>
                </a:solidFill>
              </a:rPr>
              <a:t>1. kierros: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Kekkonen: 201 ääntä (keskusta, SDP, SKDL, TPSL, osa Ruotsalaisesta kansanpuolueesta ja Liberaalisesta Kansanpuolueesta)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Virkkunen: 66 ääntä (kokoomus, osa Ruotsalaisesta kansanpuolueesta)</a:t>
            </a:r>
            <a:endParaRPr sz="5200" dirty="0">
              <a:solidFill>
                <a:srgbClr val="000000"/>
              </a:solidFill>
            </a:endParaRP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200" dirty="0">
                <a:solidFill>
                  <a:srgbClr val="000000"/>
                </a:solidFill>
              </a:rPr>
              <a:t>Vennamo: 33 ääntä (SMP)</a:t>
            </a:r>
            <a:endParaRPr sz="52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sz="58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800" dirty="0">
                <a:solidFill>
                  <a:srgbClr val="000000"/>
                </a:solidFill>
              </a:rPr>
              <a:t>Kekkonen valittiin presidentiksi ensimmäisellä kierroksella.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800" dirty="0">
                <a:solidFill>
                  <a:srgbClr val="000000"/>
                </a:solidFill>
              </a:rPr>
              <a:t>Kekkosen valta-asema oli 1960-luvun alun ulkopoliittisten kriisien jälkeen vankka. Muun muassa SDP oli lakannut vastustamasta Kekkosta.</a:t>
            </a:r>
            <a:endParaRPr sz="58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800" dirty="0">
                <a:solidFill>
                  <a:srgbClr val="000000"/>
                </a:solidFill>
              </a:rPr>
              <a:t>Kituvan maaseudun protestiäänet keräsi teräväkielinen populisti Veikko Vennamo, joka haastoi Kekkosta vaalikampanjallaan.</a:t>
            </a:r>
            <a:endParaRPr sz="58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130" name="Google Shape;130;p1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1973: Kekkonen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36" name="Google Shape;136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Eduskunta valitsi poikkeuslailla Kekkosen presidentiksi vuosiksi 1974–1978. Poikkeuslakia kannatti 170 ja vastusti 28 kansanedustajaa.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Poikkeuslain taustalla oli Kekkosen suuri valta-asema ja haluttomuus käydä vaalikampanjaa.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Poikkeuslain läpimeno vaati ⅚ kansanedustajan hyväksynnän. Tämä ei ensin näyttänyt toteutuvan, koska kokoomus vastusti poikkeuslakia. 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Lopulta kokoomus taipui poikkeuslain taakse, koska ilman Kekkosta oli vaara, ettei Suomi olisi saanut solmittua EEC-vapaakauppasopimusta.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137" name="Google Shape;137;p1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1978: Kekkonen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43" name="Google Shape;14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27000" indent="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1. kierros: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Kekkonen: 259 ääntä (keskusta, SDP, SKDL, kokoomus, osa Ruotsalaisesta kansanpuolueesta ja Liberaalisesta Kansanpuolueesta)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Vennamo: 10 ääntä (SMP)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Westerholm: 25 ääntä (Suomen kristillinen liitto)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Salonen: 6 ääntä (PKP)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dirty="0">
              <a:solidFill>
                <a:srgbClr val="000000"/>
              </a:solidFill>
            </a:endParaRPr>
          </a:p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Kekkonen valittiin jälleen presidentiksi ensimmäisellä kierroksella.</a:t>
            </a:r>
          </a:p>
          <a:p>
            <a:pPr marL="98425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Kekkonen oli 1970-luvun lopussa valtansa huipulla, ja uudelleenvalinta oli varma asia. Myös kokoomus asettui Kekkosen taakse.</a:t>
            </a:r>
            <a:endParaRPr dirty="0">
              <a:solidFill>
                <a:srgbClr val="000000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144" name="Google Shape;144;p1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767</Words>
  <Application>Microsoft Office PowerPoint</Application>
  <PresentationFormat>Mukautettu</PresentationFormat>
  <Paragraphs>89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17. Kekkosen valtakunta  Tietoisku: Presidentinvaalit 1944–1982</vt:lpstr>
      <vt:lpstr>1944: Mannerheim</vt:lpstr>
      <vt:lpstr>1946: Paasikivi</vt:lpstr>
      <vt:lpstr>1950: Paasikivi</vt:lpstr>
      <vt:lpstr>1956: Kekkonen</vt:lpstr>
      <vt:lpstr>1962: Kekkonen</vt:lpstr>
      <vt:lpstr>1968: Kekkonen</vt:lpstr>
      <vt:lpstr>1973: Kekkonen</vt:lpstr>
      <vt:lpstr>1978: Kekkonen</vt:lpstr>
      <vt:lpstr>1982: Koivisto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HI3 Luku 17 Tietoisku Presidentinvaalit 1944–1982</dc:title>
  <cp:lastModifiedBy>Jääskeläinen Johanna</cp:lastModifiedBy>
  <cp:revision>5</cp:revision>
  <dcterms:modified xsi:type="dcterms:W3CDTF">2023-08-10T14:17:13Z</dcterms:modified>
</cp:coreProperties>
</file>